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75" r:id="rId4"/>
    <p:sldId id="261" r:id="rId5"/>
    <p:sldId id="279" r:id="rId6"/>
    <p:sldId id="280" r:id="rId7"/>
    <p:sldId id="258" r:id="rId8"/>
    <p:sldId id="262" r:id="rId9"/>
    <p:sldId id="273" r:id="rId10"/>
    <p:sldId id="274" r:id="rId11"/>
    <p:sldId id="260" r:id="rId12"/>
    <p:sldId id="276" r:id="rId13"/>
    <p:sldId id="278" r:id="rId14"/>
    <p:sldId id="265" r:id="rId15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560" autoAdjust="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557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ddhi Panchal" userId="aa61d5c8a4188628" providerId="LiveId" clId="{133DBEAA-4751-4082-B871-395D248DC9DF}"/>
    <pc:docChg chg="undo custSel modSld">
      <pc:chgData name="Riddhi Panchal" userId="aa61d5c8a4188628" providerId="LiveId" clId="{133DBEAA-4751-4082-B871-395D248DC9DF}" dt="2024-09-26T07:47:48.998" v="93" actId="20577"/>
      <pc:docMkLst>
        <pc:docMk/>
      </pc:docMkLst>
      <pc:sldChg chg="modSp mod">
        <pc:chgData name="Riddhi Panchal" userId="aa61d5c8a4188628" providerId="LiveId" clId="{133DBEAA-4751-4082-B871-395D248DC9DF}" dt="2024-09-26T07:47:48.998" v="93" actId="20577"/>
        <pc:sldMkLst>
          <pc:docMk/>
          <pc:sldMk cId="1056244232" sldId="262"/>
        </pc:sldMkLst>
        <pc:spChg chg="mod">
          <ac:chgData name="Riddhi Panchal" userId="aa61d5c8a4188628" providerId="LiveId" clId="{133DBEAA-4751-4082-B871-395D248DC9DF}" dt="2024-09-26T07:46:43.590" v="11" actId="20577"/>
          <ac:spMkLst>
            <pc:docMk/>
            <pc:sldMk cId="1056244232" sldId="262"/>
            <ac:spMk id="8" creationId="{00000000-0000-0000-0000-000000000000}"/>
          </ac:spMkLst>
        </pc:spChg>
        <pc:graphicFrameChg chg="modGraphic">
          <ac:chgData name="Riddhi Panchal" userId="aa61d5c8a4188628" providerId="LiveId" clId="{133DBEAA-4751-4082-B871-395D248DC9DF}" dt="2024-09-26T07:47:48.998" v="93" actId="20577"/>
          <ac:graphicFrameMkLst>
            <pc:docMk/>
            <pc:sldMk cId="1056244232" sldId="262"/>
            <ac:graphicFrameMk id="9" creationId="{00000000-0000-0000-0000-00000000000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 custAng="0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 custLinFactNeighborX="-174" custLinFactNeighborY="-5657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 custLinFactNeighborX="6748" custLinFactNeighborY="-3824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 custLinFactNeighborX="5866" custLinFactNeighborY="4448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 custLinFactNeighborX="-385" custLinFactNeighborY="8033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 custLinFactNeighborX="-6671" custLinFactNeighborY="1872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60175" custScaleY="141537" custLinFactNeighborX="-16457" custLinFactNeighborY="8753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 custLinFactNeighborX="-3722" custLinFactNeighborY="-5534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55031" custScaleY="141537" custLinFactNeighborX="-19029" custLinFactNeighborY="22124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55031" custScaleY="141537" custLinFactNeighborX="-19029" custLinFactNeighborY="22124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55031" custScaleY="141537" custLinFactNeighborX="-19029" custLinFactNeighborY="22124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55031" custScaleY="141537" custLinFactNeighborX="-19029" custLinFactNeighborY="22124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 dirty="0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55031" custScaleY="141537" custLinFactNeighborX="-19029" custLinFactNeighborY="22124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55031" custScaleY="141537" custLinFactNeighborX="-19029" custLinFactNeighborY="22124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55031" custScaleY="141537" custLinFactNeighborX="-19029" custLinFactNeighborY="22124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55031" custScaleY="141537" custLinFactNeighborX="-19029" custLinFactNeighborY="22124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55031" custScaleY="141537" custLinFactNeighborX="-19029" custLinFactNeighborY="22124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D76568C-359F-481A-92BA-E41CE6B5A9F6}" type="doc">
      <dgm:prSet loTypeId="urn:microsoft.com/office/officeart/2011/layout/HexagonRadial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IN"/>
        </a:p>
      </dgm:t>
    </dgm:pt>
    <dgm:pt modelId="{340F98D1-1223-4153-80E4-93EB80C7C75A}">
      <dgm:prSet phldrT="[Text]"/>
      <dgm:spPr>
        <a:ln>
          <a:noFill/>
        </a:ln>
      </dgm:spPr>
      <dgm:t>
        <a:bodyPr/>
        <a:lstStyle/>
        <a:p>
          <a:r>
            <a:rPr lang="en-IN"/>
            <a:t>Why Chanakya ?</a:t>
          </a:r>
        </a:p>
      </dgm:t>
    </dgm:pt>
    <dgm:pt modelId="{58F3BE46-475C-4788-AA6B-8E4196D6093C}" type="parTrans" cxnId="{95F027C5-A9E0-4AD3-8F76-D6EB270A8D24}">
      <dgm:prSet/>
      <dgm:spPr/>
      <dgm:t>
        <a:bodyPr/>
        <a:lstStyle/>
        <a:p>
          <a:endParaRPr lang="en-IN"/>
        </a:p>
      </dgm:t>
    </dgm:pt>
    <dgm:pt modelId="{5F3744C0-31CC-4AEB-B55A-D53264B70B7D}" type="sibTrans" cxnId="{95F027C5-A9E0-4AD3-8F76-D6EB270A8D24}">
      <dgm:prSet/>
      <dgm:spPr/>
      <dgm:t>
        <a:bodyPr/>
        <a:lstStyle/>
        <a:p>
          <a:endParaRPr lang="en-IN"/>
        </a:p>
      </dgm:t>
    </dgm:pt>
    <dgm:pt modelId="{7A540C5B-4E06-4B43-ADDE-4C4B37182015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Seasoned Core Team - 35+ years experience</a:t>
          </a:r>
        </a:p>
      </dgm:t>
    </dgm:pt>
    <dgm:pt modelId="{08AEA415-D6E9-408E-9D90-19B5376960F4}" type="parTrans" cxnId="{447EC1BB-640A-4D7A-898C-8CCF4053E77E}">
      <dgm:prSet/>
      <dgm:spPr/>
      <dgm:t>
        <a:bodyPr/>
        <a:lstStyle/>
        <a:p>
          <a:endParaRPr lang="en-IN"/>
        </a:p>
      </dgm:t>
    </dgm:pt>
    <dgm:pt modelId="{9785AF7C-D6AB-4335-9D45-9200781681BF}" type="sibTrans" cxnId="{447EC1BB-640A-4D7A-898C-8CCF4053E77E}">
      <dgm:prSet/>
      <dgm:spPr/>
      <dgm:t>
        <a:bodyPr/>
        <a:lstStyle/>
        <a:p>
          <a:endParaRPr lang="en-IN"/>
        </a:p>
      </dgm:t>
    </dgm:pt>
    <dgm:pt modelId="{33212FC2-B340-4156-8DDD-5A40FA16CA79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IN" dirty="0"/>
            <a:t>Portfolio Design - Management &amp; Optimisation strategies</a:t>
          </a:r>
        </a:p>
      </dgm:t>
    </dgm:pt>
    <dgm:pt modelId="{7821BA7B-2820-413C-91E2-FD53613594D3}" type="parTrans" cxnId="{DE5F3122-D185-432C-957E-9F4CAFEA7421}">
      <dgm:prSet/>
      <dgm:spPr/>
      <dgm:t>
        <a:bodyPr/>
        <a:lstStyle/>
        <a:p>
          <a:endParaRPr lang="en-IN"/>
        </a:p>
      </dgm:t>
    </dgm:pt>
    <dgm:pt modelId="{4A3DA754-AA41-4F04-9A09-128D834B17E7}" type="sibTrans" cxnId="{DE5F3122-D185-432C-957E-9F4CAFEA7421}">
      <dgm:prSet/>
      <dgm:spPr/>
      <dgm:t>
        <a:bodyPr/>
        <a:lstStyle/>
        <a:p>
          <a:endParaRPr lang="en-IN"/>
        </a:p>
      </dgm:t>
    </dgm:pt>
    <dgm:pt modelId="{88B1E056-C9C8-421A-9629-C8C113A8F9DC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endParaRPr lang="en-IN" dirty="0"/>
        </a:p>
        <a:p>
          <a:r>
            <a:rPr lang="en-IN" dirty="0"/>
            <a:t>Stock Selection - Differentiated, high performing stocks</a:t>
          </a:r>
        </a:p>
      </dgm:t>
    </dgm:pt>
    <dgm:pt modelId="{EAE9F11C-E2F3-4252-B85C-4EBCDC8D5521}" type="parTrans" cxnId="{1D23D5CB-F8EC-4CC0-AD8E-99B414AE34FF}">
      <dgm:prSet/>
      <dgm:spPr/>
      <dgm:t>
        <a:bodyPr/>
        <a:lstStyle/>
        <a:p>
          <a:endParaRPr lang="en-IN"/>
        </a:p>
      </dgm:t>
    </dgm:pt>
    <dgm:pt modelId="{CE63D779-DC03-4991-9ACD-DE156E977663}" type="sibTrans" cxnId="{1D23D5CB-F8EC-4CC0-AD8E-99B414AE34FF}">
      <dgm:prSet/>
      <dgm:spPr/>
      <dgm:t>
        <a:bodyPr/>
        <a:lstStyle/>
        <a:p>
          <a:endParaRPr lang="en-IN"/>
        </a:p>
      </dgm:t>
    </dgm:pt>
    <dgm:pt modelId="{07BDB2F5-73EA-49DE-9F7D-E0F995513656}">
      <dgm:prSet phldrT="[Text]"/>
      <dgm:spPr>
        <a:ln>
          <a:noFill/>
        </a:ln>
      </dgm:spPr>
      <dgm:t>
        <a:bodyPr/>
        <a:lstStyle/>
        <a:p>
          <a:r>
            <a:rPr lang="en-IN" dirty="0"/>
            <a:t>Deep understand of business turnaround</a:t>
          </a:r>
        </a:p>
      </dgm:t>
    </dgm:pt>
    <dgm:pt modelId="{3615299C-012B-4A54-9B1B-09F8C5FDFFB6}" type="parTrans" cxnId="{34999D7B-5A9D-4DC4-A1BA-947B61611C1E}">
      <dgm:prSet/>
      <dgm:spPr/>
      <dgm:t>
        <a:bodyPr/>
        <a:lstStyle/>
        <a:p>
          <a:endParaRPr lang="en-IN"/>
        </a:p>
      </dgm:t>
    </dgm:pt>
    <dgm:pt modelId="{8F7C364D-B627-413C-BAA2-08A249BD1EE7}" type="sibTrans" cxnId="{34999D7B-5A9D-4DC4-A1BA-947B61611C1E}">
      <dgm:prSet/>
      <dgm:spPr/>
      <dgm:t>
        <a:bodyPr/>
        <a:lstStyle/>
        <a:p>
          <a:endParaRPr lang="en-IN"/>
        </a:p>
      </dgm:t>
    </dgm:pt>
    <dgm:pt modelId="{6DB7ABB0-A5D2-44EA-8E9F-9AD36836ACFC}">
      <dgm:prSet phldrT="[Text]"/>
      <dgm:spPr>
        <a:ln>
          <a:noFill/>
        </a:ln>
      </dgm:spPr>
      <dgm:t>
        <a:bodyPr/>
        <a:lstStyle/>
        <a:p>
          <a:r>
            <a:rPr lang="en-IN" dirty="0"/>
            <a:t>Market Timing - Proprietary  Algorithm</a:t>
          </a:r>
        </a:p>
      </dgm:t>
    </dgm:pt>
    <dgm:pt modelId="{8C7F9655-211B-4983-99A6-107CD7B0FB4F}" type="parTrans" cxnId="{84AB70B3-019B-4E09-8976-9D7441039C7E}">
      <dgm:prSet/>
      <dgm:spPr/>
      <dgm:t>
        <a:bodyPr/>
        <a:lstStyle/>
        <a:p>
          <a:endParaRPr lang="en-IN"/>
        </a:p>
      </dgm:t>
    </dgm:pt>
    <dgm:pt modelId="{92A6E7B0-18BA-4C1C-8DFF-6637D2233005}" type="sibTrans" cxnId="{84AB70B3-019B-4E09-8976-9D7441039C7E}">
      <dgm:prSet/>
      <dgm:spPr/>
      <dgm:t>
        <a:bodyPr/>
        <a:lstStyle/>
        <a:p>
          <a:endParaRPr lang="en-IN"/>
        </a:p>
      </dgm:t>
    </dgm:pt>
    <dgm:pt modelId="{127DC8C6-9A46-40EB-8CD6-B2C52CA8135D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n-IN" dirty="0"/>
            <a:t>Customized Portfolio</a:t>
          </a:r>
        </a:p>
      </dgm:t>
    </dgm:pt>
    <dgm:pt modelId="{8F0F06A2-4D90-443E-A673-C8D31F7DB4BF}" type="parTrans" cxnId="{BB2A9F0A-FF35-4994-9C16-CCFF8B34A48C}">
      <dgm:prSet/>
      <dgm:spPr/>
      <dgm:t>
        <a:bodyPr/>
        <a:lstStyle/>
        <a:p>
          <a:endParaRPr lang="en-IN"/>
        </a:p>
      </dgm:t>
    </dgm:pt>
    <dgm:pt modelId="{07FC91BB-DA75-4AA3-A2D4-5D0F04F1A8CB}" type="sibTrans" cxnId="{BB2A9F0A-FF35-4994-9C16-CCFF8B34A48C}">
      <dgm:prSet/>
      <dgm:spPr/>
      <dgm:t>
        <a:bodyPr/>
        <a:lstStyle/>
        <a:p>
          <a:endParaRPr lang="en-IN"/>
        </a:p>
      </dgm:t>
    </dgm:pt>
    <dgm:pt modelId="{27E6DAC6-C094-4335-8FBB-EF582A15FC27}" type="pres">
      <dgm:prSet presAssocID="{8D76568C-359F-481A-92BA-E41CE6B5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66CF64D-A81C-405D-8F6A-3E3F3ABE1910}" type="pres">
      <dgm:prSet presAssocID="{340F98D1-1223-4153-80E4-93EB80C7C75A}" presName="Parent" presStyleLbl="node0" presStyleIdx="0" presStyleCnt="1">
        <dgm:presLayoutVars>
          <dgm:chMax val="6"/>
          <dgm:chPref val="6"/>
        </dgm:presLayoutVars>
      </dgm:prSet>
      <dgm:spPr/>
    </dgm:pt>
    <dgm:pt modelId="{13BCF10F-F10E-45E1-980F-34E3175E44C5}" type="pres">
      <dgm:prSet presAssocID="{7A540C5B-4E06-4B43-ADDE-4C4B37182015}" presName="Accent1" presStyleCnt="0"/>
      <dgm:spPr/>
    </dgm:pt>
    <dgm:pt modelId="{45F26C1D-5539-465E-9906-1449AE0FB277}" type="pres">
      <dgm:prSet presAssocID="{7A540C5B-4E06-4B43-ADDE-4C4B37182015}" presName="Accent" presStyleLbl="bgShp" presStyleIdx="0" presStyleCnt="6"/>
      <dgm:spPr/>
    </dgm:pt>
    <dgm:pt modelId="{9E4FE829-58F8-4559-9678-EE54DD7FDECC}" type="pres">
      <dgm:prSet presAssocID="{7A540C5B-4E06-4B43-ADDE-4C4B371820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14D04C8E-3493-4136-BC83-7FBC4BD0FCEE}" type="pres">
      <dgm:prSet presAssocID="{33212FC2-B340-4156-8DDD-5A40FA16CA79}" presName="Accent2" presStyleCnt="0"/>
      <dgm:spPr/>
    </dgm:pt>
    <dgm:pt modelId="{FA31986A-D527-42F8-86BD-454BBA5F8E84}" type="pres">
      <dgm:prSet presAssocID="{33212FC2-B340-4156-8DDD-5A40FA16CA79}" presName="Accent" presStyleLbl="bgShp" presStyleIdx="1" presStyleCnt="6" custAng="7480903" custFlipVert="1" custFlipHor="1" custScaleX="51061" custScaleY="104819" custLinFactNeighborX="6491" custLinFactNeighborY="-6395"/>
      <dgm:spPr>
        <a:prstGeom prst="downArrow">
          <a:avLst/>
        </a:prstGeom>
      </dgm:spPr>
    </dgm:pt>
    <dgm:pt modelId="{9525EA35-E829-4DB7-AA18-59E2FF85DF32}" type="pres">
      <dgm:prSet presAssocID="{33212FC2-B340-4156-8DDD-5A40FA16CA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E203F66-BCB8-4E80-9C89-93912309E3AE}" type="pres">
      <dgm:prSet presAssocID="{88B1E056-C9C8-421A-9629-C8C113A8F9DC}" presName="Accent3" presStyleCnt="0"/>
      <dgm:spPr/>
    </dgm:pt>
    <dgm:pt modelId="{563635ED-4099-45A1-B63B-6EB3CDDFEB29}" type="pres">
      <dgm:prSet presAssocID="{88B1E056-C9C8-421A-9629-C8C113A8F9DC}" presName="Accent" presStyleLbl="bgShp" presStyleIdx="2" presStyleCnt="6" custAng="10800000" custFlipVert="1" custScaleX="49222" custScaleY="108804" custLinFactNeighborX="11909" custLinFactNeighborY="-3503"/>
      <dgm:spPr>
        <a:prstGeom prst="downArrow">
          <a:avLst/>
        </a:prstGeom>
      </dgm:spPr>
    </dgm:pt>
    <dgm:pt modelId="{32E2EC66-BADD-49B7-AAA4-9C62F38D9757}" type="pres">
      <dgm:prSet presAssocID="{88B1E056-C9C8-421A-9629-C8C113A8F9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3555375-05DD-4A85-AAB4-F070280604C2}" type="pres">
      <dgm:prSet presAssocID="{07BDB2F5-73EA-49DE-9F7D-E0F995513656}" presName="Accent4" presStyleCnt="0"/>
      <dgm:spPr/>
    </dgm:pt>
    <dgm:pt modelId="{EF225E32-EFEF-4C92-9312-A927D62B941B}" type="pres">
      <dgm:prSet presAssocID="{07BDB2F5-73EA-49DE-9F7D-E0F995513656}" presName="Accent" presStyleLbl="bgShp" presStyleIdx="3" presStyleCnt="6" custAng="7280073" custFlipVert="1" custScaleX="49992" custScaleY="165434" custLinFactNeighborX="28183" custLinFactNeighborY="-15916"/>
      <dgm:spPr>
        <a:prstGeom prst="downArrow">
          <a:avLst/>
        </a:prstGeom>
      </dgm:spPr>
    </dgm:pt>
    <dgm:pt modelId="{2403AC60-435D-47B4-9B37-950C937CE31C}" type="pres">
      <dgm:prSet presAssocID="{07BDB2F5-73EA-49DE-9F7D-E0F99551365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C14ECF9-6685-48A2-9BE9-F844AAFAD08F}" type="pres">
      <dgm:prSet presAssocID="{6DB7ABB0-A5D2-44EA-8E9F-9AD36836ACFC}" presName="Accent5" presStyleCnt="0"/>
      <dgm:spPr/>
    </dgm:pt>
    <dgm:pt modelId="{F8FB662C-8CEF-4929-87EE-02FD0B08FC7A}" type="pres">
      <dgm:prSet presAssocID="{6DB7ABB0-A5D2-44EA-8E9F-9AD36836ACFC}" presName="Accent" presStyleLbl="bgShp" presStyleIdx="4" presStyleCnt="6" custAng="3529051" custFlipVert="1" custScaleX="55101" custScaleY="158141" custLinFactNeighborX="11073" custLinFactNeighborY="19968"/>
      <dgm:spPr>
        <a:prstGeom prst="downArrow">
          <a:avLst/>
        </a:prstGeom>
      </dgm:spPr>
    </dgm:pt>
    <dgm:pt modelId="{FE8F9117-E8A4-4F0F-8941-FD7703E1EE69}" type="pres">
      <dgm:prSet presAssocID="{6DB7ABB0-A5D2-44EA-8E9F-9AD36836ACF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94E37F-E717-45DD-A469-2AA20D1EA336}" type="pres">
      <dgm:prSet presAssocID="{127DC8C6-9A46-40EB-8CD6-B2C52CA8135D}" presName="Accent6" presStyleCnt="0"/>
      <dgm:spPr/>
    </dgm:pt>
    <dgm:pt modelId="{906FFC6F-32D1-4B62-83A0-CF7AF45B8812}" type="pres">
      <dgm:prSet presAssocID="{127DC8C6-9A46-40EB-8CD6-B2C52CA8135D}" presName="Accent" presStyleLbl="bgShp" presStyleIdx="5" presStyleCnt="6" custFlipVert="1" custScaleX="55031" custScaleY="141537" custLinFactNeighborX="-19029" custLinFactNeighborY="22124"/>
      <dgm:spPr>
        <a:prstGeom prst="downArrow">
          <a:avLst/>
        </a:prstGeom>
      </dgm:spPr>
    </dgm:pt>
    <dgm:pt modelId="{FE5BE778-4CBA-45B3-A691-11454ABD757E}" type="pres">
      <dgm:prSet presAssocID="{127DC8C6-9A46-40EB-8CD6-B2C52CA8135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B2A9F0A-FF35-4994-9C16-CCFF8B34A48C}" srcId="{340F98D1-1223-4153-80E4-93EB80C7C75A}" destId="{127DC8C6-9A46-40EB-8CD6-B2C52CA8135D}" srcOrd="5" destOrd="0" parTransId="{8F0F06A2-4D90-443E-A673-C8D31F7DB4BF}" sibTransId="{07FC91BB-DA75-4AA3-A2D4-5D0F04F1A8CB}"/>
    <dgm:cxn modelId="{DE5F3122-D185-432C-957E-9F4CAFEA7421}" srcId="{340F98D1-1223-4153-80E4-93EB80C7C75A}" destId="{33212FC2-B340-4156-8DDD-5A40FA16CA79}" srcOrd="1" destOrd="0" parTransId="{7821BA7B-2820-413C-91E2-FD53613594D3}" sibTransId="{4A3DA754-AA41-4F04-9A09-128D834B17E7}"/>
    <dgm:cxn modelId="{88FECA22-42AC-465A-876F-9B226B10F0B5}" type="presOf" srcId="{127DC8C6-9A46-40EB-8CD6-B2C52CA8135D}" destId="{FE5BE778-4CBA-45B3-A691-11454ABD757E}" srcOrd="0" destOrd="0" presId="urn:microsoft.com/office/officeart/2011/layout/HexagonRadial"/>
    <dgm:cxn modelId="{718ABD30-A39D-4D54-808F-6956C006758E}" type="presOf" srcId="{6DB7ABB0-A5D2-44EA-8E9F-9AD36836ACFC}" destId="{FE8F9117-E8A4-4F0F-8941-FD7703E1EE69}" srcOrd="0" destOrd="0" presId="urn:microsoft.com/office/officeart/2011/layout/HexagonRadial"/>
    <dgm:cxn modelId="{42D32333-EE8E-4A53-ACEF-D87152376320}" type="presOf" srcId="{33212FC2-B340-4156-8DDD-5A40FA16CA79}" destId="{9525EA35-E829-4DB7-AA18-59E2FF85DF32}" srcOrd="0" destOrd="0" presId="urn:microsoft.com/office/officeart/2011/layout/HexagonRadial"/>
    <dgm:cxn modelId="{9530595C-21F1-4DEE-A720-E1CE227E177B}" type="presOf" srcId="{88B1E056-C9C8-421A-9629-C8C113A8F9DC}" destId="{32E2EC66-BADD-49B7-AAA4-9C62F38D9757}" srcOrd="0" destOrd="0" presId="urn:microsoft.com/office/officeart/2011/layout/HexagonRadial"/>
    <dgm:cxn modelId="{34999D7B-5A9D-4DC4-A1BA-947B61611C1E}" srcId="{340F98D1-1223-4153-80E4-93EB80C7C75A}" destId="{07BDB2F5-73EA-49DE-9F7D-E0F995513656}" srcOrd="3" destOrd="0" parTransId="{3615299C-012B-4A54-9B1B-09F8C5FDFFB6}" sibTransId="{8F7C364D-B627-413C-BAA2-08A249BD1EE7}"/>
    <dgm:cxn modelId="{2DE18C85-0360-468C-842A-9069E4215F04}" type="presOf" srcId="{7A540C5B-4E06-4B43-ADDE-4C4B37182015}" destId="{9E4FE829-58F8-4559-9678-EE54DD7FDECC}" srcOrd="0" destOrd="0" presId="urn:microsoft.com/office/officeart/2011/layout/HexagonRadial"/>
    <dgm:cxn modelId="{84AB70B3-019B-4E09-8976-9D7441039C7E}" srcId="{340F98D1-1223-4153-80E4-93EB80C7C75A}" destId="{6DB7ABB0-A5D2-44EA-8E9F-9AD36836ACFC}" srcOrd="4" destOrd="0" parTransId="{8C7F9655-211B-4983-99A6-107CD7B0FB4F}" sibTransId="{92A6E7B0-18BA-4C1C-8DFF-6637D2233005}"/>
    <dgm:cxn modelId="{83FCD0B8-9393-4F53-8D3B-1FDABE956B73}" type="presOf" srcId="{07BDB2F5-73EA-49DE-9F7D-E0F995513656}" destId="{2403AC60-435D-47B4-9B37-950C937CE31C}" srcOrd="0" destOrd="0" presId="urn:microsoft.com/office/officeart/2011/layout/HexagonRadial"/>
    <dgm:cxn modelId="{447EC1BB-640A-4D7A-898C-8CCF4053E77E}" srcId="{340F98D1-1223-4153-80E4-93EB80C7C75A}" destId="{7A540C5B-4E06-4B43-ADDE-4C4B37182015}" srcOrd="0" destOrd="0" parTransId="{08AEA415-D6E9-408E-9D90-19B5376960F4}" sibTransId="{9785AF7C-D6AB-4335-9D45-9200781681BF}"/>
    <dgm:cxn modelId="{2C4D3DC3-3492-4913-9095-C07CE572B482}" type="presOf" srcId="{8D76568C-359F-481A-92BA-E41CE6B5A9F6}" destId="{27E6DAC6-C094-4335-8FBB-EF582A15FC27}" srcOrd="0" destOrd="0" presId="urn:microsoft.com/office/officeart/2011/layout/HexagonRadial"/>
    <dgm:cxn modelId="{95F027C5-A9E0-4AD3-8F76-D6EB270A8D24}" srcId="{8D76568C-359F-481A-92BA-E41CE6B5A9F6}" destId="{340F98D1-1223-4153-80E4-93EB80C7C75A}" srcOrd="0" destOrd="0" parTransId="{58F3BE46-475C-4788-AA6B-8E4196D6093C}" sibTransId="{5F3744C0-31CC-4AEB-B55A-D53264B70B7D}"/>
    <dgm:cxn modelId="{1D23D5CB-F8EC-4CC0-AD8E-99B414AE34FF}" srcId="{340F98D1-1223-4153-80E4-93EB80C7C75A}" destId="{88B1E056-C9C8-421A-9629-C8C113A8F9DC}" srcOrd="2" destOrd="0" parTransId="{EAE9F11C-E2F3-4252-B85C-4EBCDC8D5521}" sibTransId="{CE63D779-DC03-4991-9ACD-DE156E977663}"/>
    <dgm:cxn modelId="{963A0AD2-EDCE-4F9F-845E-14A5F3F2FFD2}" type="presOf" srcId="{340F98D1-1223-4153-80E4-93EB80C7C75A}" destId="{366CF64D-A81C-405D-8F6A-3E3F3ABE1910}" srcOrd="0" destOrd="0" presId="urn:microsoft.com/office/officeart/2011/layout/HexagonRadial"/>
    <dgm:cxn modelId="{8B04A3CF-1E9C-467D-87C1-07586E58DC46}" type="presParOf" srcId="{27E6DAC6-C094-4335-8FBB-EF582A15FC27}" destId="{366CF64D-A81C-405D-8F6A-3E3F3ABE1910}" srcOrd="0" destOrd="0" presId="urn:microsoft.com/office/officeart/2011/layout/HexagonRadial"/>
    <dgm:cxn modelId="{5E0F29BB-E5A7-4959-8F38-0D49855B618D}" type="presParOf" srcId="{27E6DAC6-C094-4335-8FBB-EF582A15FC27}" destId="{13BCF10F-F10E-45E1-980F-34E3175E44C5}" srcOrd="1" destOrd="0" presId="urn:microsoft.com/office/officeart/2011/layout/HexagonRadial"/>
    <dgm:cxn modelId="{38DBED26-3557-4FBC-A0DA-E1DEC3153A8D}" type="presParOf" srcId="{13BCF10F-F10E-45E1-980F-34E3175E44C5}" destId="{45F26C1D-5539-465E-9906-1449AE0FB277}" srcOrd="0" destOrd="0" presId="urn:microsoft.com/office/officeart/2011/layout/HexagonRadial"/>
    <dgm:cxn modelId="{274FA295-09DC-4B64-ACAA-396EA712A166}" type="presParOf" srcId="{27E6DAC6-C094-4335-8FBB-EF582A15FC27}" destId="{9E4FE829-58F8-4559-9678-EE54DD7FDECC}" srcOrd="2" destOrd="0" presId="urn:microsoft.com/office/officeart/2011/layout/HexagonRadial"/>
    <dgm:cxn modelId="{057114EE-61F4-400C-8D7C-F53FF9062A03}" type="presParOf" srcId="{27E6DAC6-C094-4335-8FBB-EF582A15FC27}" destId="{14D04C8E-3493-4136-BC83-7FBC4BD0FCEE}" srcOrd="3" destOrd="0" presId="urn:microsoft.com/office/officeart/2011/layout/HexagonRadial"/>
    <dgm:cxn modelId="{02A09461-7981-455D-B76F-00827D142342}" type="presParOf" srcId="{14D04C8E-3493-4136-BC83-7FBC4BD0FCEE}" destId="{FA31986A-D527-42F8-86BD-454BBA5F8E84}" srcOrd="0" destOrd="0" presId="urn:microsoft.com/office/officeart/2011/layout/HexagonRadial"/>
    <dgm:cxn modelId="{131FB78B-CAF2-43E1-AE85-D16D9990A150}" type="presParOf" srcId="{27E6DAC6-C094-4335-8FBB-EF582A15FC27}" destId="{9525EA35-E829-4DB7-AA18-59E2FF85DF32}" srcOrd="4" destOrd="0" presId="urn:microsoft.com/office/officeart/2011/layout/HexagonRadial"/>
    <dgm:cxn modelId="{5EE770C2-47CA-4CD4-97D7-9AA9F4B181DF}" type="presParOf" srcId="{27E6DAC6-C094-4335-8FBB-EF582A15FC27}" destId="{DE203F66-BCB8-4E80-9C89-93912309E3AE}" srcOrd="5" destOrd="0" presId="urn:microsoft.com/office/officeart/2011/layout/HexagonRadial"/>
    <dgm:cxn modelId="{D61100C8-350C-459A-B9F8-0652927A62D2}" type="presParOf" srcId="{DE203F66-BCB8-4E80-9C89-93912309E3AE}" destId="{563635ED-4099-45A1-B63B-6EB3CDDFEB29}" srcOrd="0" destOrd="0" presId="urn:microsoft.com/office/officeart/2011/layout/HexagonRadial"/>
    <dgm:cxn modelId="{940630F6-A3A4-4CFF-9A53-99A04C15BD40}" type="presParOf" srcId="{27E6DAC6-C094-4335-8FBB-EF582A15FC27}" destId="{32E2EC66-BADD-49B7-AAA4-9C62F38D9757}" srcOrd="6" destOrd="0" presId="urn:microsoft.com/office/officeart/2011/layout/HexagonRadial"/>
    <dgm:cxn modelId="{67C3D9F6-0284-49B3-B4CB-6AFB5C5A7863}" type="presParOf" srcId="{27E6DAC6-C094-4335-8FBB-EF582A15FC27}" destId="{03555375-05DD-4A85-AAB4-F070280604C2}" srcOrd="7" destOrd="0" presId="urn:microsoft.com/office/officeart/2011/layout/HexagonRadial"/>
    <dgm:cxn modelId="{8CFEEA80-326B-499A-A416-2652069460E6}" type="presParOf" srcId="{03555375-05DD-4A85-AAB4-F070280604C2}" destId="{EF225E32-EFEF-4C92-9312-A927D62B941B}" srcOrd="0" destOrd="0" presId="urn:microsoft.com/office/officeart/2011/layout/HexagonRadial"/>
    <dgm:cxn modelId="{6D2A5450-E9ED-4F5D-B8CE-E04E7D837218}" type="presParOf" srcId="{27E6DAC6-C094-4335-8FBB-EF582A15FC27}" destId="{2403AC60-435D-47B4-9B37-950C937CE31C}" srcOrd="8" destOrd="0" presId="urn:microsoft.com/office/officeart/2011/layout/HexagonRadial"/>
    <dgm:cxn modelId="{C2B74F7A-47A7-471D-9796-340AF2A51FE2}" type="presParOf" srcId="{27E6DAC6-C094-4335-8FBB-EF582A15FC27}" destId="{2C14ECF9-6685-48A2-9BE9-F844AAFAD08F}" srcOrd="9" destOrd="0" presId="urn:microsoft.com/office/officeart/2011/layout/HexagonRadial"/>
    <dgm:cxn modelId="{D53C3C52-A5A9-470A-9A95-333A102BCBC8}" type="presParOf" srcId="{2C14ECF9-6685-48A2-9BE9-F844AAFAD08F}" destId="{F8FB662C-8CEF-4929-87EE-02FD0B08FC7A}" srcOrd="0" destOrd="0" presId="urn:microsoft.com/office/officeart/2011/layout/HexagonRadial"/>
    <dgm:cxn modelId="{364D47ED-06F7-425B-9B17-1D08826BD978}" type="presParOf" srcId="{27E6DAC6-C094-4335-8FBB-EF582A15FC27}" destId="{FE8F9117-E8A4-4F0F-8941-FD7703E1EE69}" srcOrd="10" destOrd="0" presId="urn:microsoft.com/office/officeart/2011/layout/HexagonRadial"/>
    <dgm:cxn modelId="{5C9483E2-B113-4E9D-ABF6-7442E47AE57C}" type="presParOf" srcId="{27E6DAC6-C094-4335-8FBB-EF582A15FC27}" destId="{5194E37F-E717-45DD-A469-2AA20D1EA336}" srcOrd="11" destOrd="0" presId="urn:microsoft.com/office/officeart/2011/layout/HexagonRadial"/>
    <dgm:cxn modelId="{450816C0-736B-4BD5-9316-CE7E44968AB9}" type="presParOf" srcId="{5194E37F-E717-45DD-A469-2AA20D1EA336}" destId="{906FFC6F-32D1-4B62-83A0-CF7AF45B8812}" srcOrd="0" destOrd="0" presId="urn:microsoft.com/office/officeart/2011/layout/HexagonRadial"/>
    <dgm:cxn modelId="{81DA4DF1-E532-44F3-BB07-814848295C97}" type="presParOf" srcId="{27E6DAC6-C094-4335-8FBB-EF582A15FC27}" destId="{FE5BE778-4CBA-45B3-A691-11454ABD757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1450480" y="1379225"/>
          <a:ext cx="1753054" cy="1516463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/>
            <a:t>Why Chanakya ?</a:t>
          </a:r>
        </a:p>
      </dsp:txBody>
      <dsp:txXfrm>
        <a:off x="1740986" y="1630524"/>
        <a:ext cx="1172042" cy="1013865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2753009" y="603522"/>
          <a:ext cx="337728" cy="59736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1609462" y="0"/>
          <a:ext cx="1436616" cy="1242841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Seasoned Core Team - 35+ years experience</a:t>
          </a:r>
        </a:p>
      </dsp:txBody>
      <dsp:txXfrm>
        <a:off x="1847540" y="205965"/>
        <a:ext cx="960460" cy="830911"/>
      </dsp:txXfrm>
    </dsp:sp>
    <dsp:sp modelId="{563635ED-4099-45A1-B63B-6EB3CDDFEB29}">
      <dsp:nvSpPr>
        <dsp:cNvPr id="0" name=""/>
        <dsp:cNvSpPr/>
      </dsp:nvSpPr>
      <dsp:spPr>
        <a:xfrm rot="10800000" flipV="1">
          <a:off x="3566858" y="1674063"/>
          <a:ext cx="325565" cy="620077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3026448" y="716904"/>
          <a:ext cx="1436616" cy="1242841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Portfolio Design - Management &amp; Optimisation strategies</a:t>
          </a:r>
        </a:p>
      </dsp:txBody>
      <dsp:txXfrm>
        <a:off x="3264526" y="922869"/>
        <a:ext cx="960460" cy="830911"/>
      </dsp:txXfrm>
    </dsp:sp>
    <dsp:sp modelId="{EF225E32-EFEF-4C92-9312-A927D62B941B}">
      <dsp:nvSpPr>
        <dsp:cNvPr id="0" name=""/>
        <dsp:cNvSpPr/>
      </dsp:nvSpPr>
      <dsp:spPr>
        <a:xfrm rot="14319927" flipV="1">
          <a:off x="3135718" y="2644607"/>
          <a:ext cx="330658" cy="942813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3013777" y="2322494"/>
          <a:ext cx="1436616" cy="1242841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Stock Selection - Differentiated, high performing stocks</a:t>
          </a:r>
        </a:p>
      </dsp:txBody>
      <dsp:txXfrm>
        <a:off x="3251855" y="2528459"/>
        <a:ext cx="960460" cy="830911"/>
      </dsp:txXfrm>
    </dsp:sp>
    <dsp:sp modelId="{F8FB662C-8CEF-4929-87EE-02FD0B08FC7A}">
      <dsp:nvSpPr>
        <dsp:cNvPr id="0" name=""/>
        <dsp:cNvSpPr/>
      </dsp:nvSpPr>
      <dsp:spPr>
        <a:xfrm rot="18070949" flipV="1">
          <a:off x="1675468" y="2994732"/>
          <a:ext cx="364450" cy="901250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1606431" y="3032499"/>
          <a:ext cx="1436616" cy="1242841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Deep understand of business turnaround</a:t>
          </a:r>
        </a:p>
      </dsp:txBody>
      <dsp:txXfrm>
        <a:off x="1844509" y="3238464"/>
        <a:ext cx="960460" cy="830911"/>
      </dsp:txXfrm>
    </dsp:sp>
    <dsp:sp modelId="{906FFC6F-32D1-4B62-83A0-CF7AF45B8812}">
      <dsp:nvSpPr>
        <dsp:cNvPr id="0" name=""/>
        <dsp:cNvSpPr/>
      </dsp:nvSpPr>
      <dsp:spPr>
        <a:xfrm flipV="1">
          <a:off x="692025" y="1913143"/>
          <a:ext cx="398010" cy="806623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92465" y="2291334"/>
          <a:ext cx="1436616" cy="1242841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Market Timing - Proprietary  Algorithm</a:t>
          </a:r>
        </a:p>
      </dsp:txBody>
      <dsp:txXfrm>
        <a:off x="430543" y="2497299"/>
        <a:ext cx="960460" cy="830911"/>
      </dsp:txXfrm>
    </dsp:sp>
    <dsp:sp modelId="{FE5BE778-4CBA-45B3-A691-11454ABD757E}">
      <dsp:nvSpPr>
        <dsp:cNvPr id="0" name=""/>
        <dsp:cNvSpPr/>
      </dsp:nvSpPr>
      <dsp:spPr>
        <a:xfrm>
          <a:off x="234831" y="693941"/>
          <a:ext cx="1436616" cy="1242841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Customized Portfolio</a:t>
          </a:r>
        </a:p>
      </dsp:txBody>
      <dsp:txXfrm>
        <a:off x="472909" y="899906"/>
        <a:ext cx="960460" cy="8309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517671" y="409902"/>
          <a:ext cx="521003" cy="45068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/>
            <a:t>Why Chanakya ?</a:t>
          </a:r>
        </a:p>
      </dsp:txBody>
      <dsp:txXfrm>
        <a:off x="604008" y="484587"/>
        <a:ext cx="348329" cy="301318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904779" y="179365"/>
          <a:ext cx="100372" cy="17753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565663" y="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Seasoned Core Team - 35+ years experience</a:t>
          </a:r>
        </a:p>
      </dsp:txBody>
      <dsp:txXfrm>
        <a:off x="636419" y="61212"/>
        <a:ext cx="285446" cy="246945"/>
      </dsp:txXfrm>
    </dsp:sp>
    <dsp:sp modelId="{563635ED-4099-45A1-B63B-6EB3CDDFEB29}">
      <dsp:nvSpPr>
        <dsp:cNvPr id="0" name=""/>
        <dsp:cNvSpPr/>
      </dsp:nvSpPr>
      <dsp:spPr>
        <a:xfrm rot="10800000" flipV="1">
          <a:off x="1146653" y="497527"/>
          <a:ext cx="96757" cy="18428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957234" y="227186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Portfolio Design - Management &amp; Optimisation strategies</a:t>
          </a:r>
        </a:p>
      </dsp:txBody>
      <dsp:txXfrm>
        <a:off x="1027990" y="288398"/>
        <a:ext cx="285446" cy="246945"/>
      </dsp:txXfrm>
    </dsp:sp>
    <dsp:sp modelId="{EF225E32-EFEF-4C92-9312-A927D62B941B}">
      <dsp:nvSpPr>
        <dsp:cNvPr id="0" name=""/>
        <dsp:cNvSpPr/>
      </dsp:nvSpPr>
      <dsp:spPr>
        <a:xfrm rot="14319927" flipV="1">
          <a:off x="1018520" y="785970"/>
          <a:ext cx="98270" cy="280201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957234" y="673809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Stock Selection - Differentiated, high performing stocks</a:t>
          </a:r>
        </a:p>
      </dsp:txBody>
      <dsp:txXfrm>
        <a:off x="1027990" y="735021"/>
        <a:ext cx="285446" cy="246945"/>
      </dsp:txXfrm>
    </dsp:sp>
    <dsp:sp modelId="{F8FB662C-8CEF-4929-87EE-02FD0B08FC7A}">
      <dsp:nvSpPr>
        <dsp:cNvPr id="0" name=""/>
        <dsp:cNvSpPr/>
      </dsp:nvSpPr>
      <dsp:spPr>
        <a:xfrm rot="18070949" flipV="1">
          <a:off x="584537" y="890026"/>
          <a:ext cx="108313" cy="267849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565663" y="90125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Deep understand of business turnaround</a:t>
          </a:r>
        </a:p>
      </dsp:txBody>
      <dsp:txXfrm>
        <a:off x="636419" y="962462"/>
        <a:ext cx="285446" cy="246945"/>
      </dsp:txXfrm>
    </dsp:sp>
    <dsp:sp modelId="{906FFC6F-32D1-4B62-83A0-CF7AF45B8812}">
      <dsp:nvSpPr>
        <dsp:cNvPr id="0" name=""/>
        <dsp:cNvSpPr/>
      </dsp:nvSpPr>
      <dsp:spPr>
        <a:xfrm flipV="1">
          <a:off x="292260" y="591228"/>
          <a:ext cx="108176" cy="23972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72275" y="674063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Market Timing - Proprietary  Algorithm</a:t>
          </a:r>
        </a:p>
      </dsp:txBody>
      <dsp:txXfrm>
        <a:off x="243031" y="735275"/>
        <a:ext cx="285446" cy="246945"/>
      </dsp:txXfrm>
    </dsp:sp>
    <dsp:sp modelId="{FE5BE778-4CBA-45B3-A691-11454ABD757E}">
      <dsp:nvSpPr>
        <dsp:cNvPr id="0" name=""/>
        <dsp:cNvSpPr/>
      </dsp:nvSpPr>
      <dsp:spPr>
        <a:xfrm>
          <a:off x="172275" y="226678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Customized Portfolio</a:t>
          </a:r>
        </a:p>
      </dsp:txBody>
      <dsp:txXfrm>
        <a:off x="243031" y="287890"/>
        <a:ext cx="285446" cy="2469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517671" y="409902"/>
          <a:ext cx="521003" cy="45068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/>
            <a:t>Why Chanakya ?</a:t>
          </a:r>
        </a:p>
      </dsp:txBody>
      <dsp:txXfrm>
        <a:off x="604008" y="484587"/>
        <a:ext cx="348329" cy="301318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904779" y="179365"/>
          <a:ext cx="100372" cy="17753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565663" y="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Seasoned Core Team - 35+ years experience</a:t>
          </a:r>
        </a:p>
      </dsp:txBody>
      <dsp:txXfrm>
        <a:off x="636419" y="61212"/>
        <a:ext cx="285446" cy="246945"/>
      </dsp:txXfrm>
    </dsp:sp>
    <dsp:sp modelId="{563635ED-4099-45A1-B63B-6EB3CDDFEB29}">
      <dsp:nvSpPr>
        <dsp:cNvPr id="0" name=""/>
        <dsp:cNvSpPr/>
      </dsp:nvSpPr>
      <dsp:spPr>
        <a:xfrm rot="10800000" flipV="1">
          <a:off x="1146653" y="497527"/>
          <a:ext cx="96757" cy="18428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957234" y="227186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Portfolio Design - Management &amp; Optimisation strategies</a:t>
          </a:r>
        </a:p>
      </dsp:txBody>
      <dsp:txXfrm>
        <a:off x="1027990" y="288398"/>
        <a:ext cx="285446" cy="246945"/>
      </dsp:txXfrm>
    </dsp:sp>
    <dsp:sp modelId="{EF225E32-EFEF-4C92-9312-A927D62B941B}">
      <dsp:nvSpPr>
        <dsp:cNvPr id="0" name=""/>
        <dsp:cNvSpPr/>
      </dsp:nvSpPr>
      <dsp:spPr>
        <a:xfrm rot="14319927" flipV="1">
          <a:off x="1018520" y="785970"/>
          <a:ext cx="98270" cy="280201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957234" y="673809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Stock Selection - Differentiated, high performing stocks</a:t>
          </a:r>
        </a:p>
      </dsp:txBody>
      <dsp:txXfrm>
        <a:off x="1027990" y="735021"/>
        <a:ext cx="285446" cy="246945"/>
      </dsp:txXfrm>
    </dsp:sp>
    <dsp:sp modelId="{F8FB662C-8CEF-4929-87EE-02FD0B08FC7A}">
      <dsp:nvSpPr>
        <dsp:cNvPr id="0" name=""/>
        <dsp:cNvSpPr/>
      </dsp:nvSpPr>
      <dsp:spPr>
        <a:xfrm rot="18070949" flipV="1">
          <a:off x="584537" y="890026"/>
          <a:ext cx="108313" cy="267849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565663" y="90125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Deep understand of business turnaround</a:t>
          </a:r>
        </a:p>
      </dsp:txBody>
      <dsp:txXfrm>
        <a:off x="636419" y="962462"/>
        <a:ext cx="285446" cy="246945"/>
      </dsp:txXfrm>
    </dsp:sp>
    <dsp:sp modelId="{906FFC6F-32D1-4B62-83A0-CF7AF45B8812}">
      <dsp:nvSpPr>
        <dsp:cNvPr id="0" name=""/>
        <dsp:cNvSpPr/>
      </dsp:nvSpPr>
      <dsp:spPr>
        <a:xfrm flipV="1">
          <a:off x="292260" y="591228"/>
          <a:ext cx="108176" cy="23972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72275" y="674063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Market Timing - Proprietary  Algorithm</a:t>
          </a:r>
        </a:p>
      </dsp:txBody>
      <dsp:txXfrm>
        <a:off x="243031" y="735275"/>
        <a:ext cx="285446" cy="246945"/>
      </dsp:txXfrm>
    </dsp:sp>
    <dsp:sp modelId="{FE5BE778-4CBA-45B3-A691-11454ABD757E}">
      <dsp:nvSpPr>
        <dsp:cNvPr id="0" name=""/>
        <dsp:cNvSpPr/>
      </dsp:nvSpPr>
      <dsp:spPr>
        <a:xfrm>
          <a:off x="172275" y="226678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Customized Portfolio</a:t>
          </a:r>
        </a:p>
      </dsp:txBody>
      <dsp:txXfrm>
        <a:off x="243031" y="287890"/>
        <a:ext cx="285446" cy="2469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517671" y="409902"/>
          <a:ext cx="521003" cy="45068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/>
            <a:t>Why Chanakya ?</a:t>
          </a:r>
        </a:p>
      </dsp:txBody>
      <dsp:txXfrm>
        <a:off x="604008" y="484587"/>
        <a:ext cx="348329" cy="301318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904779" y="179365"/>
          <a:ext cx="100372" cy="17753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565663" y="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Seasoned Core Team - 35+ years experience</a:t>
          </a:r>
        </a:p>
      </dsp:txBody>
      <dsp:txXfrm>
        <a:off x="636419" y="61212"/>
        <a:ext cx="285446" cy="246945"/>
      </dsp:txXfrm>
    </dsp:sp>
    <dsp:sp modelId="{563635ED-4099-45A1-B63B-6EB3CDDFEB29}">
      <dsp:nvSpPr>
        <dsp:cNvPr id="0" name=""/>
        <dsp:cNvSpPr/>
      </dsp:nvSpPr>
      <dsp:spPr>
        <a:xfrm rot="10800000" flipV="1">
          <a:off x="1146653" y="497527"/>
          <a:ext cx="96757" cy="18428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957234" y="227186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Portfolio Design - Management &amp; Optimisation strategies</a:t>
          </a:r>
        </a:p>
      </dsp:txBody>
      <dsp:txXfrm>
        <a:off x="1027990" y="288398"/>
        <a:ext cx="285446" cy="246945"/>
      </dsp:txXfrm>
    </dsp:sp>
    <dsp:sp modelId="{EF225E32-EFEF-4C92-9312-A927D62B941B}">
      <dsp:nvSpPr>
        <dsp:cNvPr id="0" name=""/>
        <dsp:cNvSpPr/>
      </dsp:nvSpPr>
      <dsp:spPr>
        <a:xfrm rot="14319927" flipV="1">
          <a:off x="1018520" y="785970"/>
          <a:ext cx="98270" cy="280201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957234" y="673809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Stock Selection - Differentiated, high performing stocks</a:t>
          </a:r>
        </a:p>
      </dsp:txBody>
      <dsp:txXfrm>
        <a:off x="1027990" y="735021"/>
        <a:ext cx="285446" cy="246945"/>
      </dsp:txXfrm>
    </dsp:sp>
    <dsp:sp modelId="{F8FB662C-8CEF-4929-87EE-02FD0B08FC7A}">
      <dsp:nvSpPr>
        <dsp:cNvPr id="0" name=""/>
        <dsp:cNvSpPr/>
      </dsp:nvSpPr>
      <dsp:spPr>
        <a:xfrm rot="18070949" flipV="1">
          <a:off x="584537" y="890026"/>
          <a:ext cx="108313" cy="267849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565663" y="90125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Deep understand of business turnaround</a:t>
          </a:r>
        </a:p>
      </dsp:txBody>
      <dsp:txXfrm>
        <a:off x="636419" y="962462"/>
        <a:ext cx="285446" cy="246945"/>
      </dsp:txXfrm>
    </dsp:sp>
    <dsp:sp modelId="{906FFC6F-32D1-4B62-83A0-CF7AF45B8812}">
      <dsp:nvSpPr>
        <dsp:cNvPr id="0" name=""/>
        <dsp:cNvSpPr/>
      </dsp:nvSpPr>
      <dsp:spPr>
        <a:xfrm flipV="1">
          <a:off x="292260" y="591228"/>
          <a:ext cx="108176" cy="23972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72275" y="674063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Market Timing - Proprietary  Algorithm</a:t>
          </a:r>
        </a:p>
      </dsp:txBody>
      <dsp:txXfrm>
        <a:off x="243031" y="735275"/>
        <a:ext cx="285446" cy="246945"/>
      </dsp:txXfrm>
    </dsp:sp>
    <dsp:sp modelId="{FE5BE778-4CBA-45B3-A691-11454ABD757E}">
      <dsp:nvSpPr>
        <dsp:cNvPr id="0" name=""/>
        <dsp:cNvSpPr/>
      </dsp:nvSpPr>
      <dsp:spPr>
        <a:xfrm>
          <a:off x="172275" y="226678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Customized Portfolio</a:t>
          </a:r>
        </a:p>
      </dsp:txBody>
      <dsp:txXfrm>
        <a:off x="243031" y="287890"/>
        <a:ext cx="285446" cy="2469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517671" y="409902"/>
          <a:ext cx="521003" cy="45068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/>
            <a:t>Why Chanakya ?</a:t>
          </a:r>
        </a:p>
      </dsp:txBody>
      <dsp:txXfrm>
        <a:off x="604008" y="484587"/>
        <a:ext cx="348329" cy="301318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904779" y="179365"/>
          <a:ext cx="100372" cy="17753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565663" y="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Seasoned Core Team - 35+ years experience</a:t>
          </a:r>
        </a:p>
      </dsp:txBody>
      <dsp:txXfrm>
        <a:off x="636419" y="61212"/>
        <a:ext cx="285446" cy="246945"/>
      </dsp:txXfrm>
    </dsp:sp>
    <dsp:sp modelId="{563635ED-4099-45A1-B63B-6EB3CDDFEB29}">
      <dsp:nvSpPr>
        <dsp:cNvPr id="0" name=""/>
        <dsp:cNvSpPr/>
      </dsp:nvSpPr>
      <dsp:spPr>
        <a:xfrm rot="10800000" flipV="1">
          <a:off x="1146653" y="497527"/>
          <a:ext cx="96757" cy="18428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957234" y="227186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Portfolio Design - Management &amp; Optimisation strategies</a:t>
          </a:r>
        </a:p>
      </dsp:txBody>
      <dsp:txXfrm>
        <a:off x="1027990" y="288398"/>
        <a:ext cx="285446" cy="246945"/>
      </dsp:txXfrm>
    </dsp:sp>
    <dsp:sp modelId="{EF225E32-EFEF-4C92-9312-A927D62B941B}">
      <dsp:nvSpPr>
        <dsp:cNvPr id="0" name=""/>
        <dsp:cNvSpPr/>
      </dsp:nvSpPr>
      <dsp:spPr>
        <a:xfrm rot="14319927" flipV="1">
          <a:off x="1018520" y="785970"/>
          <a:ext cx="98270" cy="280201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957234" y="673809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Stock Selection - Differentiated, high performing stocks</a:t>
          </a:r>
        </a:p>
      </dsp:txBody>
      <dsp:txXfrm>
        <a:off x="1027990" y="735021"/>
        <a:ext cx="285446" cy="246945"/>
      </dsp:txXfrm>
    </dsp:sp>
    <dsp:sp modelId="{F8FB662C-8CEF-4929-87EE-02FD0B08FC7A}">
      <dsp:nvSpPr>
        <dsp:cNvPr id="0" name=""/>
        <dsp:cNvSpPr/>
      </dsp:nvSpPr>
      <dsp:spPr>
        <a:xfrm rot="18070949" flipV="1">
          <a:off x="584537" y="890026"/>
          <a:ext cx="108313" cy="267849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565663" y="90125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Deep understand of business turnaround</a:t>
          </a:r>
        </a:p>
      </dsp:txBody>
      <dsp:txXfrm>
        <a:off x="636419" y="962462"/>
        <a:ext cx="285446" cy="246945"/>
      </dsp:txXfrm>
    </dsp:sp>
    <dsp:sp modelId="{906FFC6F-32D1-4B62-83A0-CF7AF45B8812}">
      <dsp:nvSpPr>
        <dsp:cNvPr id="0" name=""/>
        <dsp:cNvSpPr/>
      </dsp:nvSpPr>
      <dsp:spPr>
        <a:xfrm flipV="1">
          <a:off x="292260" y="591228"/>
          <a:ext cx="108176" cy="23972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72275" y="674063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Market Timing - Proprietary  Algorithm</a:t>
          </a:r>
        </a:p>
      </dsp:txBody>
      <dsp:txXfrm>
        <a:off x="243031" y="735275"/>
        <a:ext cx="285446" cy="246945"/>
      </dsp:txXfrm>
    </dsp:sp>
    <dsp:sp modelId="{FE5BE778-4CBA-45B3-A691-11454ABD757E}">
      <dsp:nvSpPr>
        <dsp:cNvPr id="0" name=""/>
        <dsp:cNvSpPr/>
      </dsp:nvSpPr>
      <dsp:spPr>
        <a:xfrm>
          <a:off x="172275" y="226678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Customized Portfolio</a:t>
          </a:r>
        </a:p>
      </dsp:txBody>
      <dsp:txXfrm>
        <a:off x="243031" y="287890"/>
        <a:ext cx="285446" cy="2469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517671" y="409902"/>
          <a:ext cx="521003" cy="45068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Why Chanakya ?</a:t>
          </a:r>
        </a:p>
      </dsp:txBody>
      <dsp:txXfrm>
        <a:off x="604008" y="484587"/>
        <a:ext cx="348329" cy="301318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904779" y="179365"/>
          <a:ext cx="100372" cy="17753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565663" y="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Seasoned Core Team - 35+ years experience</a:t>
          </a:r>
        </a:p>
      </dsp:txBody>
      <dsp:txXfrm>
        <a:off x="636419" y="61212"/>
        <a:ext cx="285446" cy="246945"/>
      </dsp:txXfrm>
    </dsp:sp>
    <dsp:sp modelId="{563635ED-4099-45A1-B63B-6EB3CDDFEB29}">
      <dsp:nvSpPr>
        <dsp:cNvPr id="0" name=""/>
        <dsp:cNvSpPr/>
      </dsp:nvSpPr>
      <dsp:spPr>
        <a:xfrm rot="10800000" flipV="1">
          <a:off x="1146653" y="497527"/>
          <a:ext cx="96757" cy="18428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957234" y="227186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Portfolio Design - Management &amp; Optimisation strategies</a:t>
          </a:r>
        </a:p>
      </dsp:txBody>
      <dsp:txXfrm>
        <a:off x="1027990" y="288398"/>
        <a:ext cx="285446" cy="246945"/>
      </dsp:txXfrm>
    </dsp:sp>
    <dsp:sp modelId="{EF225E32-EFEF-4C92-9312-A927D62B941B}">
      <dsp:nvSpPr>
        <dsp:cNvPr id="0" name=""/>
        <dsp:cNvSpPr/>
      </dsp:nvSpPr>
      <dsp:spPr>
        <a:xfrm rot="14319927" flipV="1">
          <a:off x="1018520" y="785970"/>
          <a:ext cx="98270" cy="280201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957234" y="673809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Stock Selection - Differentiated, high performing stocks</a:t>
          </a:r>
        </a:p>
      </dsp:txBody>
      <dsp:txXfrm>
        <a:off x="1027990" y="735021"/>
        <a:ext cx="285446" cy="246945"/>
      </dsp:txXfrm>
    </dsp:sp>
    <dsp:sp modelId="{F8FB662C-8CEF-4929-87EE-02FD0B08FC7A}">
      <dsp:nvSpPr>
        <dsp:cNvPr id="0" name=""/>
        <dsp:cNvSpPr/>
      </dsp:nvSpPr>
      <dsp:spPr>
        <a:xfrm rot="18070949" flipV="1">
          <a:off x="584537" y="890026"/>
          <a:ext cx="108313" cy="267849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565663" y="90125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Deep understand of business turnaround</a:t>
          </a:r>
        </a:p>
      </dsp:txBody>
      <dsp:txXfrm>
        <a:off x="636419" y="962462"/>
        <a:ext cx="285446" cy="246945"/>
      </dsp:txXfrm>
    </dsp:sp>
    <dsp:sp modelId="{906FFC6F-32D1-4B62-83A0-CF7AF45B8812}">
      <dsp:nvSpPr>
        <dsp:cNvPr id="0" name=""/>
        <dsp:cNvSpPr/>
      </dsp:nvSpPr>
      <dsp:spPr>
        <a:xfrm flipV="1">
          <a:off x="292260" y="591228"/>
          <a:ext cx="108176" cy="23972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72275" y="674063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Market Timing - Proprietary  Algorithm</a:t>
          </a:r>
        </a:p>
      </dsp:txBody>
      <dsp:txXfrm>
        <a:off x="243031" y="735275"/>
        <a:ext cx="285446" cy="246945"/>
      </dsp:txXfrm>
    </dsp:sp>
    <dsp:sp modelId="{FE5BE778-4CBA-45B3-A691-11454ABD757E}">
      <dsp:nvSpPr>
        <dsp:cNvPr id="0" name=""/>
        <dsp:cNvSpPr/>
      </dsp:nvSpPr>
      <dsp:spPr>
        <a:xfrm>
          <a:off x="172275" y="226678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Customized Portfolio</a:t>
          </a:r>
        </a:p>
      </dsp:txBody>
      <dsp:txXfrm>
        <a:off x="243031" y="287890"/>
        <a:ext cx="285446" cy="2469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517671" y="409902"/>
          <a:ext cx="521003" cy="45068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/>
            <a:t>Why Chanakya ?</a:t>
          </a:r>
        </a:p>
      </dsp:txBody>
      <dsp:txXfrm>
        <a:off x="604008" y="484587"/>
        <a:ext cx="348329" cy="301318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904779" y="179365"/>
          <a:ext cx="100372" cy="17753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565663" y="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Seasoned Core Team - 35+ years experience</a:t>
          </a:r>
        </a:p>
      </dsp:txBody>
      <dsp:txXfrm>
        <a:off x="636419" y="61212"/>
        <a:ext cx="285446" cy="246945"/>
      </dsp:txXfrm>
    </dsp:sp>
    <dsp:sp modelId="{563635ED-4099-45A1-B63B-6EB3CDDFEB29}">
      <dsp:nvSpPr>
        <dsp:cNvPr id="0" name=""/>
        <dsp:cNvSpPr/>
      </dsp:nvSpPr>
      <dsp:spPr>
        <a:xfrm rot="10800000" flipV="1">
          <a:off x="1146653" y="497527"/>
          <a:ext cx="96757" cy="18428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957234" y="227186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Portfolio Design - Management &amp; Optimisation strategies</a:t>
          </a:r>
        </a:p>
      </dsp:txBody>
      <dsp:txXfrm>
        <a:off x="1027990" y="288398"/>
        <a:ext cx="285446" cy="246945"/>
      </dsp:txXfrm>
    </dsp:sp>
    <dsp:sp modelId="{EF225E32-EFEF-4C92-9312-A927D62B941B}">
      <dsp:nvSpPr>
        <dsp:cNvPr id="0" name=""/>
        <dsp:cNvSpPr/>
      </dsp:nvSpPr>
      <dsp:spPr>
        <a:xfrm rot="14319927" flipV="1">
          <a:off x="1018520" y="785970"/>
          <a:ext cx="98270" cy="280201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957234" y="673809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Stock Selection - Differentiated, high performing stocks</a:t>
          </a:r>
        </a:p>
      </dsp:txBody>
      <dsp:txXfrm>
        <a:off x="1027990" y="735021"/>
        <a:ext cx="285446" cy="246945"/>
      </dsp:txXfrm>
    </dsp:sp>
    <dsp:sp modelId="{F8FB662C-8CEF-4929-87EE-02FD0B08FC7A}">
      <dsp:nvSpPr>
        <dsp:cNvPr id="0" name=""/>
        <dsp:cNvSpPr/>
      </dsp:nvSpPr>
      <dsp:spPr>
        <a:xfrm rot="18070949" flipV="1">
          <a:off x="584537" y="890026"/>
          <a:ext cx="108313" cy="267849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565663" y="90125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Deep understand of business turnaround</a:t>
          </a:r>
        </a:p>
      </dsp:txBody>
      <dsp:txXfrm>
        <a:off x="636419" y="962462"/>
        <a:ext cx="285446" cy="246945"/>
      </dsp:txXfrm>
    </dsp:sp>
    <dsp:sp modelId="{906FFC6F-32D1-4B62-83A0-CF7AF45B8812}">
      <dsp:nvSpPr>
        <dsp:cNvPr id="0" name=""/>
        <dsp:cNvSpPr/>
      </dsp:nvSpPr>
      <dsp:spPr>
        <a:xfrm flipV="1">
          <a:off x="292260" y="591228"/>
          <a:ext cx="108176" cy="23972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72275" y="674063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Market Timing - Proprietary  Algorithm</a:t>
          </a:r>
        </a:p>
      </dsp:txBody>
      <dsp:txXfrm>
        <a:off x="243031" y="735275"/>
        <a:ext cx="285446" cy="246945"/>
      </dsp:txXfrm>
    </dsp:sp>
    <dsp:sp modelId="{FE5BE778-4CBA-45B3-A691-11454ABD757E}">
      <dsp:nvSpPr>
        <dsp:cNvPr id="0" name=""/>
        <dsp:cNvSpPr/>
      </dsp:nvSpPr>
      <dsp:spPr>
        <a:xfrm>
          <a:off x="172275" y="226678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Customized Portfolio</a:t>
          </a:r>
        </a:p>
      </dsp:txBody>
      <dsp:txXfrm>
        <a:off x="243031" y="287890"/>
        <a:ext cx="285446" cy="2469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517671" y="409902"/>
          <a:ext cx="521003" cy="45068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/>
            <a:t>Why Chanakya ?</a:t>
          </a:r>
        </a:p>
      </dsp:txBody>
      <dsp:txXfrm>
        <a:off x="604008" y="484587"/>
        <a:ext cx="348329" cy="301318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904779" y="179365"/>
          <a:ext cx="100372" cy="17753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565663" y="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Seasoned Core Team - 35+ years experience</a:t>
          </a:r>
        </a:p>
      </dsp:txBody>
      <dsp:txXfrm>
        <a:off x="636419" y="61212"/>
        <a:ext cx="285446" cy="246945"/>
      </dsp:txXfrm>
    </dsp:sp>
    <dsp:sp modelId="{563635ED-4099-45A1-B63B-6EB3CDDFEB29}">
      <dsp:nvSpPr>
        <dsp:cNvPr id="0" name=""/>
        <dsp:cNvSpPr/>
      </dsp:nvSpPr>
      <dsp:spPr>
        <a:xfrm rot="10800000" flipV="1">
          <a:off x="1146653" y="497527"/>
          <a:ext cx="96757" cy="18428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957234" y="227186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Portfolio Design - Management &amp; Optimisation strategies</a:t>
          </a:r>
        </a:p>
      </dsp:txBody>
      <dsp:txXfrm>
        <a:off x="1027990" y="288398"/>
        <a:ext cx="285446" cy="246945"/>
      </dsp:txXfrm>
    </dsp:sp>
    <dsp:sp modelId="{EF225E32-EFEF-4C92-9312-A927D62B941B}">
      <dsp:nvSpPr>
        <dsp:cNvPr id="0" name=""/>
        <dsp:cNvSpPr/>
      </dsp:nvSpPr>
      <dsp:spPr>
        <a:xfrm rot="14319927" flipV="1">
          <a:off x="1018520" y="785970"/>
          <a:ext cx="98270" cy="280201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957234" y="673809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Stock Selection - Differentiated, high performing stocks</a:t>
          </a:r>
        </a:p>
      </dsp:txBody>
      <dsp:txXfrm>
        <a:off x="1027990" y="735021"/>
        <a:ext cx="285446" cy="246945"/>
      </dsp:txXfrm>
    </dsp:sp>
    <dsp:sp modelId="{F8FB662C-8CEF-4929-87EE-02FD0B08FC7A}">
      <dsp:nvSpPr>
        <dsp:cNvPr id="0" name=""/>
        <dsp:cNvSpPr/>
      </dsp:nvSpPr>
      <dsp:spPr>
        <a:xfrm rot="18070949" flipV="1">
          <a:off x="584537" y="890026"/>
          <a:ext cx="108313" cy="267849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565663" y="90125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Deep understand of business turnaround</a:t>
          </a:r>
        </a:p>
      </dsp:txBody>
      <dsp:txXfrm>
        <a:off x="636419" y="962462"/>
        <a:ext cx="285446" cy="246945"/>
      </dsp:txXfrm>
    </dsp:sp>
    <dsp:sp modelId="{906FFC6F-32D1-4B62-83A0-CF7AF45B8812}">
      <dsp:nvSpPr>
        <dsp:cNvPr id="0" name=""/>
        <dsp:cNvSpPr/>
      </dsp:nvSpPr>
      <dsp:spPr>
        <a:xfrm flipV="1">
          <a:off x="292260" y="591228"/>
          <a:ext cx="108176" cy="23972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72275" y="674063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Market Timing - Proprietary  Algorithm</a:t>
          </a:r>
        </a:p>
      </dsp:txBody>
      <dsp:txXfrm>
        <a:off x="243031" y="735275"/>
        <a:ext cx="285446" cy="246945"/>
      </dsp:txXfrm>
    </dsp:sp>
    <dsp:sp modelId="{FE5BE778-4CBA-45B3-A691-11454ABD757E}">
      <dsp:nvSpPr>
        <dsp:cNvPr id="0" name=""/>
        <dsp:cNvSpPr/>
      </dsp:nvSpPr>
      <dsp:spPr>
        <a:xfrm>
          <a:off x="172275" y="226678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Customized Portfolio</a:t>
          </a:r>
        </a:p>
      </dsp:txBody>
      <dsp:txXfrm>
        <a:off x="243031" y="287890"/>
        <a:ext cx="285446" cy="24694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517671" y="409902"/>
          <a:ext cx="521003" cy="45068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/>
            <a:t>Why Chanakya ?</a:t>
          </a:r>
        </a:p>
      </dsp:txBody>
      <dsp:txXfrm>
        <a:off x="604008" y="484587"/>
        <a:ext cx="348329" cy="301318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904779" y="179365"/>
          <a:ext cx="100372" cy="17753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565663" y="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Seasoned Core Team - 35+ years experience</a:t>
          </a:r>
        </a:p>
      </dsp:txBody>
      <dsp:txXfrm>
        <a:off x="636419" y="61212"/>
        <a:ext cx="285446" cy="246945"/>
      </dsp:txXfrm>
    </dsp:sp>
    <dsp:sp modelId="{563635ED-4099-45A1-B63B-6EB3CDDFEB29}">
      <dsp:nvSpPr>
        <dsp:cNvPr id="0" name=""/>
        <dsp:cNvSpPr/>
      </dsp:nvSpPr>
      <dsp:spPr>
        <a:xfrm rot="10800000" flipV="1">
          <a:off x="1146653" y="497527"/>
          <a:ext cx="96757" cy="18428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957234" y="227186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Portfolio Design - Management &amp; Optimisation strategies</a:t>
          </a:r>
        </a:p>
      </dsp:txBody>
      <dsp:txXfrm>
        <a:off x="1027990" y="288398"/>
        <a:ext cx="285446" cy="246945"/>
      </dsp:txXfrm>
    </dsp:sp>
    <dsp:sp modelId="{EF225E32-EFEF-4C92-9312-A927D62B941B}">
      <dsp:nvSpPr>
        <dsp:cNvPr id="0" name=""/>
        <dsp:cNvSpPr/>
      </dsp:nvSpPr>
      <dsp:spPr>
        <a:xfrm rot="14319927" flipV="1">
          <a:off x="1018520" y="785970"/>
          <a:ext cx="98270" cy="280201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957234" y="673809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Stock Selection - Differentiated, high performing stocks</a:t>
          </a:r>
        </a:p>
      </dsp:txBody>
      <dsp:txXfrm>
        <a:off x="1027990" y="735021"/>
        <a:ext cx="285446" cy="246945"/>
      </dsp:txXfrm>
    </dsp:sp>
    <dsp:sp modelId="{F8FB662C-8CEF-4929-87EE-02FD0B08FC7A}">
      <dsp:nvSpPr>
        <dsp:cNvPr id="0" name=""/>
        <dsp:cNvSpPr/>
      </dsp:nvSpPr>
      <dsp:spPr>
        <a:xfrm rot="18070949" flipV="1">
          <a:off x="584537" y="890026"/>
          <a:ext cx="108313" cy="267849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565663" y="90125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Deep understand of business turnaround</a:t>
          </a:r>
        </a:p>
      </dsp:txBody>
      <dsp:txXfrm>
        <a:off x="636419" y="962462"/>
        <a:ext cx="285446" cy="246945"/>
      </dsp:txXfrm>
    </dsp:sp>
    <dsp:sp modelId="{906FFC6F-32D1-4B62-83A0-CF7AF45B8812}">
      <dsp:nvSpPr>
        <dsp:cNvPr id="0" name=""/>
        <dsp:cNvSpPr/>
      </dsp:nvSpPr>
      <dsp:spPr>
        <a:xfrm flipV="1">
          <a:off x="292260" y="591228"/>
          <a:ext cx="108176" cy="23972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72275" y="674063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Market Timing - Proprietary  Algorithm</a:t>
          </a:r>
        </a:p>
      </dsp:txBody>
      <dsp:txXfrm>
        <a:off x="243031" y="735275"/>
        <a:ext cx="285446" cy="246945"/>
      </dsp:txXfrm>
    </dsp:sp>
    <dsp:sp modelId="{FE5BE778-4CBA-45B3-A691-11454ABD757E}">
      <dsp:nvSpPr>
        <dsp:cNvPr id="0" name=""/>
        <dsp:cNvSpPr/>
      </dsp:nvSpPr>
      <dsp:spPr>
        <a:xfrm>
          <a:off x="172275" y="226678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Customized Portfolio</a:t>
          </a:r>
        </a:p>
      </dsp:txBody>
      <dsp:txXfrm>
        <a:off x="243031" y="287890"/>
        <a:ext cx="285446" cy="24694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517671" y="409902"/>
          <a:ext cx="521003" cy="45068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/>
            <a:t>Why Chanakya ?</a:t>
          </a:r>
        </a:p>
      </dsp:txBody>
      <dsp:txXfrm>
        <a:off x="604008" y="484587"/>
        <a:ext cx="348329" cy="301318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904779" y="179365"/>
          <a:ext cx="100372" cy="17753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565663" y="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Seasoned Core Team - 35+ years experience</a:t>
          </a:r>
        </a:p>
      </dsp:txBody>
      <dsp:txXfrm>
        <a:off x="636419" y="61212"/>
        <a:ext cx="285446" cy="246945"/>
      </dsp:txXfrm>
    </dsp:sp>
    <dsp:sp modelId="{563635ED-4099-45A1-B63B-6EB3CDDFEB29}">
      <dsp:nvSpPr>
        <dsp:cNvPr id="0" name=""/>
        <dsp:cNvSpPr/>
      </dsp:nvSpPr>
      <dsp:spPr>
        <a:xfrm rot="10800000" flipV="1">
          <a:off x="1146653" y="497527"/>
          <a:ext cx="96757" cy="18428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957234" y="227186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Portfolio Design - Management &amp; Optimisation strategies</a:t>
          </a:r>
        </a:p>
      </dsp:txBody>
      <dsp:txXfrm>
        <a:off x="1027990" y="288398"/>
        <a:ext cx="285446" cy="246945"/>
      </dsp:txXfrm>
    </dsp:sp>
    <dsp:sp modelId="{EF225E32-EFEF-4C92-9312-A927D62B941B}">
      <dsp:nvSpPr>
        <dsp:cNvPr id="0" name=""/>
        <dsp:cNvSpPr/>
      </dsp:nvSpPr>
      <dsp:spPr>
        <a:xfrm rot="14319927" flipV="1">
          <a:off x="1018520" y="785970"/>
          <a:ext cx="98270" cy="280201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957234" y="673809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Stock Selection - Differentiated, high performing stocks</a:t>
          </a:r>
        </a:p>
      </dsp:txBody>
      <dsp:txXfrm>
        <a:off x="1027990" y="735021"/>
        <a:ext cx="285446" cy="246945"/>
      </dsp:txXfrm>
    </dsp:sp>
    <dsp:sp modelId="{F8FB662C-8CEF-4929-87EE-02FD0B08FC7A}">
      <dsp:nvSpPr>
        <dsp:cNvPr id="0" name=""/>
        <dsp:cNvSpPr/>
      </dsp:nvSpPr>
      <dsp:spPr>
        <a:xfrm rot="18070949" flipV="1">
          <a:off x="584537" y="890026"/>
          <a:ext cx="108313" cy="267849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565663" y="90125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Deep understand of business turnaround</a:t>
          </a:r>
        </a:p>
      </dsp:txBody>
      <dsp:txXfrm>
        <a:off x="636419" y="962462"/>
        <a:ext cx="285446" cy="246945"/>
      </dsp:txXfrm>
    </dsp:sp>
    <dsp:sp modelId="{906FFC6F-32D1-4B62-83A0-CF7AF45B8812}">
      <dsp:nvSpPr>
        <dsp:cNvPr id="0" name=""/>
        <dsp:cNvSpPr/>
      </dsp:nvSpPr>
      <dsp:spPr>
        <a:xfrm flipV="1">
          <a:off x="292260" y="591228"/>
          <a:ext cx="108176" cy="23972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72275" y="674063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Market Timing - Proprietary  Algorithm</a:t>
          </a:r>
        </a:p>
      </dsp:txBody>
      <dsp:txXfrm>
        <a:off x="243031" y="735275"/>
        <a:ext cx="285446" cy="246945"/>
      </dsp:txXfrm>
    </dsp:sp>
    <dsp:sp modelId="{FE5BE778-4CBA-45B3-A691-11454ABD757E}">
      <dsp:nvSpPr>
        <dsp:cNvPr id="0" name=""/>
        <dsp:cNvSpPr/>
      </dsp:nvSpPr>
      <dsp:spPr>
        <a:xfrm>
          <a:off x="172275" y="226678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Customized Portfolio</a:t>
          </a:r>
        </a:p>
      </dsp:txBody>
      <dsp:txXfrm>
        <a:off x="243031" y="287890"/>
        <a:ext cx="285446" cy="24694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CF64D-A81C-405D-8F6A-3E3F3ABE1910}">
      <dsp:nvSpPr>
        <dsp:cNvPr id="0" name=""/>
        <dsp:cNvSpPr/>
      </dsp:nvSpPr>
      <dsp:spPr>
        <a:xfrm>
          <a:off x="517671" y="409902"/>
          <a:ext cx="521003" cy="45068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/>
            <a:t>Why Chanakya ?</a:t>
          </a:r>
        </a:p>
      </dsp:txBody>
      <dsp:txXfrm>
        <a:off x="604008" y="484587"/>
        <a:ext cx="348329" cy="301318"/>
      </dsp:txXfrm>
    </dsp:sp>
    <dsp:sp modelId="{FA31986A-D527-42F8-86BD-454BBA5F8E84}">
      <dsp:nvSpPr>
        <dsp:cNvPr id="0" name=""/>
        <dsp:cNvSpPr/>
      </dsp:nvSpPr>
      <dsp:spPr>
        <a:xfrm rot="7480903" flipH="1" flipV="1">
          <a:off x="904779" y="179365"/>
          <a:ext cx="100372" cy="17753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FE829-58F8-4559-9678-EE54DD7FDECC}">
      <dsp:nvSpPr>
        <dsp:cNvPr id="0" name=""/>
        <dsp:cNvSpPr/>
      </dsp:nvSpPr>
      <dsp:spPr>
        <a:xfrm>
          <a:off x="565663" y="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Seasoned Core Team - 35+ years experience</a:t>
          </a:r>
        </a:p>
      </dsp:txBody>
      <dsp:txXfrm>
        <a:off x="636419" y="61212"/>
        <a:ext cx="285446" cy="246945"/>
      </dsp:txXfrm>
    </dsp:sp>
    <dsp:sp modelId="{563635ED-4099-45A1-B63B-6EB3CDDFEB29}">
      <dsp:nvSpPr>
        <dsp:cNvPr id="0" name=""/>
        <dsp:cNvSpPr/>
      </dsp:nvSpPr>
      <dsp:spPr>
        <a:xfrm rot="10800000" flipV="1">
          <a:off x="1146653" y="497527"/>
          <a:ext cx="96757" cy="184285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EA35-E829-4DB7-AA18-59E2FF85DF32}">
      <dsp:nvSpPr>
        <dsp:cNvPr id="0" name=""/>
        <dsp:cNvSpPr/>
      </dsp:nvSpPr>
      <dsp:spPr>
        <a:xfrm>
          <a:off x="957234" y="227186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Portfolio Design - Management &amp; Optimisation strategies</a:t>
          </a:r>
        </a:p>
      </dsp:txBody>
      <dsp:txXfrm>
        <a:off x="1027990" y="288398"/>
        <a:ext cx="285446" cy="246945"/>
      </dsp:txXfrm>
    </dsp:sp>
    <dsp:sp modelId="{EF225E32-EFEF-4C92-9312-A927D62B941B}">
      <dsp:nvSpPr>
        <dsp:cNvPr id="0" name=""/>
        <dsp:cNvSpPr/>
      </dsp:nvSpPr>
      <dsp:spPr>
        <a:xfrm rot="14319927" flipV="1">
          <a:off x="1018520" y="785970"/>
          <a:ext cx="98270" cy="280201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2EC66-BADD-49B7-AAA4-9C62F38D9757}">
      <dsp:nvSpPr>
        <dsp:cNvPr id="0" name=""/>
        <dsp:cNvSpPr/>
      </dsp:nvSpPr>
      <dsp:spPr>
        <a:xfrm>
          <a:off x="957234" y="673809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Stock Selection - Differentiated, high performing stocks</a:t>
          </a:r>
        </a:p>
      </dsp:txBody>
      <dsp:txXfrm>
        <a:off x="1027990" y="735021"/>
        <a:ext cx="285446" cy="246945"/>
      </dsp:txXfrm>
    </dsp:sp>
    <dsp:sp modelId="{F8FB662C-8CEF-4929-87EE-02FD0B08FC7A}">
      <dsp:nvSpPr>
        <dsp:cNvPr id="0" name=""/>
        <dsp:cNvSpPr/>
      </dsp:nvSpPr>
      <dsp:spPr>
        <a:xfrm rot="18070949" flipV="1">
          <a:off x="584537" y="890026"/>
          <a:ext cx="108313" cy="267849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3AC60-435D-47B4-9B37-950C937CE31C}">
      <dsp:nvSpPr>
        <dsp:cNvPr id="0" name=""/>
        <dsp:cNvSpPr/>
      </dsp:nvSpPr>
      <dsp:spPr>
        <a:xfrm>
          <a:off x="565663" y="901250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Deep understand of business turnaround</a:t>
          </a:r>
        </a:p>
      </dsp:txBody>
      <dsp:txXfrm>
        <a:off x="636419" y="962462"/>
        <a:ext cx="285446" cy="246945"/>
      </dsp:txXfrm>
    </dsp:sp>
    <dsp:sp modelId="{906FFC6F-32D1-4B62-83A0-CF7AF45B8812}">
      <dsp:nvSpPr>
        <dsp:cNvPr id="0" name=""/>
        <dsp:cNvSpPr/>
      </dsp:nvSpPr>
      <dsp:spPr>
        <a:xfrm flipV="1">
          <a:off x="292260" y="591228"/>
          <a:ext cx="108176" cy="239726"/>
        </a:xfrm>
        <a:prstGeom prst="down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8F9117-E8A4-4F0F-8941-FD7703E1EE69}">
      <dsp:nvSpPr>
        <dsp:cNvPr id="0" name=""/>
        <dsp:cNvSpPr/>
      </dsp:nvSpPr>
      <dsp:spPr>
        <a:xfrm>
          <a:off x="172275" y="674063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Market Timing - Proprietary  Algorithm</a:t>
          </a:r>
        </a:p>
      </dsp:txBody>
      <dsp:txXfrm>
        <a:off x="243031" y="735275"/>
        <a:ext cx="285446" cy="246945"/>
      </dsp:txXfrm>
    </dsp:sp>
    <dsp:sp modelId="{FE5BE778-4CBA-45B3-A691-11454ABD757E}">
      <dsp:nvSpPr>
        <dsp:cNvPr id="0" name=""/>
        <dsp:cNvSpPr/>
      </dsp:nvSpPr>
      <dsp:spPr>
        <a:xfrm>
          <a:off x="172275" y="226678"/>
          <a:ext cx="426958" cy="369369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" kern="1200" dirty="0"/>
            <a:t>Customized Portfolio</a:t>
          </a:r>
        </a:p>
      </dsp:txBody>
      <dsp:txXfrm>
        <a:off x="243031" y="287890"/>
        <a:ext cx="285446" cy="246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85136" cy="5003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431" y="2"/>
            <a:ext cx="2985136" cy="5003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1DDFA-0FD6-4F0B-9F76-5BAAE7B667C0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18331"/>
            <a:ext cx="2985136" cy="5003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431" y="9518331"/>
            <a:ext cx="2985136" cy="5003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AEC7C-7E6B-4D78-8279-D922447C41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936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85180" cy="501686"/>
          </a:xfrm>
          <a:prstGeom prst="rect">
            <a:avLst/>
          </a:prstGeom>
        </p:spPr>
        <p:txBody>
          <a:bodyPr vert="horz" lIns="91019" tIns="45510" rIns="91019" bIns="4551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820" y="3"/>
            <a:ext cx="2985180" cy="501686"/>
          </a:xfrm>
          <a:prstGeom prst="rect">
            <a:avLst/>
          </a:prstGeom>
        </p:spPr>
        <p:txBody>
          <a:bodyPr vert="horz" lIns="91019" tIns="45510" rIns="91019" bIns="45510" rtlCol="0"/>
          <a:lstStyle>
            <a:lvl1pPr algn="r">
              <a:defRPr sz="1200"/>
            </a:lvl1pPr>
          </a:lstStyle>
          <a:p>
            <a:fld id="{740974DD-9811-4DDE-AD07-A111F00D10AD}" type="datetimeFigureOut">
              <a:rPr lang="en-IN" smtClean="0"/>
              <a:t>03-10-2024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4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9" tIns="45510" rIns="91019" bIns="4551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351" y="4822018"/>
            <a:ext cx="5511463" cy="3946305"/>
          </a:xfrm>
          <a:prstGeom prst="rect">
            <a:avLst/>
          </a:prstGeom>
        </p:spPr>
        <p:txBody>
          <a:bodyPr vert="horz" lIns="91019" tIns="45510" rIns="91019" bIns="4551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518614"/>
            <a:ext cx="2985180" cy="501686"/>
          </a:xfrm>
          <a:prstGeom prst="rect">
            <a:avLst/>
          </a:prstGeom>
        </p:spPr>
        <p:txBody>
          <a:bodyPr vert="horz" lIns="91019" tIns="45510" rIns="91019" bIns="4551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820" y="9518614"/>
            <a:ext cx="2985180" cy="501686"/>
          </a:xfrm>
          <a:prstGeom prst="rect">
            <a:avLst/>
          </a:prstGeom>
        </p:spPr>
        <p:txBody>
          <a:bodyPr vert="horz" lIns="91019" tIns="45510" rIns="91019" bIns="45510" rtlCol="0" anchor="b"/>
          <a:lstStyle>
            <a:lvl1pPr algn="r">
              <a:defRPr sz="1200"/>
            </a:lvl1pPr>
          </a:lstStyle>
          <a:p>
            <a:fld id="{B1643CB5-707A-4DFB-A5F2-D0B6ACD4246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8840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1272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034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1047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6639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6695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1697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1090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16334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0038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5932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2387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5053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1756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3CB5-707A-4DFB-A5F2-D0B6ACD42460}" type="slidenum">
              <a:rPr lang="en-IN" smtClean="0"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209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88898" y="1735106"/>
            <a:ext cx="4271010" cy="375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242424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53154" y="1390548"/>
            <a:ext cx="4885690" cy="941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33830" y="2377185"/>
            <a:ext cx="10401300" cy="279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hyperlink" Target="mailto:gautami.desai@chanakyacapital.in" TargetMode="External"/><Relationship Id="rId4" Type="http://schemas.openxmlformats.org/officeDocument/2006/relationships/hyperlink" Target="mailto:rajesh.tiwari@chanakyacapital.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76525" y="5072253"/>
            <a:ext cx="7322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5" dirty="0">
                <a:solidFill>
                  <a:srgbClr val="575757"/>
                </a:solidFill>
                <a:latin typeface="Segoe UI"/>
                <a:cs typeface="Segoe UI"/>
              </a:rPr>
              <a:t>WEALTH </a:t>
            </a:r>
            <a:r>
              <a:rPr sz="2400" spc="-5" dirty="0">
                <a:solidFill>
                  <a:srgbClr val="575757"/>
                </a:solidFill>
                <a:latin typeface="Segoe UI"/>
                <a:cs typeface="Segoe UI"/>
              </a:rPr>
              <a:t>MANAGEMENT</a:t>
            </a:r>
            <a:r>
              <a:rPr sz="2400" spc="-60" dirty="0">
                <a:solidFill>
                  <a:srgbClr val="575757"/>
                </a:solidFill>
                <a:latin typeface="Segoe UI"/>
                <a:cs typeface="Segoe UI"/>
              </a:rPr>
              <a:t> </a:t>
            </a:r>
            <a:r>
              <a:rPr sz="2400" spc="-55" dirty="0">
                <a:solidFill>
                  <a:srgbClr val="575757"/>
                </a:solidFill>
                <a:latin typeface="Segoe UI"/>
                <a:cs typeface="Segoe UI"/>
              </a:rPr>
              <a:t>BY</a:t>
            </a:r>
            <a:r>
              <a:rPr sz="2400" spc="-50" dirty="0">
                <a:solidFill>
                  <a:srgbClr val="575757"/>
                </a:solidFill>
                <a:latin typeface="Segoe UI"/>
                <a:cs typeface="Segoe UI"/>
              </a:rPr>
              <a:t> </a:t>
            </a:r>
            <a:r>
              <a:rPr sz="2400" dirty="0">
                <a:solidFill>
                  <a:srgbClr val="575757"/>
                </a:solidFill>
                <a:latin typeface="Segoe UI"/>
                <a:cs typeface="Segoe UI"/>
              </a:rPr>
              <a:t>AND</a:t>
            </a:r>
            <a:r>
              <a:rPr sz="2400" spc="10" dirty="0">
                <a:solidFill>
                  <a:srgbClr val="575757"/>
                </a:solidFill>
                <a:latin typeface="Segoe UI"/>
                <a:cs typeface="Segoe UI"/>
              </a:rPr>
              <a:t> </a:t>
            </a:r>
            <a:r>
              <a:rPr sz="2400" spc="-5" dirty="0">
                <a:solidFill>
                  <a:srgbClr val="575757"/>
                </a:solidFill>
                <a:latin typeface="Segoe UI"/>
                <a:cs typeface="Segoe UI"/>
              </a:rPr>
              <a:t>FOR</a:t>
            </a:r>
            <a:r>
              <a:rPr sz="2400" spc="-20" dirty="0">
                <a:solidFill>
                  <a:srgbClr val="575757"/>
                </a:solidFill>
                <a:latin typeface="Segoe UI"/>
                <a:cs typeface="Segoe UI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Segoe UI"/>
                <a:cs typeface="Segoe UI"/>
              </a:rPr>
              <a:t>PRACTITIONERS</a:t>
            </a:r>
            <a:endParaRPr sz="2400" dirty="0">
              <a:latin typeface="Segoe UI"/>
              <a:cs typeface="Segoe U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4569" y="1905000"/>
            <a:ext cx="4599432" cy="183794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264408" y="0"/>
            <a:ext cx="5565140" cy="219710"/>
            <a:chOff x="3264408" y="0"/>
            <a:chExt cx="5565140" cy="219710"/>
          </a:xfrm>
        </p:grpSpPr>
        <p:sp>
          <p:nvSpPr>
            <p:cNvPr id="5" name="object 5"/>
            <p:cNvSpPr/>
            <p:nvPr/>
          </p:nvSpPr>
          <p:spPr>
            <a:xfrm>
              <a:off x="3264408" y="0"/>
              <a:ext cx="1389380" cy="219710"/>
            </a:xfrm>
            <a:custGeom>
              <a:avLst/>
              <a:gdLst/>
              <a:ahLst/>
              <a:cxnLst/>
              <a:rect l="l" t="t" r="r" b="b"/>
              <a:pathLst>
                <a:path w="1389379" h="219710">
                  <a:moveTo>
                    <a:pt x="1389380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1389380" y="219455"/>
                  </a:lnTo>
                  <a:lnTo>
                    <a:pt x="1389380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654296" y="0"/>
              <a:ext cx="1392555" cy="219710"/>
            </a:xfrm>
            <a:custGeom>
              <a:avLst/>
              <a:gdLst/>
              <a:ahLst/>
              <a:cxnLst/>
              <a:rect l="l" t="t" r="r" b="b"/>
              <a:pathLst>
                <a:path w="1392554" h="219710">
                  <a:moveTo>
                    <a:pt x="1392427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1392427" y="219455"/>
                  </a:lnTo>
                  <a:lnTo>
                    <a:pt x="139242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6047232" y="0"/>
              <a:ext cx="1389380" cy="219710"/>
            </a:xfrm>
            <a:custGeom>
              <a:avLst/>
              <a:gdLst/>
              <a:ahLst/>
              <a:cxnLst/>
              <a:rect l="l" t="t" r="r" b="b"/>
              <a:pathLst>
                <a:path w="1389379" h="219710">
                  <a:moveTo>
                    <a:pt x="1389380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1389380" y="219455"/>
                  </a:lnTo>
                  <a:lnTo>
                    <a:pt x="1389380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7437120" y="0"/>
              <a:ext cx="1392555" cy="219710"/>
            </a:xfrm>
            <a:custGeom>
              <a:avLst/>
              <a:gdLst/>
              <a:ahLst/>
              <a:cxnLst/>
              <a:rect l="l" t="t" r="r" b="b"/>
              <a:pathLst>
                <a:path w="1392554" h="219710">
                  <a:moveTo>
                    <a:pt x="1392427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1392427" y="219455"/>
                  </a:lnTo>
                  <a:lnTo>
                    <a:pt x="1392427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273552" y="6669023"/>
            <a:ext cx="5565140" cy="189230"/>
            <a:chOff x="3273552" y="6669023"/>
            <a:chExt cx="5565140" cy="189230"/>
          </a:xfrm>
        </p:grpSpPr>
        <p:sp>
          <p:nvSpPr>
            <p:cNvPr id="10" name="object 10"/>
            <p:cNvSpPr/>
            <p:nvPr/>
          </p:nvSpPr>
          <p:spPr>
            <a:xfrm>
              <a:off x="3273552" y="6669023"/>
              <a:ext cx="1392555" cy="189230"/>
            </a:xfrm>
            <a:custGeom>
              <a:avLst/>
              <a:gdLst/>
              <a:ahLst/>
              <a:cxnLst/>
              <a:rect l="l" t="t" r="r" b="b"/>
              <a:pathLst>
                <a:path w="1392554" h="189229">
                  <a:moveTo>
                    <a:pt x="1392427" y="0"/>
                  </a:moveTo>
                  <a:lnTo>
                    <a:pt x="0" y="0"/>
                  </a:lnTo>
                  <a:lnTo>
                    <a:pt x="0" y="188721"/>
                  </a:lnTo>
                  <a:lnTo>
                    <a:pt x="1392427" y="188721"/>
                  </a:lnTo>
                  <a:lnTo>
                    <a:pt x="1392427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666488" y="6669023"/>
              <a:ext cx="1389380" cy="189230"/>
            </a:xfrm>
            <a:custGeom>
              <a:avLst/>
              <a:gdLst/>
              <a:ahLst/>
              <a:cxnLst/>
              <a:rect l="l" t="t" r="r" b="b"/>
              <a:pathLst>
                <a:path w="1389379" h="189229">
                  <a:moveTo>
                    <a:pt x="1389380" y="0"/>
                  </a:moveTo>
                  <a:lnTo>
                    <a:pt x="0" y="0"/>
                  </a:lnTo>
                  <a:lnTo>
                    <a:pt x="0" y="188721"/>
                  </a:lnTo>
                  <a:lnTo>
                    <a:pt x="1389380" y="188721"/>
                  </a:lnTo>
                  <a:lnTo>
                    <a:pt x="138938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6056376" y="6669023"/>
              <a:ext cx="1392555" cy="189230"/>
            </a:xfrm>
            <a:custGeom>
              <a:avLst/>
              <a:gdLst/>
              <a:ahLst/>
              <a:cxnLst/>
              <a:rect l="l" t="t" r="r" b="b"/>
              <a:pathLst>
                <a:path w="1392554" h="189229">
                  <a:moveTo>
                    <a:pt x="1392427" y="0"/>
                  </a:moveTo>
                  <a:lnTo>
                    <a:pt x="0" y="0"/>
                  </a:lnTo>
                  <a:lnTo>
                    <a:pt x="0" y="188721"/>
                  </a:lnTo>
                  <a:lnTo>
                    <a:pt x="1392427" y="188721"/>
                  </a:lnTo>
                  <a:lnTo>
                    <a:pt x="1392427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7449311" y="6669023"/>
              <a:ext cx="1389380" cy="189230"/>
            </a:xfrm>
            <a:custGeom>
              <a:avLst/>
              <a:gdLst/>
              <a:ahLst/>
              <a:cxnLst/>
              <a:rect l="l" t="t" r="r" b="b"/>
              <a:pathLst>
                <a:path w="1389379" h="189229">
                  <a:moveTo>
                    <a:pt x="1389379" y="0"/>
                  </a:moveTo>
                  <a:lnTo>
                    <a:pt x="0" y="0"/>
                  </a:lnTo>
                  <a:lnTo>
                    <a:pt x="0" y="188721"/>
                  </a:lnTo>
                  <a:lnTo>
                    <a:pt x="1389379" y="188721"/>
                  </a:lnTo>
                  <a:lnTo>
                    <a:pt x="1389379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213229" y="5828182"/>
            <a:ext cx="820165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600" spc="-5" dirty="0">
                <a:latin typeface="Verdana"/>
                <a:cs typeface="Verdana"/>
              </a:rPr>
              <a:t>“Never</a:t>
            </a:r>
            <a:r>
              <a:rPr sz="1600" spc="-185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settle</a:t>
            </a:r>
            <a:r>
              <a:rPr sz="1600" spc="-15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for</a:t>
            </a:r>
            <a:r>
              <a:rPr sz="1600" spc="-185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anything</a:t>
            </a:r>
            <a:r>
              <a:rPr sz="1600" spc="-180" dirty="0">
                <a:latin typeface="Verdana"/>
                <a:cs typeface="Verdana"/>
              </a:rPr>
              <a:t> </a:t>
            </a:r>
            <a:r>
              <a:rPr sz="1600" spc="-90" dirty="0">
                <a:latin typeface="Verdana"/>
                <a:cs typeface="Verdana"/>
              </a:rPr>
              <a:t>less</a:t>
            </a:r>
            <a:r>
              <a:rPr sz="1600" spc="-22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than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what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you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deserve.</a:t>
            </a:r>
            <a:r>
              <a:rPr sz="1600" spc="-204" dirty="0">
                <a:latin typeface="Verdana"/>
                <a:cs typeface="Verdana"/>
              </a:rPr>
              <a:t> </a:t>
            </a:r>
            <a:r>
              <a:rPr sz="1600" spc="-95" dirty="0">
                <a:latin typeface="Verdana"/>
                <a:cs typeface="Verdana"/>
              </a:rPr>
              <a:t>It’s</a:t>
            </a:r>
            <a:r>
              <a:rPr sz="1600" spc="-315" dirty="0">
                <a:latin typeface="Verdana"/>
                <a:cs typeface="Verdana"/>
              </a:rPr>
              <a:t> </a:t>
            </a:r>
            <a:r>
              <a:rPr lang="en-IN" sz="1600" spc="-31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not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pride,</a:t>
            </a:r>
            <a:r>
              <a:rPr sz="1600" spc="-210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it’s</a:t>
            </a:r>
            <a:r>
              <a:rPr sz="1600" spc="-215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self</a:t>
            </a:r>
            <a:r>
              <a:rPr sz="1600" spc="-24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respect.”</a:t>
            </a:r>
            <a:endParaRPr lang="en-IN" sz="1600" dirty="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IN" sz="1600" spc="25" dirty="0">
                <a:latin typeface="Verdana"/>
                <a:cs typeface="Verdana"/>
              </a:rPr>
              <a:t>- </a:t>
            </a:r>
            <a:r>
              <a:rPr sz="1600" spc="25" dirty="0">
                <a:latin typeface="Verdana"/>
                <a:cs typeface="Verdana"/>
              </a:rPr>
              <a:t>Chanakya</a:t>
            </a:r>
            <a:endParaRPr sz="16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2585" y="604824"/>
            <a:ext cx="9004377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400" b="0" spc="-5" dirty="0">
                <a:solidFill>
                  <a:srgbClr val="242424"/>
                </a:solidFill>
              </a:rPr>
              <a:t>Purpose</a:t>
            </a:r>
            <a:endParaRPr sz="34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18730" y="1168610"/>
            <a:ext cx="10801985" cy="91440"/>
            <a:chOff x="1024127" y="1411227"/>
            <a:chExt cx="10801985" cy="91440"/>
          </a:xfrm>
        </p:grpSpPr>
        <p:sp>
          <p:nvSpPr>
            <p:cNvPr id="5" name="object 5"/>
            <p:cNvSpPr/>
            <p:nvPr/>
          </p:nvSpPr>
          <p:spPr>
            <a:xfrm>
              <a:off x="1024127" y="141122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401" y="91182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3724655" y="141122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401" y="91182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6425183" y="141122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6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146" y="91182"/>
                  </a:lnTo>
                  <a:lnTo>
                    <a:pt x="2700146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9122663" y="1411227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9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3449" y="91182"/>
                  </a:lnTo>
                  <a:lnTo>
                    <a:pt x="2703449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6384" y="1315535"/>
            <a:ext cx="1064056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We at Chanakya work to enable our investors to accomplish financial prosperity in their life.</a:t>
            </a:r>
          </a:p>
          <a:p>
            <a:pPr algn="just"/>
            <a:endParaRPr lang="en-US" sz="2300" dirty="0"/>
          </a:p>
        </p:txBody>
      </p:sp>
      <p:sp>
        <p:nvSpPr>
          <p:cNvPr id="20" name="object 2"/>
          <p:cNvSpPr txBox="1">
            <a:spLocks/>
          </p:cNvSpPr>
          <p:nvPr/>
        </p:nvSpPr>
        <p:spPr>
          <a:xfrm>
            <a:off x="918730" y="2522449"/>
            <a:ext cx="8833485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Segoe UI"/>
                <a:ea typeface="+mj-ea"/>
                <a:cs typeface="Segoe U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3400" b="0" kern="0" spc="-5" dirty="0">
                <a:solidFill>
                  <a:srgbClr val="242424"/>
                </a:solidFill>
              </a:rPr>
              <a:t>Investment Philosophy</a:t>
            </a:r>
          </a:p>
        </p:txBody>
      </p:sp>
      <p:grpSp>
        <p:nvGrpSpPr>
          <p:cNvPr id="21" name="object 4"/>
          <p:cNvGrpSpPr/>
          <p:nvPr/>
        </p:nvGrpSpPr>
        <p:grpSpPr>
          <a:xfrm>
            <a:off x="932585" y="3102919"/>
            <a:ext cx="10801985" cy="91440"/>
            <a:chOff x="1024127" y="1411227"/>
            <a:chExt cx="10801985" cy="91440"/>
          </a:xfrm>
        </p:grpSpPr>
        <p:sp>
          <p:nvSpPr>
            <p:cNvPr id="22" name="object 5"/>
            <p:cNvSpPr/>
            <p:nvPr/>
          </p:nvSpPr>
          <p:spPr>
            <a:xfrm>
              <a:off x="1024127" y="141122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401" y="91182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6"/>
            <p:cNvSpPr/>
            <p:nvPr/>
          </p:nvSpPr>
          <p:spPr>
            <a:xfrm>
              <a:off x="3724655" y="141122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401" y="91182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7"/>
            <p:cNvSpPr/>
            <p:nvPr/>
          </p:nvSpPr>
          <p:spPr>
            <a:xfrm>
              <a:off x="6425183" y="141122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6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146" y="91182"/>
                  </a:lnTo>
                  <a:lnTo>
                    <a:pt x="2700146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8"/>
            <p:cNvSpPr/>
            <p:nvPr/>
          </p:nvSpPr>
          <p:spPr>
            <a:xfrm>
              <a:off x="9122663" y="1411227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9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3449" y="91182"/>
                  </a:lnTo>
                  <a:lnTo>
                    <a:pt x="2703449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26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577" y="8716568"/>
            <a:ext cx="826008" cy="326136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856384" y="3283211"/>
            <a:ext cx="108647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000" dirty="0"/>
          </a:p>
          <a:p>
            <a:pPr algn="just"/>
            <a:r>
              <a:rPr lang="en-US" sz="2000" dirty="0"/>
              <a:t>To partner with INNOVATIVE companies for creating wealth for our investors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Innovations have many forms – PRODUCT INNOVATION, ORGANISATIONAL INNOVATION ……..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The most meaningful and lasting innovation centers around trust, among customers and employees, in the long – term future of the company. We, in Chanakya, make money for our investors by having a deep understanding of the quotient of trust and process of innovation in our investee companies. </a:t>
            </a:r>
            <a:endParaRPr lang="en-IN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2585" y="546303"/>
            <a:ext cx="9004377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400" b="0" spc="-5" dirty="0">
                <a:solidFill>
                  <a:srgbClr val="242424"/>
                </a:solidFill>
              </a:rPr>
              <a:t>The Chanakya Capital Advantage</a:t>
            </a:r>
            <a:endParaRPr sz="34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18730" y="1168610"/>
            <a:ext cx="10801985" cy="91440"/>
            <a:chOff x="1024127" y="1411227"/>
            <a:chExt cx="10801985" cy="91440"/>
          </a:xfrm>
        </p:grpSpPr>
        <p:sp>
          <p:nvSpPr>
            <p:cNvPr id="5" name="object 5"/>
            <p:cNvSpPr/>
            <p:nvPr/>
          </p:nvSpPr>
          <p:spPr>
            <a:xfrm>
              <a:off x="1024127" y="141122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401" y="91182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3724655" y="141122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401" y="91182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6425183" y="141122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6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146" y="91182"/>
                  </a:lnTo>
                  <a:lnTo>
                    <a:pt x="2700146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9122663" y="1411227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9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3449" y="91182"/>
                  </a:lnTo>
                  <a:lnTo>
                    <a:pt x="2703449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0" y="2033797"/>
            <a:ext cx="5320284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are a leading portfolio management service (PMS) known for consistent performance track record and commitment to excellence. </a:t>
            </a:r>
          </a:p>
          <a:p>
            <a:pPr algn="just"/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Founders have over 40+ years experience advising Institutions in India &amp; globally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Managing Investments in Chanakya since August 2018</a:t>
            </a:r>
          </a:p>
          <a:p>
            <a:pPr lvl="1" algn="just"/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Our commitment to excellence, integrity, and client satisfaction sets us apart.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2300" dirty="0"/>
          </a:p>
          <a:p>
            <a:pPr algn="just"/>
            <a:br>
              <a:rPr lang="en-US" sz="2300" dirty="0"/>
            </a:br>
            <a:r>
              <a:rPr lang="en-US" sz="2300" dirty="0"/>
              <a:t> </a:t>
            </a:r>
            <a:endParaRPr lang="en-IN" sz="2300" dirty="0"/>
          </a:p>
        </p:txBody>
      </p:sp>
      <p:pic>
        <p:nvPicPr>
          <p:cNvPr id="26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577" y="8716568"/>
            <a:ext cx="826008" cy="326136"/>
          </a:xfrm>
          <a:prstGeom prst="rect">
            <a:avLst/>
          </a:prstGeom>
        </p:spPr>
      </p:pic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3EA8A846-08B6-4081-8CD0-07A37F6B23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4255949"/>
              </p:ext>
            </p:extLst>
          </p:nvPr>
        </p:nvGraphicFramePr>
        <p:xfrm>
          <a:off x="984376" y="1744458"/>
          <a:ext cx="4654424" cy="4275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23801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sp>
        <p:nvSpPr>
          <p:cNvPr id="18" name="object 2"/>
          <p:cNvSpPr txBox="1">
            <a:spLocks noGrp="1"/>
          </p:cNvSpPr>
          <p:nvPr>
            <p:ph type="title"/>
          </p:nvPr>
        </p:nvSpPr>
        <p:spPr>
          <a:xfrm>
            <a:off x="899260" y="444753"/>
            <a:ext cx="10735081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0" spc="-5" dirty="0">
                <a:solidFill>
                  <a:srgbClr val="242424"/>
                </a:solidFill>
              </a:rPr>
              <a:t>Seasoned Core Team		</a:t>
            </a:r>
            <a:endParaRPr sz="3600" b="0" spc="-5" dirty="0">
              <a:solidFill>
                <a:srgbClr val="242424"/>
              </a:solidFill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US" sz="1600" b="0" spc="-70" dirty="0">
                <a:latin typeface="Verdana"/>
                <a:cs typeface="Verdana"/>
              </a:rPr>
              <a:t>Wealth of Experience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19" name="object 3"/>
          <p:cNvGrpSpPr/>
          <p:nvPr/>
        </p:nvGrpSpPr>
        <p:grpSpPr>
          <a:xfrm>
            <a:off x="865807" y="1361374"/>
            <a:ext cx="10801985" cy="91440"/>
            <a:chOff x="679704" y="1176529"/>
            <a:chExt cx="10801985" cy="91440"/>
          </a:xfrm>
        </p:grpSpPr>
        <p:sp>
          <p:nvSpPr>
            <p:cNvPr id="20" name="object 4"/>
            <p:cNvSpPr/>
            <p:nvPr/>
          </p:nvSpPr>
          <p:spPr>
            <a:xfrm>
              <a:off x="679704" y="1176529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8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3448" y="91438"/>
                  </a:lnTo>
                  <a:lnTo>
                    <a:pt x="2703448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5"/>
            <p:cNvSpPr/>
            <p:nvPr/>
          </p:nvSpPr>
          <p:spPr>
            <a:xfrm>
              <a:off x="3380231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7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147" y="91438"/>
                  </a:lnTo>
                  <a:lnTo>
                    <a:pt x="2700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6"/>
            <p:cNvSpPr/>
            <p:nvPr/>
          </p:nvSpPr>
          <p:spPr>
            <a:xfrm>
              <a:off x="6080759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7"/>
            <p:cNvSpPr/>
            <p:nvPr/>
          </p:nvSpPr>
          <p:spPr>
            <a:xfrm>
              <a:off x="8781287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820603" y="1513975"/>
            <a:ext cx="10456997" cy="5711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endParaRPr lang="en-US" sz="1600" b="1" u="sng" dirty="0"/>
          </a:p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lang="en-US" sz="1600" b="1" u="sng" dirty="0"/>
              <a:t>Rajesh Tiwari - CIO &amp; Principal Officer</a:t>
            </a:r>
          </a:p>
          <a:p>
            <a:pPr marL="299085" marR="117475" indent="-287020" algn="just">
              <a:lnSpc>
                <a:spcPct val="100000"/>
              </a:lnSpc>
              <a:spcBef>
                <a:spcPts val="101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sz="1200" dirty="0"/>
              <a:t>With three decades in banking, equity, and debt investments, he founded CCSPL in 2008 and advised Ruane </a:t>
            </a:r>
            <a:r>
              <a:rPr lang="en-US" sz="1200" dirty="0" err="1"/>
              <a:t>Cunniff</a:t>
            </a:r>
            <a:r>
              <a:rPr lang="en-US" sz="1200" dirty="0"/>
              <a:t> &amp; Goldfarb( Wall Street based Investment Institution) growing their funds invested in India from </a:t>
            </a:r>
            <a:r>
              <a:rPr lang="en-US" sz="1200" dirty="0" err="1"/>
              <a:t>Usd</a:t>
            </a:r>
            <a:r>
              <a:rPr lang="en-US" sz="1200" dirty="0"/>
              <a:t> 400 </a:t>
            </a:r>
            <a:r>
              <a:rPr lang="en-US" sz="1200" dirty="0" err="1"/>
              <a:t>mn</a:t>
            </a:r>
            <a:r>
              <a:rPr lang="en-US" sz="1200" dirty="0"/>
              <a:t> to over </a:t>
            </a:r>
            <a:r>
              <a:rPr lang="en-US" sz="1200" dirty="0" err="1"/>
              <a:t>Usd</a:t>
            </a:r>
            <a:r>
              <a:rPr lang="en-US" sz="1200"/>
              <a:t> 1 </a:t>
            </a:r>
            <a:r>
              <a:rPr lang="en-US" sz="1200" dirty="0"/>
              <a:t>bn</a:t>
            </a:r>
          </a:p>
          <a:p>
            <a:pPr marL="299085" marR="117475" indent="-287020" algn="just">
              <a:lnSpc>
                <a:spcPct val="100000"/>
              </a:lnSpc>
              <a:spcBef>
                <a:spcPts val="101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sz="1200" dirty="0"/>
              <a:t>As President (Credit) at UTI/ Axis Bank, during his 7 years’ stint, he was a key member of the senior management team that turned around the bank to market leadership. The bank’s corporate credit portfolio expanded from INR 1500 </a:t>
            </a:r>
            <a:r>
              <a:rPr lang="en-US" sz="1200" dirty="0" err="1"/>
              <a:t>crs</a:t>
            </a:r>
            <a:r>
              <a:rPr lang="en-US" sz="1200" dirty="0"/>
              <a:t>. to INR 32,000 </a:t>
            </a:r>
            <a:r>
              <a:rPr lang="en-US" sz="1200" dirty="0" err="1"/>
              <a:t>crs</a:t>
            </a:r>
            <a:r>
              <a:rPr lang="en-US" sz="1200" dirty="0"/>
              <a:t>., simultaneously reducing NPA% from 6.50% to 0.30%</a:t>
            </a:r>
          </a:p>
          <a:p>
            <a:pPr marL="299085" marR="5080" indent="-287020" algn="just">
              <a:lnSpc>
                <a:spcPct val="100000"/>
              </a:lnSpc>
              <a:spcBef>
                <a:spcPts val="99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sz="1200" dirty="0"/>
              <a:t>Between 1992 to 2001, he spent 9 years at Unit Trust of India (UTI) where he pioneered and led professional equity research. He  is also credited with turning around India Fund to a top quartile fund among Indian offshore funds</a:t>
            </a:r>
          </a:p>
          <a:p>
            <a:pPr marL="299085" marR="117475" indent="-287020" algn="just">
              <a:lnSpc>
                <a:spcPct val="100000"/>
              </a:lnSpc>
              <a:spcBef>
                <a:spcPts val="101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sz="1200" dirty="0"/>
              <a:t>Holds PGDM (IIM-A) and Ph. D (Finance) from the University of North Texas</a:t>
            </a:r>
          </a:p>
          <a:p>
            <a:pPr marL="12700" algn="just">
              <a:lnSpc>
                <a:spcPct val="100000"/>
              </a:lnSpc>
              <a:spcBef>
                <a:spcPts val="1010"/>
              </a:spcBef>
            </a:pPr>
            <a:endParaRPr lang="en-US" sz="1600" b="1" u="sng" dirty="0"/>
          </a:p>
          <a:p>
            <a:pPr marL="12700" algn="just">
              <a:lnSpc>
                <a:spcPct val="100000"/>
              </a:lnSpc>
              <a:spcBef>
                <a:spcPts val="1010"/>
              </a:spcBef>
            </a:pPr>
            <a:r>
              <a:rPr lang="en-US" sz="1600" b="1" u="sng" dirty="0"/>
              <a:t>Gautami Desai - Fund Manager &amp; COO</a:t>
            </a:r>
          </a:p>
          <a:p>
            <a:pPr marL="299085" indent="-287020" algn="just">
              <a:lnSpc>
                <a:spcPct val="100000"/>
              </a:lnSpc>
              <a:spcBef>
                <a:spcPts val="98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sz="1200" dirty="0"/>
              <a:t>With two decades in equity investments, Gautami brings extensive experience from 10 years at UTI, focusing on credit research and fund management. </a:t>
            </a:r>
          </a:p>
          <a:p>
            <a:pPr marL="299085" indent="-287020" algn="just">
              <a:lnSpc>
                <a:spcPct val="100000"/>
              </a:lnSpc>
              <a:spcBef>
                <a:spcPts val="98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sz="1200" dirty="0"/>
              <a:t>As advisor to Ruane </a:t>
            </a:r>
            <a:r>
              <a:rPr lang="en-US" sz="1200" dirty="0" err="1"/>
              <a:t>Cunniff</a:t>
            </a:r>
            <a:r>
              <a:rPr lang="en-US" sz="1200" dirty="0"/>
              <a:t> &amp; Goldfarb from 2009 to 2017, she managed an INR 3,500 crore equity portfolio across five funds, achieving top ratings from Crisil, Lipper, and Value Research. </a:t>
            </a:r>
          </a:p>
          <a:p>
            <a:pPr marL="299085" indent="-287020" algn="just">
              <a:lnSpc>
                <a:spcPct val="100000"/>
              </a:lnSpc>
              <a:spcBef>
                <a:spcPts val="98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sz="1200" dirty="0"/>
              <a:t>Known for her thorough company research. Ever heard of a fund manager walking on the ramp just to know branding / marketing of a large consumer company?</a:t>
            </a:r>
          </a:p>
          <a:p>
            <a:pPr marL="299085" indent="-287020" algn="just">
              <a:lnSpc>
                <a:spcPct val="100000"/>
              </a:lnSpc>
              <a:spcBef>
                <a:spcPts val="101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sz="1200" dirty="0"/>
              <a:t>Holds BE (Electronics) and has completed Masters in Management Studies from the Mumbai University.</a:t>
            </a:r>
          </a:p>
          <a:p>
            <a:pPr marL="297815" marR="117475" indent="-285750" algn="just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endParaRPr lang="en-US" sz="1200" dirty="0"/>
          </a:p>
          <a:p>
            <a:pPr marL="297815" marR="117475" indent="-285750" algn="just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endParaRPr lang="en-US" sz="1200" dirty="0"/>
          </a:p>
          <a:p>
            <a:pPr marL="297815" marR="117475" indent="-285750" algn="just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endParaRPr lang="en-US" sz="12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9DB7997-1314-B6C4-461D-DA619ECFAF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4624291"/>
              </p:ext>
            </p:extLst>
          </p:nvPr>
        </p:nvGraphicFramePr>
        <p:xfrm>
          <a:off x="10106661" y="45377"/>
          <a:ext cx="1556468" cy="127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69616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sp>
        <p:nvSpPr>
          <p:cNvPr id="18" name="object 2"/>
          <p:cNvSpPr txBox="1">
            <a:spLocks noGrp="1"/>
          </p:cNvSpPr>
          <p:nvPr>
            <p:ph type="title"/>
          </p:nvPr>
        </p:nvSpPr>
        <p:spPr>
          <a:xfrm>
            <a:off x="899260" y="444753"/>
            <a:ext cx="10735081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0" spc="-5" dirty="0">
                <a:solidFill>
                  <a:srgbClr val="242424"/>
                </a:solidFill>
              </a:rPr>
              <a:t>Seasoned Core Team (Cont.)		</a:t>
            </a:r>
            <a:endParaRPr sz="3600" b="0" spc="-5" dirty="0">
              <a:solidFill>
                <a:srgbClr val="242424"/>
              </a:solidFill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US" sz="1600" b="0" spc="-70" dirty="0">
                <a:latin typeface="Verdana"/>
                <a:cs typeface="Verdana"/>
              </a:rPr>
              <a:t>Wealth of Experience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19" name="object 3"/>
          <p:cNvGrpSpPr/>
          <p:nvPr/>
        </p:nvGrpSpPr>
        <p:grpSpPr>
          <a:xfrm>
            <a:off x="865807" y="1361374"/>
            <a:ext cx="10801985" cy="91440"/>
            <a:chOff x="679704" y="1176529"/>
            <a:chExt cx="10801985" cy="91440"/>
          </a:xfrm>
        </p:grpSpPr>
        <p:sp>
          <p:nvSpPr>
            <p:cNvPr id="20" name="object 4"/>
            <p:cNvSpPr/>
            <p:nvPr/>
          </p:nvSpPr>
          <p:spPr>
            <a:xfrm>
              <a:off x="679704" y="1176529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8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3448" y="91438"/>
                  </a:lnTo>
                  <a:lnTo>
                    <a:pt x="2703448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5"/>
            <p:cNvSpPr/>
            <p:nvPr/>
          </p:nvSpPr>
          <p:spPr>
            <a:xfrm>
              <a:off x="3380231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7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147" y="91438"/>
                  </a:lnTo>
                  <a:lnTo>
                    <a:pt x="2700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6"/>
            <p:cNvSpPr/>
            <p:nvPr/>
          </p:nvSpPr>
          <p:spPr>
            <a:xfrm>
              <a:off x="6080759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7"/>
            <p:cNvSpPr/>
            <p:nvPr/>
          </p:nvSpPr>
          <p:spPr>
            <a:xfrm>
              <a:off x="8781287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820603" y="1447800"/>
            <a:ext cx="1045699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algn="just">
              <a:lnSpc>
                <a:spcPct val="100000"/>
              </a:lnSpc>
              <a:spcBef>
                <a:spcPts val="1010"/>
              </a:spcBef>
              <a:tabLst>
                <a:tab pos="299085" algn="l"/>
                <a:tab pos="299720" algn="l"/>
              </a:tabLst>
            </a:pPr>
            <a:endParaRPr lang="en-IN" sz="1600" b="1" i="0" u="sng" dirty="0">
              <a:solidFill>
                <a:srgbClr val="000000"/>
              </a:solidFill>
              <a:effectLst/>
              <a:highlight>
                <a:srgbClr val="FFFFFF"/>
              </a:highlight>
            </a:endParaRPr>
          </a:p>
          <a:p>
            <a:pPr marL="12065" algn="just">
              <a:lnSpc>
                <a:spcPct val="100000"/>
              </a:lnSpc>
              <a:spcBef>
                <a:spcPts val="1010"/>
              </a:spcBef>
              <a:tabLst>
                <a:tab pos="299085" algn="l"/>
                <a:tab pos="299720" algn="l"/>
              </a:tabLst>
            </a:pPr>
            <a:r>
              <a:rPr lang="en-IN" sz="1600" b="1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Varsha </a:t>
            </a:r>
            <a:r>
              <a:rPr lang="en-IN" sz="1600" b="1" i="0" u="sng" dirty="0" err="1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Valecha</a:t>
            </a:r>
            <a:r>
              <a:rPr lang="en-IN" sz="1600" b="1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, SVP - Investments</a:t>
            </a:r>
            <a:endParaRPr lang="en-US" sz="1600" b="1" u="sng" dirty="0"/>
          </a:p>
          <a:p>
            <a:pPr marL="297815" marR="117475" indent="-285750" algn="just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200" dirty="0"/>
              <a:t>With over 30 years' experience in Investment Banking and Indian Equities, has managed Fund Raising Mandates and Mergers &amp; Acquisitions for prominent organizations like Infosys, Hindalco, and HCL Technologies. She was also associated with Enam, Royal Bank of Scotland, and Edelweiss.</a:t>
            </a:r>
          </a:p>
          <a:p>
            <a:pPr marL="297815" marR="117475" indent="-285750" algn="just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200" dirty="0"/>
              <a:t>Her expertise spans diverse industries, reflecting her deep understanding of corporate landscapes and her commitment to social initiatives.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200" dirty="0"/>
              <a:t>Holds B com and has completed Masters in Management Studies from the Mumbai University.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endParaRPr lang="en-US" sz="1200" dirty="0"/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endParaRPr lang="en-US" sz="1200" dirty="0"/>
          </a:p>
          <a:p>
            <a:pPr marR="117475" algn="just">
              <a:spcBef>
                <a:spcPts val="1010"/>
              </a:spcBef>
              <a:tabLst>
                <a:tab pos="299085" algn="l"/>
                <a:tab pos="299720" algn="l"/>
              </a:tabLst>
            </a:pPr>
            <a:r>
              <a:rPr lang="en-IN" sz="1600" b="1" u="sng" dirty="0">
                <a:solidFill>
                  <a:srgbClr val="000000"/>
                </a:solidFill>
                <a:highlight>
                  <a:srgbClr val="FFFFFF"/>
                </a:highlight>
              </a:rPr>
              <a:t>Vivek Jain, Equity Research Analyst &amp; Compliance Officer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200" dirty="0"/>
              <a:t>With 7 years of experience in Equity Research, Business Finance, Audit &amp; Taxation. He was also associated with Bharat Petroleum and Chaturvedi &amp; Shah.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200" dirty="0"/>
              <a:t>He is known for his expertise in Valuation, Financial due diligence, Company Law, Taxation and Accounting &amp; Auditing Standards.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200" dirty="0"/>
              <a:t>Holds Chartered Accountant (ICAI) and BCom from MDSU University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endParaRPr lang="en-US" sz="1200" dirty="0"/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endParaRPr lang="en-US" sz="12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9DB7997-1314-B6C4-461D-DA619ECFAF19}"/>
              </a:ext>
            </a:extLst>
          </p:cNvPr>
          <p:cNvGraphicFramePr/>
          <p:nvPr/>
        </p:nvGraphicFramePr>
        <p:xfrm>
          <a:off x="10106661" y="45377"/>
          <a:ext cx="1556468" cy="127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71038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79F6C-6E72-2B65-384A-DCE3EA60D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304" y="1669996"/>
            <a:ext cx="5371558" cy="5175776"/>
          </a:xfrm>
        </p:spPr>
        <p:txBody>
          <a:bodyPr/>
          <a:lstStyle/>
          <a:p>
            <a:pPr marR="117475" algn="just">
              <a:spcBef>
                <a:spcPts val="1010"/>
              </a:spcBef>
              <a:tabLst>
                <a:tab pos="299085" algn="l"/>
                <a:tab pos="299720" algn="l"/>
              </a:tabLst>
            </a:pPr>
            <a:r>
              <a:rPr lang="en-IN" sz="1200" b="1" u="sng" dirty="0">
                <a:solidFill>
                  <a:srgbClr val="000000"/>
                </a:solidFill>
                <a:highlight>
                  <a:srgbClr val="FFFFFF"/>
                </a:highlight>
              </a:rPr>
              <a:t>Avish Bhansali, Equity Research Analyst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000" dirty="0"/>
              <a:t>With 5 years experience in equity research, auditing, taxation, business finance and management. He focuses on Auto ancillaries, Capital goods, Power and bearing industries.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000" dirty="0"/>
              <a:t>He is a  Chartered Accountant (ICAI) and BCom from Gujarat University</a:t>
            </a:r>
            <a:endParaRPr lang="en-IN" sz="1000" b="1" u="sng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R="117475" algn="just">
              <a:spcBef>
                <a:spcPts val="1010"/>
              </a:spcBef>
              <a:tabLst>
                <a:tab pos="299085" algn="l"/>
                <a:tab pos="299720" algn="l"/>
              </a:tabLst>
            </a:pPr>
            <a:r>
              <a:rPr lang="en-IN" sz="1200" b="1" u="sng" dirty="0" err="1">
                <a:solidFill>
                  <a:srgbClr val="000000"/>
                </a:solidFill>
                <a:highlight>
                  <a:srgbClr val="FFFFFF"/>
                </a:highlight>
              </a:rPr>
              <a:t>Vidhan</a:t>
            </a:r>
            <a:r>
              <a:rPr lang="en-IN" sz="1200" b="1" u="sng" dirty="0">
                <a:solidFill>
                  <a:srgbClr val="000000"/>
                </a:solidFill>
                <a:highlight>
                  <a:srgbClr val="FFFFFF"/>
                </a:highlight>
              </a:rPr>
              <a:t> Kumar, Equity Research Analyst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000" dirty="0"/>
              <a:t>With 1.5 years experience as a process engineer, he was associated with Reliance Industries Limited in Oil and Gas sector. He primarily focuses on IT sector .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000" dirty="0"/>
              <a:t>He is a </a:t>
            </a:r>
            <a:r>
              <a:rPr lang="en-US" sz="1000" dirty="0" err="1"/>
              <a:t>B.Tech</a:t>
            </a:r>
            <a:r>
              <a:rPr lang="en-US" sz="1000" dirty="0"/>
              <a:t> from NIT Jaipur in Chemical Engineering &amp; MBA in Finance and Strategy from FMS Delhi</a:t>
            </a:r>
          </a:p>
          <a:p>
            <a:pPr marL="12065" marR="117475" algn="just">
              <a:spcBef>
                <a:spcPts val="1010"/>
              </a:spcBef>
              <a:tabLst>
                <a:tab pos="299085" algn="l"/>
                <a:tab pos="299720" algn="l"/>
              </a:tabLst>
            </a:pPr>
            <a:r>
              <a:rPr lang="en-IN" sz="1200" b="1" u="sng" dirty="0">
                <a:solidFill>
                  <a:srgbClr val="000000"/>
                </a:solidFill>
                <a:highlight>
                  <a:srgbClr val="FFFFFF"/>
                </a:highlight>
              </a:rPr>
              <a:t>Suvarna Patil, Equity Research Analyst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With 10 years of experience in Equity Research and Financial Research, including working with CMIE and ICICI Bank. She is known for </a:t>
            </a:r>
            <a:r>
              <a:rPr lang="en-US" sz="1000" dirty="0">
                <a:solidFill>
                  <a:srgbClr val="000000"/>
                </a:solidFill>
                <a:highlight>
                  <a:srgbClr val="FFFFFF"/>
                </a:highlight>
              </a:rPr>
              <a:t>her </a:t>
            </a: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expertise in Financial Modeling, Earnings Forecasting, Financial Statement Analysis. </a:t>
            </a:r>
          </a:p>
          <a:p>
            <a:pPr marL="297815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000" dirty="0">
                <a:solidFill>
                  <a:srgbClr val="000000"/>
                </a:solidFill>
                <a:highlight>
                  <a:srgbClr val="FFFFFF"/>
                </a:highlight>
              </a:rPr>
              <a:t>She is an </a:t>
            </a: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MBA in Finance from NMIMS and an MCom from Mumbai University.</a:t>
            </a:r>
          </a:p>
          <a:p>
            <a:pPr marR="117475" algn="just">
              <a:spcBef>
                <a:spcPts val="1010"/>
              </a:spcBef>
              <a:tabLst>
                <a:tab pos="299085" algn="l"/>
                <a:tab pos="299720" algn="l"/>
              </a:tabLst>
            </a:pPr>
            <a:r>
              <a:rPr lang="en-IN" sz="1200" b="1" u="sng" dirty="0">
                <a:solidFill>
                  <a:srgbClr val="000000"/>
                </a:solidFill>
                <a:highlight>
                  <a:srgbClr val="FFFFFF"/>
                </a:highlight>
              </a:rPr>
              <a:t>Riddhi Panchal, Equity Research Associate</a:t>
            </a:r>
          </a:p>
          <a:p>
            <a:pPr marL="285750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IN" sz="1000" dirty="0">
                <a:solidFill>
                  <a:srgbClr val="000000"/>
                </a:solidFill>
                <a:highlight>
                  <a:srgbClr val="FFFFFF"/>
                </a:highlight>
              </a:rPr>
              <a:t>With </a:t>
            </a:r>
            <a:r>
              <a:rPr lang="en-US" sz="1000" dirty="0">
                <a:solidFill>
                  <a:srgbClr val="000000"/>
                </a:solidFill>
                <a:highlight>
                  <a:srgbClr val="FFFFFF"/>
                </a:highlight>
              </a:rPr>
              <a:t>4</a:t>
            </a:r>
            <a:r>
              <a:rPr lang="en-US" sz="1000" dirty="0"/>
              <a:t> years of experience in Audit &amp; Taxation and as a Management trainee. She was also associated with BSR &amp; Associates LLP &amp; SK Pharma Machinery Ltd.</a:t>
            </a:r>
          </a:p>
          <a:p>
            <a:pPr marL="285750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000" dirty="0"/>
              <a:t>She focuses on Steel, Refractory, Healthcare and Pharma Industries.</a:t>
            </a:r>
          </a:p>
          <a:p>
            <a:pPr marL="285750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000" dirty="0"/>
              <a:t>She is a Chartered Accountant (ICAI), CFA (Level 1) and </a:t>
            </a:r>
            <a:r>
              <a:rPr lang="en-US" sz="1000" dirty="0" err="1"/>
              <a:t>Bcom</a:t>
            </a:r>
            <a:r>
              <a:rPr lang="en-US" sz="1000" dirty="0"/>
              <a:t>(Banking and Insurance) from Mumbai University.</a:t>
            </a:r>
            <a:endParaRPr lang="en-IN" sz="1000" b="1" u="sng" kern="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285750" marR="117475" indent="-2857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endParaRPr lang="en-US" sz="1000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3A9FAF6-AC75-8355-A75D-9276DB4C3155}"/>
              </a:ext>
            </a:extLst>
          </p:cNvPr>
          <p:cNvSpPr txBox="1">
            <a:spLocks/>
          </p:cNvSpPr>
          <p:nvPr/>
        </p:nvSpPr>
        <p:spPr>
          <a:xfrm>
            <a:off x="899260" y="444753"/>
            <a:ext cx="10735081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Segoe UI"/>
                <a:ea typeface="+mj-ea"/>
                <a:cs typeface="Segoe U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3600" b="0" kern="0" spc="-5" dirty="0">
                <a:solidFill>
                  <a:srgbClr val="242424"/>
                </a:solidFill>
              </a:rPr>
              <a:t>Research &amp; Operations Team 		</a:t>
            </a:r>
          </a:p>
          <a:p>
            <a:pPr marL="12700">
              <a:spcBef>
                <a:spcPts val="55"/>
              </a:spcBef>
            </a:pPr>
            <a:r>
              <a:rPr lang="en-US" sz="1600" b="0" kern="0" spc="-70" dirty="0">
                <a:latin typeface="Verdana"/>
                <a:cs typeface="Verdana"/>
              </a:rPr>
              <a:t>Wealth of Experience</a:t>
            </a:r>
            <a:endParaRPr lang="en-US" sz="1600" kern="0" dirty="0">
              <a:latin typeface="Verdana"/>
              <a:cs typeface="Verdana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C95DB8A-D4B4-935F-1208-B4864E4B8229}"/>
              </a:ext>
            </a:extLst>
          </p:cNvPr>
          <p:cNvGraphicFramePr/>
          <p:nvPr/>
        </p:nvGraphicFramePr>
        <p:xfrm>
          <a:off x="10106661" y="45377"/>
          <a:ext cx="1556468" cy="127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object 3">
            <a:extLst>
              <a:ext uri="{FF2B5EF4-FFF2-40B4-BE49-F238E27FC236}">
                <a16:creationId xmlns:a16="http://schemas.microsoft.com/office/drawing/2014/main" id="{88043392-42A2-AF79-CB8D-25BFB518359A}"/>
              </a:ext>
            </a:extLst>
          </p:cNvPr>
          <p:cNvGrpSpPr/>
          <p:nvPr/>
        </p:nvGrpSpPr>
        <p:grpSpPr>
          <a:xfrm>
            <a:off x="865807" y="1361374"/>
            <a:ext cx="10801985" cy="91440"/>
            <a:chOff x="679704" y="1176529"/>
            <a:chExt cx="10801985" cy="91440"/>
          </a:xfrm>
        </p:grpSpPr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498DFBB2-B1CF-7F71-B4D3-63A9350E238E}"/>
                </a:ext>
              </a:extLst>
            </p:cNvPr>
            <p:cNvSpPr/>
            <p:nvPr/>
          </p:nvSpPr>
          <p:spPr>
            <a:xfrm>
              <a:off x="679704" y="1176529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8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3448" y="91438"/>
                  </a:lnTo>
                  <a:lnTo>
                    <a:pt x="2703448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BF3EF988-CA74-2354-1772-DE06A5121E3E}"/>
                </a:ext>
              </a:extLst>
            </p:cNvPr>
            <p:cNvSpPr/>
            <p:nvPr/>
          </p:nvSpPr>
          <p:spPr>
            <a:xfrm>
              <a:off x="3380231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7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147" y="91438"/>
                  </a:lnTo>
                  <a:lnTo>
                    <a:pt x="2700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85C5AF5-0A92-5591-50B1-D5961CF0983D}"/>
                </a:ext>
              </a:extLst>
            </p:cNvPr>
            <p:cNvSpPr/>
            <p:nvPr/>
          </p:nvSpPr>
          <p:spPr>
            <a:xfrm>
              <a:off x="6080759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35C73163-04C0-3F1F-6C45-8ADEF65D9B79}"/>
                </a:ext>
              </a:extLst>
            </p:cNvPr>
            <p:cNvSpPr/>
            <p:nvPr/>
          </p:nvSpPr>
          <p:spPr>
            <a:xfrm>
              <a:off x="8781287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6F949BD-BD3F-E47E-FE5C-45F191C5624F}"/>
              </a:ext>
            </a:extLst>
          </p:cNvPr>
          <p:cNvSpPr txBox="1">
            <a:spLocks/>
          </p:cNvSpPr>
          <p:nvPr/>
        </p:nvSpPr>
        <p:spPr>
          <a:xfrm>
            <a:off x="6310043" y="1715373"/>
            <a:ext cx="5371559" cy="3739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117475" algn="just">
              <a:spcBef>
                <a:spcPts val="1010"/>
              </a:spcBef>
              <a:tabLst>
                <a:tab pos="299085" algn="l"/>
                <a:tab pos="299720" algn="l"/>
              </a:tabLst>
            </a:pPr>
            <a:r>
              <a:rPr lang="en-IN" sz="1200" b="1" u="sng" kern="0" dirty="0">
                <a:solidFill>
                  <a:srgbClr val="000000"/>
                </a:solidFill>
                <a:highlight>
                  <a:srgbClr val="FFFFFF"/>
                </a:highlight>
              </a:rPr>
              <a:t>Jinesh Gohil, Fund Management</a:t>
            </a:r>
          </a:p>
          <a:p>
            <a:pPr marR="117475" algn="just">
              <a:spcBef>
                <a:spcPts val="1010"/>
              </a:spcBef>
              <a:tabLst>
                <a:tab pos="299085" algn="l"/>
                <a:tab pos="299720" algn="l"/>
              </a:tabLst>
            </a:pPr>
            <a:endParaRPr lang="en-IN" sz="100" b="1" u="sng" kern="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000" dirty="0"/>
              <a:t>With 3 years in equity and derivatives trading, he excels in fund management, trading desk operations, and equity research.  Experienced in creating valuation models, executing trades and optimizing strategies for performance.</a:t>
            </a:r>
          </a:p>
          <a:p>
            <a:pPr algn="l"/>
            <a:r>
              <a:rPr lang="en-US" sz="1000" dirty="0"/>
              <a:t>	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000" kern="0" dirty="0">
                <a:solidFill>
                  <a:srgbClr val="000000"/>
                </a:solidFill>
                <a:highlight>
                  <a:srgbClr val="FFFFFF"/>
                </a:highlight>
              </a:rPr>
              <a:t>He is a </a:t>
            </a:r>
            <a:r>
              <a:rPr lang="en-US" sz="1000" kern="0" dirty="0" err="1">
                <a:solidFill>
                  <a:srgbClr val="000000"/>
                </a:solidFill>
                <a:highlight>
                  <a:srgbClr val="FFFFFF"/>
                </a:highlight>
              </a:rPr>
              <a:t>B.Com</a:t>
            </a:r>
            <a:r>
              <a:rPr lang="en-US" sz="1000" kern="0" dirty="0">
                <a:solidFill>
                  <a:srgbClr val="000000"/>
                </a:solidFill>
                <a:highlight>
                  <a:srgbClr val="FFFFFF"/>
                </a:highlight>
              </a:rPr>
              <a:t> and holds a Research Analyst certification from NISM (Series XV)</a:t>
            </a:r>
            <a:r>
              <a:rPr lang="en-US" sz="900" kern="0" dirty="0">
                <a:solidFill>
                  <a:srgbClr val="000000"/>
                </a:solidFill>
                <a:highlight>
                  <a:srgbClr val="FFFFFF"/>
                </a:highlight>
              </a:rPr>
              <a:t>.</a:t>
            </a:r>
            <a:endParaRPr lang="en-IN" sz="900" b="1" u="sng" kern="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R="117475" algn="just">
              <a:spcBef>
                <a:spcPts val="1010"/>
              </a:spcBef>
              <a:tabLst>
                <a:tab pos="299085" algn="l"/>
                <a:tab pos="299720" algn="l"/>
              </a:tabLst>
            </a:pPr>
            <a:r>
              <a:rPr lang="en-IN" sz="1200" b="1" u="sng" kern="0" dirty="0">
                <a:solidFill>
                  <a:srgbClr val="000000"/>
                </a:solidFill>
                <a:highlight>
                  <a:srgbClr val="FFFFFF"/>
                </a:highlight>
              </a:rPr>
              <a:t>Nisha </a:t>
            </a:r>
            <a:r>
              <a:rPr lang="en-IN" sz="1200" b="1" u="sng" kern="0" dirty="0" err="1">
                <a:solidFill>
                  <a:srgbClr val="000000"/>
                </a:solidFill>
                <a:highlight>
                  <a:srgbClr val="FFFFFF"/>
                </a:highlight>
              </a:rPr>
              <a:t>Dhadve</a:t>
            </a:r>
            <a:r>
              <a:rPr lang="en-IN" sz="1200" b="1" u="sng" kern="0" dirty="0">
                <a:solidFill>
                  <a:srgbClr val="000000"/>
                </a:solidFill>
                <a:highlight>
                  <a:srgbClr val="FFFFFF"/>
                </a:highlight>
              </a:rPr>
              <a:t>,</a:t>
            </a:r>
            <a:r>
              <a:rPr lang="en-US" sz="1200" b="1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 Senior Manager and Relationship Manager</a:t>
            </a:r>
          </a:p>
          <a:p>
            <a:pPr marL="171450" marR="117475" indent="-1714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With over 7 years of experience in PMS Operations and Execution, Relationship Manager, Client Service Executive and an Accountant. She was also associated with Invesco AMC</a:t>
            </a:r>
            <a:r>
              <a:rPr lang="en-US" sz="1000" b="1" u="sng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</a:rPr>
              <a:t>.</a:t>
            </a:r>
          </a:p>
          <a:p>
            <a:pPr marL="171450" marR="117475" indent="-171450" algn="just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She </a:t>
            </a:r>
            <a:r>
              <a:rPr lang="en-US" sz="10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</a:rPr>
              <a:t>i</a:t>
            </a: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s a </a:t>
            </a:r>
            <a:r>
              <a:rPr lang="en-US" sz="1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B.Com</a:t>
            </a: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, </a:t>
            </a:r>
            <a:r>
              <a:rPr lang="en-US" sz="1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M.Com</a:t>
            </a: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 from Mumbai University</a:t>
            </a:r>
            <a:r>
              <a:rPr lang="en-US" sz="1000" b="1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.</a:t>
            </a:r>
            <a:r>
              <a:rPr lang="en-IN" sz="1000" b="1" u="sng" kern="0" dirty="0">
                <a:solidFill>
                  <a:srgbClr val="000000"/>
                </a:solidFill>
                <a:highlight>
                  <a:srgbClr val="FFFFFF"/>
                </a:highlight>
              </a:rPr>
              <a:t> </a:t>
            </a:r>
          </a:p>
          <a:p>
            <a:pPr marR="117475" algn="just">
              <a:spcBef>
                <a:spcPts val="1010"/>
              </a:spcBef>
              <a:tabLst>
                <a:tab pos="299085" algn="l"/>
                <a:tab pos="299720" algn="l"/>
              </a:tabLst>
            </a:pPr>
            <a:r>
              <a:rPr lang="en-US" sz="1200" b="1" u="sng" kern="0" dirty="0">
                <a:solidFill>
                  <a:srgbClr val="000000"/>
                </a:solidFill>
                <a:highlight>
                  <a:srgbClr val="FFFFFF"/>
                </a:highlight>
              </a:rPr>
              <a:t>Vinita </a:t>
            </a:r>
            <a:r>
              <a:rPr lang="en-US" sz="1200" b="1" u="sng" kern="0" dirty="0" err="1">
                <a:solidFill>
                  <a:srgbClr val="000000"/>
                </a:solidFill>
                <a:highlight>
                  <a:srgbClr val="FFFFFF"/>
                </a:highlight>
              </a:rPr>
              <a:t>Shelar</a:t>
            </a:r>
            <a:r>
              <a:rPr lang="en-US" sz="1200" b="1" u="sng" kern="0" dirty="0">
                <a:solidFill>
                  <a:srgbClr val="000000"/>
                </a:solidFill>
                <a:highlight>
                  <a:srgbClr val="FFFFFF"/>
                </a:highlight>
              </a:rPr>
              <a:t>, Assistant Manager</a:t>
            </a:r>
            <a:endParaRPr lang="en-US" sz="1100" b="1" u="sng" kern="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With over 10 years </a:t>
            </a:r>
            <a:r>
              <a:rPr lang="en-US" sz="1000" dirty="0">
                <a:solidFill>
                  <a:srgbClr val="000000"/>
                </a:solidFill>
                <a:highlight>
                  <a:srgbClr val="FFFFFF"/>
                </a:highlight>
              </a:rPr>
              <a:t>of experience  in data entry, back office, finance &amp; accounts. She </a:t>
            </a: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worked in </a:t>
            </a:r>
            <a:r>
              <a:rPr lang="en-US" sz="1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Himraj</a:t>
            </a: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 Cooling Private Limited</a:t>
            </a:r>
            <a:r>
              <a:rPr lang="en-US" sz="1000" dirty="0">
                <a:solidFill>
                  <a:srgbClr val="000000"/>
                </a:solidFill>
                <a:highlight>
                  <a:srgbClr val="FFFFFF"/>
                </a:highlight>
              </a:rPr>
              <a:t>, </a:t>
            </a:r>
            <a:r>
              <a:rPr lang="en-US" sz="1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Manba</a:t>
            </a: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 Finance Private Limited and Bharat Diamond Bourse. </a:t>
            </a:r>
          </a:p>
          <a:p>
            <a:pPr algn="l">
              <a:lnSpc>
                <a:spcPct val="150000"/>
              </a:lnSpc>
            </a:pPr>
            <a:endParaRPr lang="en-US" sz="200" b="0" i="0" dirty="0">
              <a:solidFill>
                <a:srgbClr val="000000"/>
              </a:solidFill>
              <a:effectLst/>
              <a:highlight>
                <a:srgbClr val="FFFFFF"/>
              </a:highlight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She is a B.A  from (Mumbai University).</a:t>
            </a:r>
          </a:p>
          <a:p>
            <a:pPr marR="117475" algn="just">
              <a:spcBef>
                <a:spcPts val="1010"/>
              </a:spcBef>
              <a:tabLst>
                <a:tab pos="299085" algn="l"/>
                <a:tab pos="299720" algn="l"/>
              </a:tabLst>
            </a:pPr>
            <a:endParaRPr lang="en-US" sz="1200" b="1" u="sng" kern="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endParaRPr lang="en-IN" sz="1600" kern="0" dirty="0"/>
          </a:p>
        </p:txBody>
      </p:sp>
      <p:pic>
        <p:nvPicPr>
          <p:cNvPr id="13" name="object 10">
            <a:extLst>
              <a:ext uri="{FF2B5EF4-FFF2-40B4-BE49-F238E27FC236}">
                <a16:creationId xmlns:a16="http://schemas.microsoft.com/office/drawing/2014/main" id="{538D079E-90BF-46FB-9A9D-3BEFE633F20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0694" y="833408"/>
            <a:ext cx="10632084" cy="795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400" b="0" spc="-5" dirty="0">
                <a:solidFill>
                  <a:srgbClr val="242424"/>
                </a:solidFill>
              </a:rPr>
              <a:t>Portfolio Design : First Principles</a:t>
            </a: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endParaRPr lang="en-IN" sz="16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695007" y="1651062"/>
            <a:ext cx="10987939" cy="5102038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1065"/>
              </a:spcBef>
              <a:buFont typeface="Wingdings"/>
              <a:buChar char=""/>
              <a:tabLst>
                <a:tab pos="299720" algn="l"/>
              </a:tabLst>
            </a:pPr>
            <a:r>
              <a:rPr sz="1800" kern="1200" dirty="0">
                <a:solidFill>
                  <a:schemeClr val="tx1"/>
                </a:solidFill>
                <a:latin typeface="+mn-lt"/>
                <a:cs typeface="+mn-cs"/>
              </a:rPr>
              <a:t>We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cs typeface="+mn-cs"/>
              </a:rPr>
              <a:t> value a stock based on the first principles of:</a:t>
            </a:r>
          </a:p>
          <a:p>
            <a:pPr marL="812165" lvl="1" indent="-342900" algn="just">
              <a:spcBef>
                <a:spcPts val="1065"/>
              </a:spcBef>
              <a:buFont typeface="Wingdings" panose="05000000000000000000" pitchFamily="2" charset="2"/>
              <a:buChar char="ü"/>
              <a:tabLst>
                <a:tab pos="299720" algn="l"/>
              </a:tabLst>
            </a:pPr>
            <a:r>
              <a:rPr lang="en-US" kern="1200" dirty="0">
                <a:solidFill>
                  <a:schemeClr val="tx1"/>
                </a:solidFill>
              </a:rPr>
              <a:t>Quality of ownership and Management</a:t>
            </a:r>
          </a:p>
          <a:p>
            <a:pPr marL="812165" lvl="1" indent="-342900" algn="just">
              <a:spcBef>
                <a:spcPts val="1065"/>
              </a:spcBef>
              <a:buFont typeface="Wingdings" panose="05000000000000000000" pitchFamily="2" charset="2"/>
              <a:buChar char="ü"/>
              <a:tabLst>
                <a:tab pos="299720" algn="l"/>
              </a:tabLst>
            </a:pPr>
            <a:r>
              <a:rPr lang="en-US" kern="1200" dirty="0">
                <a:solidFill>
                  <a:schemeClr val="tx1"/>
                </a:solidFill>
              </a:rPr>
              <a:t>Value system and Vision</a:t>
            </a:r>
          </a:p>
          <a:p>
            <a:pPr marL="812165" lvl="1" indent="-342900" algn="just">
              <a:spcBef>
                <a:spcPts val="1065"/>
              </a:spcBef>
              <a:buFont typeface="Wingdings" panose="05000000000000000000" pitchFamily="2" charset="2"/>
              <a:buChar char="ü"/>
              <a:tabLst>
                <a:tab pos="299720" algn="l"/>
              </a:tabLst>
            </a:pPr>
            <a:r>
              <a:rPr lang="en-US" kern="1200" dirty="0">
                <a:solidFill>
                  <a:schemeClr val="tx1"/>
                </a:solidFill>
              </a:rPr>
              <a:t>Business Model and Long-term competitiveness</a:t>
            </a:r>
          </a:p>
          <a:p>
            <a:pPr marL="354965" marR="5080" indent="-342900" algn="just">
              <a:spcBef>
                <a:spcPts val="1395"/>
              </a:spcBef>
              <a:buFont typeface="Wingdings" panose="05000000000000000000" pitchFamily="2" charset="2"/>
              <a:buChar char="Ø"/>
              <a:tabLst>
                <a:tab pos="299720" algn="l"/>
              </a:tabLst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Never invest in a company which short-change minority investors or made other financial / governance transgressions</a:t>
            </a:r>
            <a:endParaRPr lang="en-US" sz="1800" kern="1200" dirty="0">
              <a:solidFill>
                <a:schemeClr val="tx1"/>
              </a:solidFill>
              <a:latin typeface="+mn-lt"/>
            </a:endParaRPr>
          </a:p>
          <a:p>
            <a:pPr marL="354965" marR="5080" indent="-342900" algn="just">
              <a:spcBef>
                <a:spcPts val="1395"/>
              </a:spcBef>
              <a:buFont typeface="Wingdings" panose="05000000000000000000" pitchFamily="2" charset="2"/>
              <a:buChar char="Ø"/>
              <a:tabLst>
                <a:tab pos="299720" algn="l"/>
              </a:tabLst>
            </a:pPr>
            <a:r>
              <a:rPr lang="en-US" sz="1800" kern="1200" dirty="0">
                <a:solidFill>
                  <a:schemeClr val="tx1"/>
                </a:solidFill>
                <a:latin typeface="+mn-lt"/>
              </a:rPr>
              <a:t>DCF valuation  based on estimate </a:t>
            </a:r>
            <a:r>
              <a:rPr lang="en-US" sz="1800" kern="1200" dirty="0">
                <a:solidFill>
                  <a:schemeClr val="tx1"/>
                </a:solidFill>
                <a:latin typeface="+mn-lt"/>
                <a:cs typeface="+mn-cs"/>
              </a:rPr>
              <a:t>of future cash flows over a very long-term</a:t>
            </a:r>
          </a:p>
          <a:p>
            <a:pPr marL="354965" marR="5080" indent="-342900" algn="just">
              <a:spcBef>
                <a:spcPts val="1395"/>
              </a:spcBef>
              <a:buFont typeface="Wingdings" panose="05000000000000000000" pitchFamily="2" charset="2"/>
              <a:buChar char="Ø"/>
              <a:tabLst>
                <a:tab pos="299720" algn="l"/>
              </a:tabLst>
            </a:pPr>
            <a:r>
              <a:rPr lang="en-US" sz="1800" kern="1200" dirty="0">
                <a:solidFill>
                  <a:schemeClr val="tx1"/>
                </a:solidFill>
                <a:latin typeface="+mn-lt"/>
              </a:rPr>
              <a:t>We use maths to analyze past investment data to evaluate and continuously refine investment parameters</a:t>
            </a:r>
          </a:p>
          <a:p>
            <a:pPr marL="469265" lvl="1" algn="just">
              <a:spcBef>
                <a:spcPts val="1065"/>
              </a:spcBef>
              <a:tabLst>
                <a:tab pos="299720" algn="l"/>
              </a:tabLst>
            </a:pPr>
            <a:endParaRPr kern="1200" dirty="0">
              <a:solidFill>
                <a:schemeClr val="tx1"/>
              </a:solidFill>
            </a:endParaRPr>
          </a:p>
          <a:p>
            <a:pPr marL="354965" marR="5080" indent="-342900" algn="just">
              <a:spcBef>
                <a:spcPts val="1395"/>
              </a:spcBef>
              <a:buFont typeface="Wingdings" panose="05000000000000000000" pitchFamily="2" charset="2"/>
              <a:buChar char="Ø"/>
              <a:tabLst>
                <a:tab pos="299720" algn="l"/>
              </a:tabLst>
            </a:pPr>
            <a:endParaRPr lang="en-US" sz="1800" kern="12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12065" marR="5080" algn="just">
              <a:spcBef>
                <a:spcPts val="1395"/>
              </a:spcBef>
              <a:tabLst>
                <a:tab pos="299720" algn="l"/>
              </a:tabLst>
            </a:pPr>
            <a:endParaRPr lang="en-US" sz="1800" b="1" kern="12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299085" marR="5080" indent="-287020" algn="just">
              <a:spcBef>
                <a:spcPts val="1395"/>
              </a:spcBef>
              <a:buFont typeface="Wingdings"/>
              <a:buChar char=""/>
              <a:tabLst>
                <a:tab pos="299720" algn="l"/>
              </a:tabLst>
            </a:pPr>
            <a:endParaRPr sz="1800" kern="12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90694" y="1416081"/>
            <a:ext cx="10801985" cy="91440"/>
            <a:chOff x="679704" y="1255777"/>
            <a:chExt cx="10801985" cy="91440"/>
          </a:xfrm>
        </p:grpSpPr>
        <p:sp>
          <p:nvSpPr>
            <p:cNvPr id="5" name="object 5"/>
            <p:cNvSpPr/>
            <p:nvPr/>
          </p:nvSpPr>
          <p:spPr>
            <a:xfrm>
              <a:off x="679704" y="1255777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8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3448" y="91438"/>
                  </a:lnTo>
                  <a:lnTo>
                    <a:pt x="2703448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3380231" y="125577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7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147" y="91438"/>
                  </a:lnTo>
                  <a:lnTo>
                    <a:pt x="2700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6080759" y="125577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8781287" y="125577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F425FDFD-7975-8867-0597-D7A2060166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0209618"/>
              </p:ext>
            </p:extLst>
          </p:nvPr>
        </p:nvGraphicFramePr>
        <p:xfrm>
          <a:off x="10111730" y="73691"/>
          <a:ext cx="1556468" cy="127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1124" y="824467"/>
            <a:ext cx="9303476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400" b="0" spc="-5" dirty="0">
                <a:solidFill>
                  <a:srgbClr val="242424"/>
                </a:solidFill>
              </a:rPr>
              <a:t>P</a:t>
            </a:r>
            <a:r>
              <a:rPr sz="3400" b="0" spc="-5" dirty="0">
                <a:solidFill>
                  <a:srgbClr val="242424"/>
                </a:solidFill>
              </a:rPr>
              <a:t>ortfolio </a:t>
            </a:r>
            <a:r>
              <a:rPr lang="en-IN" sz="3400" b="0" spc="-5" dirty="0">
                <a:solidFill>
                  <a:srgbClr val="242424"/>
                </a:solidFill>
              </a:rPr>
              <a:t>Design - </a:t>
            </a:r>
            <a:r>
              <a:rPr sz="3400" b="0" spc="-5" dirty="0">
                <a:solidFill>
                  <a:srgbClr val="242424"/>
                </a:solidFill>
              </a:rPr>
              <a:t>Performance over time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58957" y="1429944"/>
            <a:ext cx="10798810" cy="91440"/>
            <a:chOff x="832103" y="1130811"/>
            <a:chExt cx="10798810" cy="91440"/>
          </a:xfrm>
        </p:grpSpPr>
        <p:sp>
          <p:nvSpPr>
            <p:cNvPr id="4" name="object 4"/>
            <p:cNvSpPr/>
            <p:nvPr/>
          </p:nvSpPr>
          <p:spPr>
            <a:xfrm>
              <a:off x="832103" y="1130811"/>
              <a:ext cx="2697480" cy="91440"/>
            </a:xfrm>
            <a:custGeom>
              <a:avLst/>
              <a:gdLst/>
              <a:ahLst/>
              <a:cxnLst/>
              <a:rect l="l" t="t" r="r" b="b"/>
              <a:pathLst>
                <a:path w="2697479" h="91440">
                  <a:moveTo>
                    <a:pt x="2697099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697099" y="91182"/>
                  </a:lnTo>
                  <a:lnTo>
                    <a:pt x="2697099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3529583" y="1130811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401" y="91182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6230112" y="1130811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401" y="91182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8930639" y="1130811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7" y="0"/>
                  </a:moveTo>
                  <a:lnTo>
                    <a:pt x="0" y="0"/>
                  </a:lnTo>
                  <a:lnTo>
                    <a:pt x="0" y="91182"/>
                  </a:lnTo>
                  <a:lnTo>
                    <a:pt x="2700147" y="91182"/>
                  </a:lnTo>
                  <a:lnTo>
                    <a:pt x="2700147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83395" y="1736796"/>
            <a:ext cx="10646920" cy="35266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b="1" u="sng" dirty="0"/>
              <a:t>Portfolio Performance as on</a:t>
            </a:r>
            <a:r>
              <a:rPr lang="en-IN" sz="2200" b="1" u="sng" dirty="0"/>
              <a:t> October 1,</a:t>
            </a:r>
            <a:r>
              <a:rPr sz="2200" b="1" u="sng" dirty="0"/>
              <a:t> 202</a:t>
            </a:r>
            <a:r>
              <a:rPr lang="en-US" sz="2200" b="1" u="sng" dirty="0"/>
              <a:t>4</a:t>
            </a:r>
            <a:r>
              <a:rPr sz="2200" b="1" u="sng" dirty="0"/>
              <a:t> </a:t>
            </a:r>
            <a:r>
              <a:rPr lang="en-US" sz="2200" b="1" u="sng" dirty="0"/>
              <a:t> </a:t>
            </a:r>
            <a:r>
              <a:rPr sz="2200" b="1" u="sng" dirty="0"/>
              <a:t>– ( % CAGR over 1 year are annualized)  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508507"/>
              </p:ext>
            </p:extLst>
          </p:nvPr>
        </p:nvGraphicFramePr>
        <p:xfrm>
          <a:off x="983395" y="2286000"/>
          <a:ext cx="10549935" cy="314721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275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5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11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b="1" spc="-10" dirty="0"/>
                        <a:t>Period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b="1" spc="-10" dirty="0"/>
                        <a:t>Portfolio</a:t>
                      </a:r>
                      <a:r>
                        <a:rPr lang="en-US" sz="1400" b="1" spc="-10" dirty="0"/>
                        <a:t> (In</a:t>
                      </a:r>
                      <a:r>
                        <a:rPr lang="en-US" sz="1400" b="1" spc="-10" baseline="0" dirty="0"/>
                        <a:t> %)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1400" b="1" spc="-10" dirty="0"/>
                        <a:t>Nifty 50 TRI (In %)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60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IN" sz="1400" dirty="0">
                          <a:latin typeface="+mj-lt"/>
                          <a:cs typeface="Segoe UI"/>
                        </a:rPr>
                        <a:t>1 Month</a:t>
                      </a:r>
                      <a:endParaRPr sz="1400" dirty="0">
                        <a:latin typeface="+mj-lt"/>
                        <a:cs typeface="Segoe UI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IN" sz="1400" dirty="0">
                          <a:latin typeface="+mj-lt"/>
                          <a:cs typeface="Segoe UI"/>
                        </a:rPr>
                        <a:t>5.34</a:t>
                      </a:r>
                      <a:endParaRPr sz="1400" dirty="0">
                        <a:latin typeface="+mj-lt"/>
                        <a:cs typeface="Segoe UI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IN" sz="1400" dirty="0">
                          <a:latin typeface="+mj-lt"/>
                          <a:cs typeface="Segoe UI"/>
                        </a:rPr>
                        <a:t>2.22</a:t>
                      </a:r>
                      <a:endParaRPr sz="1400" dirty="0">
                        <a:latin typeface="+mj-lt"/>
                        <a:cs typeface="Segoe UI"/>
                      </a:endParaRPr>
                    </a:p>
                  </a:txBody>
                  <a:tcPr marL="0" marR="0" marT="39370" marB="0"/>
                </a:tc>
                <a:extLst>
                  <a:ext uri="{0D108BD9-81ED-4DB2-BD59-A6C34878D82A}">
                    <a16:rowId xmlns:a16="http://schemas.microsoft.com/office/drawing/2014/main" val="351971758"/>
                  </a:ext>
                </a:extLst>
              </a:tr>
              <a:tr h="30360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IN" sz="1400" dirty="0">
                          <a:latin typeface="+mj-lt"/>
                          <a:cs typeface="Segoe UI"/>
                        </a:rPr>
                        <a:t>3 Months</a:t>
                      </a:r>
                      <a:endParaRPr sz="1400" dirty="0">
                        <a:latin typeface="+mj-lt"/>
                        <a:cs typeface="Segoe UI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IN" sz="1400" dirty="0">
                          <a:latin typeface="+mj-lt"/>
                          <a:cs typeface="Segoe UI"/>
                        </a:rPr>
                        <a:t>6.53</a:t>
                      </a:r>
                      <a:endParaRPr sz="1400" dirty="0">
                        <a:latin typeface="+mj-lt"/>
                        <a:cs typeface="Segoe UI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IN" sz="1400" dirty="0">
                          <a:latin typeface="+mj-lt"/>
                          <a:cs typeface="Segoe UI"/>
                        </a:rPr>
                        <a:t>7.17</a:t>
                      </a:r>
                      <a:endParaRPr sz="1400" dirty="0">
                        <a:latin typeface="+mj-lt"/>
                        <a:cs typeface="Segoe UI"/>
                      </a:endParaRPr>
                    </a:p>
                  </a:txBody>
                  <a:tcPr marL="0" marR="0" marT="39370" marB="0"/>
                </a:tc>
                <a:extLst>
                  <a:ext uri="{0D108BD9-81ED-4DB2-BD59-A6C34878D82A}">
                    <a16:rowId xmlns:a16="http://schemas.microsoft.com/office/drawing/2014/main" val="408974269"/>
                  </a:ext>
                </a:extLst>
              </a:tr>
              <a:tr h="30360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5" dirty="0"/>
                        <a:t>6</a:t>
                      </a:r>
                      <a:r>
                        <a:rPr sz="1400" spc="-70" dirty="0"/>
                        <a:t> </a:t>
                      </a:r>
                      <a:r>
                        <a:rPr sz="1400" spc="-5" dirty="0"/>
                        <a:t>Months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IN" sz="1400" spc="-10" dirty="0">
                          <a:latin typeface="+mn-lt"/>
                          <a:cs typeface="+mn-cs"/>
                        </a:rPr>
                        <a:t>24.15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IN" sz="1400" spc="-10" dirty="0">
                          <a:latin typeface="+mn-lt"/>
                          <a:cs typeface="+mn-cs"/>
                        </a:rPr>
                        <a:t>15.81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393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60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dirty="0"/>
                        <a:t>1</a:t>
                      </a:r>
                      <a:r>
                        <a:rPr sz="1400" spc="-60" dirty="0"/>
                        <a:t> </a:t>
                      </a:r>
                      <a:r>
                        <a:rPr sz="1400" spc="-30" dirty="0"/>
                        <a:t>Y</a:t>
                      </a:r>
                      <a:r>
                        <a:rPr sz="1400" spc="-35" dirty="0"/>
                        <a:t>e</a:t>
                      </a:r>
                      <a:r>
                        <a:rPr sz="1400" spc="-15" dirty="0"/>
                        <a:t>a</a:t>
                      </a:r>
                      <a:r>
                        <a:rPr sz="1400" dirty="0"/>
                        <a:t>r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IN" sz="1400" spc="-10" dirty="0">
                          <a:latin typeface="+mn-lt"/>
                          <a:cs typeface="+mn-cs"/>
                        </a:rPr>
                        <a:t>36.42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IN" sz="1400" spc="-10" dirty="0">
                          <a:latin typeface="+mn-lt"/>
                          <a:cs typeface="+mn-cs"/>
                        </a:rPr>
                        <a:t>32.92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4000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60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5" dirty="0"/>
                        <a:t>2</a:t>
                      </a:r>
                      <a:r>
                        <a:rPr sz="1400" spc="-65" dirty="0"/>
                        <a:t> </a:t>
                      </a:r>
                      <a:r>
                        <a:rPr sz="1400" spc="-30" dirty="0"/>
                        <a:t>Years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IN" sz="1400" spc="-10" dirty="0">
                          <a:latin typeface="+mn-lt"/>
                          <a:cs typeface="+mn-cs"/>
                        </a:rPr>
                        <a:t>34.60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IN" sz="1400" spc="-10" dirty="0">
                          <a:latin typeface="+mn-lt"/>
                          <a:cs typeface="+mn-cs"/>
                        </a:rPr>
                        <a:t>24.19</a:t>
                      </a:r>
                    </a:p>
                  </a:txBody>
                  <a:tcPr marL="0" marR="0" marT="4000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60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5" dirty="0"/>
                        <a:t>3</a:t>
                      </a:r>
                      <a:r>
                        <a:rPr sz="1400" spc="-80" dirty="0"/>
                        <a:t> </a:t>
                      </a:r>
                      <a:r>
                        <a:rPr sz="1400" spc="-25" dirty="0"/>
                        <a:t>Years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IN" sz="1400" spc="-10" dirty="0">
                          <a:latin typeface="+mn-lt"/>
                          <a:cs typeface="Segoe UI"/>
                        </a:rPr>
                        <a:t>24.13</a:t>
                      </a:r>
                      <a:endParaRPr sz="1400" dirty="0">
                        <a:latin typeface="+mn-lt"/>
                        <a:cs typeface="Segoe UI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IN" sz="1400" spc="-10" dirty="0">
                          <a:latin typeface="+mn-lt"/>
                          <a:cs typeface="+mn-cs"/>
                        </a:rPr>
                        <a:t>15.10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4000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4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IN" sz="1400" spc="-5" dirty="0"/>
                        <a:t>5</a:t>
                      </a:r>
                      <a:r>
                        <a:rPr lang="en-IN" sz="1400" spc="-80" dirty="0"/>
                        <a:t> </a:t>
                      </a:r>
                      <a:r>
                        <a:rPr lang="en-IN" sz="1400" spc="-25" dirty="0"/>
                        <a:t>Years</a:t>
                      </a:r>
                      <a:endParaRPr lang="en-IN" sz="1400" dirty="0">
                        <a:latin typeface="Segoe UI"/>
                        <a:cs typeface="Segoe UI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IN" sz="1400" spc="-10" dirty="0">
                          <a:latin typeface="+mn-lt"/>
                          <a:cs typeface="+mn-cs"/>
                        </a:rPr>
                        <a:t>24.80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IN" sz="1400" spc="-10" dirty="0">
                          <a:latin typeface="+mn-lt"/>
                          <a:cs typeface="+mn-cs"/>
                        </a:rPr>
                        <a:t>19.19</a:t>
                      </a:r>
                      <a:endParaRPr sz="1400" dirty="0">
                        <a:latin typeface="Segoe UI"/>
                        <a:cs typeface="Segoe UI"/>
                      </a:endParaRPr>
                    </a:p>
                  </a:txBody>
                  <a:tcPr marL="0" marR="0" marT="4064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335"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spc="-5" dirty="0"/>
                        <a:t>Since</a:t>
                      </a:r>
                      <a:r>
                        <a:rPr lang="en-IN" sz="1400" spc="-20" dirty="0"/>
                        <a:t> </a:t>
                      </a:r>
                      <a:r>
                        <a:rPr lang="en-IN" sz="1400" spc="-10" dirty="0"/>
                        <a:t>Inception</a:t>
                      </a:r>
                      <a:r>
                        <a:rPr lang="en-IN" sz="1400" spc="10" dirty="0"/>
                        <a:t> </a:t>
                      </a:r>
                      <a:r>
                        <a:rPr lang="en-IN" sz="1400" spc="-10" dirty="0"/>
                        <a:t>(13.08.2018)</a:t>
                      </a:r>
                      <a:endParaRPr lang="en-IN" sz="1400" spc="-5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spc="-10" dirty="0">
                          <a:latin typeface="+mn-lt"/>
                          <a:cs typeface="+mn-cs"/>
                        </a:rPr>
                        <a:t>18.81</a:t>
                      </a:r>
                      <a:endParaRPr lang="en-IN" sz="1400" dirty="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IN" sz="1400" spc="-1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15.54</a:t>
                      </a:r>
                      <a:endParaRPr sz="1400" spc="-1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spc="-1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372616" y="6493865"/>
            <a:ext cx="331533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dirty="0">
                <a:latin typeface="Segoe UI"/>
                <a:cs typeface="Segoe UI"/>
              </a:rPr>
              <a:t>Statutory</a:t>
            </a:r>
            <a:r>
              <a:rPr sz="900" spc="-55" dirty="0">
                <a:latin typeface="Segoe UI"/>
                <a:cs typeface="Segoe UI"/>
              </a:rPr>
              <a:t> </a:t>
            </a:r>
            <a:r>
              <a:rPr sz="900" spc="-5" dirty="0">
                <a:latin typeface="Segoe UI"/>
                <a:cs typeface="Segoe UI"/>
              </a:rPr>
              <a:t>Disclaimer</a:t>
            </a:r>
            <a:r>
              <a:rPr sz="900" spc="-80" dirty="0">
                <a:latin typeface="Segoe UI"/>
                <a:cs typeface="Segoe UI"/>
              </a:rPr>
              <a:t> </a:t>
            </a:r>
            <a:r>
              <a:rPr sz="900" dirty="0">
                <a:latin typeface="Segoe UI"/>
                <a:cs typeface="Segoe UI"/>
              </a:rPr>
              <a:t>:</a:t>
            </a:r>
            <a:r>
              <a:rPr sz="900" spc="15" dirty="0">
                <a:latin typeface="Segoe UI"/>
                <a:cs typeface="Segoe UI"/>
              </a:rPr>
              <a:t> </a:t>
            </a:r>
            <a:r>
              <a:rPr sz="900" spc="-5" dirty="0">
                <a:latin typeface="Segoe UI"/>
                <a:cs typeface="Segoe UI"/>
              </a:rPr>
              <a:t>Performance</a:t>
            </a:r>
            <a:r>
              <a:rPr sz="900" spc="-45" dirty="0">
                <a:latin typeface="Segoe UI"/>
                <a:cs typeface="Segoe UI"/>
              </a:rPr>
              <a:t> </a:t>
            </a:r>
            <a:r>
              <a:rPr sz="900" dirty="0">
                <a:latin typeface="Segoe UI"/>
                <a:cs typeface="Segoe UI"/>
              </a:rPr>
              <a:t>figures</a:t>
            </a:r>
            <a:r>
              <a:rPr sz="900" spc="-25" dirty="0">
                <a:latin typeface="Segoe UI"/>
                <a:cs typeface="Segoe UI"/>
              </a:rPr>
              <a:t> </a:t>
            </a:r>
            <a:r>
              <a:rPr sz="900" spc="-5" dirty="0">
                <a:latin typeface="Segoe UI"/>
                <a:cs typeface="Segoe UI"/>
              </a:rPr>
              <a:t>are</a:t>
            </a:r>
            <a:r>
              <a:rPr sz="900" dirty="0">
                <a:latin typeface="Segoe UI"/>
                <a:cs typeface="Segoe UI"/>
              </a:rPr>
              <a:t> </a:t>
            </a:r>
            <a:r>
              <a:rPr sz="900" spc="5" dirty="0">
                <a:latin typeface="Segoe UI"/>
                <a:cs typeface="Segoe UI"/>
              </a:rPr>
              <a:t>not</a:t>
            </a:r>
            <a:r>
              <a:rPr sz="900" spc="-25" dirty="0">
                <a:latin typeface="Segoe UI"/>
                <a:cs typeface="Segoe UI"/>
              </a:rPr>
              <a:t> </a:t>
            </a:r>
            <a:r>
              <a:rPr sz="900" dirty="0">
                <a:latin typeface="Segoe UI"/>
                <a:cs typeface="Segoe UI"/>
              </a:rPr>
              <a:t>verified</a:t>
            </a:r>
            <a:r>
              <a:rPr sz="900" spc="-80" dirty="0">
                <a:latin typeface="Segoe UI"/>
                <a:cs typeface="Segoe UI"/>
              </a:rPr>
              <a:t> </a:t>
            </a:r>
            <a:r>
              <a:rPr sz="900" dirty="0">
                <a:latin typeface="Segoe UI"/>
                <a:cs typeface="Segoe UI"/>
              </a:rPr>
              <a:t>by</a:t>
            </a:r>
            <a:r>
              <a:rPr sz="900" spc="15" dirty="0">
                <a:latin typeface="Segoe UI"/>
                <a:cs typeface="Segoe UI"/>
              </a:rPr>
              <a:t> </a:t>
            </a:r>
            <a:r>
              <a:rPr sz="900" dirty="0">
                <a:latin typeface="Segoe UI"/>
                <a:cs typeface="Segoe UI"/>
              </a:rPr>
              <a:t>SEBI</a:t>
            </a: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B8DFD1BA-4F27-E169-3580-503F6DF4EC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2966942"/>
              </p:ext>
            </p:extLst>
          </p:nvPr>
        </p:nvGraphicFramePr>
        <p:xfrm>
          <a:off x="10134600" y="70226"/>
          <a:ext cx="1556468" cy="127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56244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5601" y="818436"/>
            <a:ext cx="1063208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b="0" spc="-5" dirty="0">
                <a:solidFill>
                  <a:srgbClr val="242424"/>
                </a:solidFill>
              </a:rPr>
              <a:t>Stock Selection - </a:t>
            </a:r>
            <a:r>
              <a:rPr sz="3600" b="0" spc="-5" dirty="0">
                <a:solidFill>
                  <a:srgbClr val="242424"/>
                </a:solidFill>
              </a:rPr>
              <a:t>Investment Process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746861" y="1439562"/>
            <a:ext cx="10802238" cy="7982313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299085" indent="-287020" algn="just">
              <a:spcBef>
                <a:spcPts val="1065"/>
              </a:spcBef>
              <a:buFont typeface="Wingdings"/>
              <a:buChar char=""/>
              <a:tabLst>
                <a:tab pos="299720" algn="l"/>
              </a:tabLst>
            </a:pPr>
            <a:r>
              <a:rPr kern="1200" dirty="0">
                <a:solidFill>
                  <a:schemeClr val="tx1"/>
                </a:solidFill>
                <a:latin typeface="+mn-lt"/>
                <a:cs typeface="+mn-cs"/>
              </a:rPr>
              <a:t>We are students of the mind of the</a:t>
            </a:r>
            <a:r>
              <a:rPr lang="en-US" kern="12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kern="1200" dirty="0">
                <a:solidFill>
                  <a:schemeClr val="tx1"/>
                </a:solidFill>
                <a:latin typeface="+mn-lt"/>
                <a:cs typeface="+mn-cs"/>
              </a:rPr>
              <a:t>management</a:t>
            </a:r>
            <a:r>
              <a:rPr lang="en-US" kern="1200" dirty="0">
                <a:solidFill>
                  <a:schemeClr val="tx1"/>
                </a:solidFill>
                <a:latin typeface="+mn-lt"/>
                <a:cs typeface="+mn-cs"/>
              </a:rPr>
              <a:t>. </a:t>
            </a:r>
            <a:r>
              <a:rPr kern="1200" dirty="0">
                <a:solidFill>
                  <a:schemeClr val="tx1"/>
                </a:solidFill>
                <a:latin typeface="+mn-lt"/>
                <a:cs typeface="+mn-cs"/>
              </a:rPr>
              <a:t>Our </a:t>
            </a:r>
            <a:r>
              <a:rPr b="1" kern="1200" dirty="0">
                <a:solidFill>
                  <a:schemeClr val="tx1"/>
                </a:solidFill>
                <a:latin typeface="+mn-lt"/>
                <a:cs typeface="+mn-cs"/>
              </a:rPr>
              <a:t>focus is on cash flow of companies</a:t>
            </a:r>
            <a:r>
              <a:rPr lang="en-US" kern="12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kern="1200" dirty="0">
                <a:solidFill>
                  <a:schemeClr val="tx1"/>
                </a:solidFill>
                <a:latin typeface="+mn-lt"/>
                <a:cs typeface="+mn-cs"/>
              </a:rPr>
              <a:t>– weaving qualitative aspects</a:t>
            </a:r>
            <a:r>
              <a:rPr lang="en-US" kern="12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kern="1200" dirty="0">
                <a:solidFill>
                  <a:schemeClr val="tx1"/>
                </a:solidFill>
                <a:latin typeface="+mn-lt"/>
                <a:cs typeface="+mn-cs"/>
              </a:rPr>
              <a:t>of</a:t>
            </a:r>
            <a:r>
              <a:rPr lang="en-US" kern="12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kern="1200" dirty="0">
                <a:solidFill>
                  <a:schemeClr val="tx1"/>
                </a:solidFill>
                <a:latin typeface="+mn-lt"/>
                <a:cs typeface="+mn-cs"/>
              </a:rPr>
              <a:t>business into discounted cash flow</a:t>
            </a:r>
            <a:r>
              <a:rPr lang="en-US" kern="12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kern="1200" dirty="0">
                <a:solidFill>
                  <a:schemeClr val="tx1"/>
                </a:solidFill>
                <a:latin typeface="+mn-lt"/>
                <a:cs typeface="+mn-cs"/>
              </a:rPr>
              <a:t>valuation</a:t>
            </a:r>
            <a:r>
              <a:rPr lang="en-GB" kern="1200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  <a:endParaRPr kern="12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299085" marR="5080" indent="-287020" algn="just">
              <a:spcBef>
                <a:spcPts val="1395"/>
              </a:spcBef>
              <a:buFont typeface="Wingdings"/>
              <a:buChar char=""/>
              <a:tabLst>
                <a:tab pos="299720" algn="l"/>
              </a:tabLst>
            </a:pPr>
            <a:r>
              <a:rPr kern="1200" dirty="0">
                <a:solidFill>
                  <a:schemeClr val="tx1"/>
                </a:solidFill>
                <a:latin typeface="+mn-lt"/>
                <a:cs typeface="+mn-cs"/>
              </a:rPr>
              <a:t>We </a:t>
            </a:r>
            <a:r>
              <a:rPr b="1" kern="1200" dirty="0">
                <a:solidFill>
                  <a:schemeClr val="tx1"/>
                </a:solidFill>
                <a:latin typeface="+mn-lt"/>
                <a:cs typeface="+mn-cs"/>
              </a:rPr>
              <a:t>do not invest in a company if </a:t>
            </a:r>
            <a:r>
              <a:rPr kern="1200" dirty="0">
                <a:solidFill>
                  <a:schemeClr val="tx1"/>
                </a:solidFill>
                <a:latin typeface="+mn-lt"/>
                <a:cs typeface="+mn-cs"/>
              </a:rPr>
              <a:t>there is </a:t>
            </a:r>
            <a:r>
              <a:rPr b="1" kern="1200" dirty="0">
                <a:solidFill>
                  <a:schemeClr val="tx1"/>
                </a:solidFill>
                <a:latin typeface="+mn-lt"/>
                <a:cs typeface="+mn-cs"/>
              </a:rPr>
              <a:t>insufficient margin of safety </a:t>
            </a:r>
            <a:r>
              <a:rPr kern="1200" dirty="0">
                <a:solidFill>
                  <a:schemeClr val="tx1"/>
                </a:solidFill>
                <a:latin typeface="+mn-lt"/>
                <a:cs typeface="+mn-cs"/>
              </a:rPr>
              <a:t>no matter how much ‘ great’ it seems on the outside</a:t>
            </a:r>
            <a:endParaRPr lang="en-GB" kern="12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299085" marR="138430" indent="-287020" algn="just"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endParaRPr lang="en-US" dirty="0"/>
          </a:p>
          <a:p>
            <a:pPr marL="299085" marR="138430" indent="-287020" algn="just"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dirty="0">
                <a:latin typeface="+mn-lt"/>
              </a:rPr>
              <a:t>We offer our investors a </a:t>
            </a:r>
            <a:r>
              <a:rPr lang="en-US" b="1" dirty="0">
                <a:latin typeface="+mn-lt"/>
              </a:rPr>
              <a:t>balanced mix of good businesses</a:t>
            </a:r>
            <a:r>
              <a:rPr lang="en-US" dirty="0">
                <a:latin typeface="+mn-lt"/>
              </a:rPr>
              <a:t> with </a:t>
            </a:r>
            <a:r>
              <a:rPr lang="en-US" b="1" dirty="0">
                <a:latin typeface="+mn-lt"/>
              </a:rPr>
              <a:t>quality management</a:t>
            </a:r>
            <a:r>
              <a:rPr lang="en-US" dirty="0">
                <a:latin typeface="+mn-lt"/>
              </a:rPr>
              <a:t> and turn-around companies available at a great value</a:t>
            </a:r>
            <a:endParaRPr lang="en-US" kern="12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299085" marR="5080" indent="-287020" algn="just">
              <a:spcBef>
                <a:spcPts val="139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kern="1200" dirty="0">
                <a:solidFill>
                  <a:schemeClr val="tx1"/>
                </a:solidFill>
                <a:latin typeface="+mn-lt"/>
                <a:cs typeface="+mn-cs"/>
              </a:rPr>
              <a:t>Return on our investment portfolio </a:t>
            </a:r>
            <a:r>
              <a:rPr lang="en-US" b="1" kern="1200" dirty="0">
                <a:solidFill>
                  <a:schemeClr val="tx1"/>
                </a:solidFill>
                <a:latin typeface="+mn-lt"/>
                <a:cs typeface="+mn-cs"/>
              </a:rPr>
              <a:t>comes from:</a:t>
            </a:r>
          </a:p>
          <a:p>
            <a:pPr marL="812165" marR="5080" lvl="1" indent="-342900" algn="just">
              <a:spcBef>
                <a:spcPts val="1395"/>
              </a:spcBef>
              <a:buFont typeface="Wingdings" panose="05000000000000000000" pitchFamily="2" charset="2"/>
              <a:buChar char="ü"/>
              <a:tabLst>
                <a:tab pos="299720" algn="l"/>
              </a:tabLst>
            </a:pPr>
            <a:r>
              <a:rPr lang="en-US" sz="1600" kern="1200" dirty="0">
                <a:solidFill>
                  <a:schemeClr val="tx1"/>
                </a:solidFill>
              </a:rPr>
              <a:t>Depth of research and thorough methodology of arriving at our </a:t>
            </a:r>
            <a:r>
              <a:rPr lang="en-US" sz="1600" b="1" kern="1200" dirty="0">
                <a:solidFill>
                  <a:schemeClr val="tx1"/>
                </a:solidFill>
              </a:rPr>
              <a:t>investment decisions</a:t>
            </a:r>
          </a:p>
          <a:p>
            <a:pPr marL="812165" marR="5080" lvl="1" indent="-342900" algn="just">
              <a:spcBef>
                <a:spcPts val="1395"/>
              </a:spcBef>
              <a:buFont typeface="Wingdings" panose="05000000000000000000" pitchFamily="2" charset="2"/>
              <a:buChar char="ü"/>
              <a:tabLst>
                <a:tab pos="299720" algn="l"/>
              </a:tabLst>
            </a:pPr>
            <a:r>
              <a:rPr lang="en-US" sz="1600" dirty="0"/>
              <a:t>Hard research-based conviction when market is yet  to discover the true potential of a stock</a:t>
            </a:r>
          </a:p>
          <a:p>
            <a:pPr marL="812165" marR="5080" lvl="1" indent="-342900" algn="just">
              <a:spcBef>
                <a:spcPts val="1395"/>
              </a:spcBef>
              <a:buFont typeface="Wingdings" panose="05000000000000000000" pitchFamily="2" charset="2"/>
              <a:buChar char="ü"/>
              <a:tabLst>
                <a:tab pos="299720" algn="l"/>
              </a:tabLst>
            </a:pPr>
            <a:r>
              <a:rPr lang="en-US" sz="1600" dirty="0"/>
              <a:t>Our strong focus on </a:t>
            </a:r>
            <a:r>
              <a:rPr lang="en-US" sz="1600" b="1" dirty="0"/>
              <a:t>ground research ensures</a:t>
            </a:r>
            <a:r>
              <a:rPr lang="en-US" sz="1600" dirty="0"/>
              <a:t> we get </a:t>
            </a:r>
            <a:r>
              <a:rPr lang="en-US" sz="1600" b="1" dirty="0"/>
              <a:t>360-degree view of the company </a:t>
            </a:r>
            <a:r>
              <a:rPr lang="en-US" sz="1600" dirty="0"/>
              <a:t>and thereby  minimize judgment errors</a:t>
            </a:r>
            <a:endParaRPr lang="en-US" dirty="0">
              <a:latin typeface="+mn-lt"/>
            </a:endParaRPr>
          </a:p>
          <a:p>
            <a:pPr marL="299085" indent="-287020" algn="just">
              <a:spcBef>
                <a:spcPts val="869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b="1" dirty="0">
                <a:latin typeface="+mn-lt"/>
                <a:ea typeface="Verdana" panose="020B0604030504040204" pitchFamily="34" charset="0"/>
              </a:rPr>
              <a:t>Skin in the game</a:t>
            </a:r>
            <a:r>
              <a:rPr lang="en-US" dirty="0">
                <a:latin typeface="+mn-lt"/>
                <a:ea typeface="Verdana" panose="020B0604030504040204" pitchFamily="34" charset="0"/>
              </a:rPr>
              <a:t> - high percentage of the Chanakya fund managers’ net  worth is invested along with them</a:t>
            </a:r>
          </a:p>
          <a:p>
            <a:pPr marL="299085" indent="-287020" algn="just">
              <a:spcBef>
                <a:spcPts val="869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b="1" dirty="0">
                <a:latin typeface="+mn-lt"/>
                <a:ea typeface="Verdana" panose="020B0604030504040204" pitchFamily="34" charset="0"/>
              </a:rPr>
              <a:t>Customized individual portfolios </a:t>
            </a:r>
            <a:r>
              <a:rPr lang="en-US" dirty="0">
                <a:latin typeface="+mn-lt"/>
                <a:ea typeface="Verdana" panose="020B0604030504040204" pitchFamily="34" charset="0"/>
              </a:rPr>
              <a:t>- every portfolio does not have to mirror model portfolio</a:t>
            </a:r>
            <a:endParaRPr lang="en-US" dirty="0">
              <a:latin typeface="+mn-lt"/>
            </a:endParaRPr>
          </a:p>
          <a:p>
            <a:pPr marL="299085" indent="-287020" algn="just">
              <a:spcBef>
                <a:spcPts val="869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b="1" dirty="0">
                <a:latin typeface="+mn-lt"/>
              </a:rPr>
              <a:t>Easy liquidity </a:t>
            </a:r>
            <a:r>
              <a:rPr lang="en-US" dirty="0">
                <a:latin typeface="+mn-lt"/>
              </a:rPr>
              <a:t>- no exit load</a:t>
            </a:r>
          </a:p>
          <a:p>
            <a:pPr marL="299085" indent="-287020" algn="just">
              <a:spcBef>
                <a:spcPts val="869"/>
              </a:spcBef>
              <a:buFont typeface="Wingdings"/>
              <a:buChar char=""/>
              <a:tabLst>
                <a:tab pos="299720" algn="l"/>
              </a:tabLst>
            </a:pPr>
            <a:endParaRPr lang="en-US" dirty="0"/>
          </a:p>
          <a:p>
            <a:pPr marL="299085" indent="-287020" algn="just">
              <a:spcBef>
                <a:spcPts val="869"/>
              </a:spcBef>
              <a:buFont typeface="Wingdings"/>
              <a:buChar char=""/>
              <a:tabLst>
                <a:tab pos="299720" algn="l"/>
              </a:tabLst>
            </a:pPr>
            <a:endParaRPr lang="en-US" dirty="0">
              <a:latin typeface="+mn-lt"/>
            </a:endParaRPr>
          </a:p>
          <a:p>
            <a:pPr marL="299085" indent="-287020" algn="just">
              <a:spcBef>
                <a:spcPts val="869"/>
              </a:spcBef>
              <a:buFont typeface="Wingdings"/>
              <a:buChar char=""/>
              <a:tabLst>
                <a:tab pos="299720" algn="l"/>
              </a:tabLst>
            </a:pPr>
            <a:endParaRPr lang="en-US" dirty="0">
              <a:latin typeface="+mn-lt"/>
            </a:endParaRPr>
          </a:p>
          <a:p>
            <a:pPr marL="812165" marR="5080" lvl="1" indent="-342900" algn="just">
              <a:lnSpc>
                <a:spcPts val="2880"/>
              </a:lnSpc>
              <a:spcBef>
                <a:spcPts val="1395"/>
              </a:spcBef>
              <a:buFont typeface="Wingdings" panose="05000000000000000000" pitchFamily="2" charset="2"/>
              <a:buChar char="ü"/>
              <a:tabLst>
                <a:tab pos="299720" algn="l"/>
              </a:tabLst>
            </a:pPr>
            <a:endParaRPr lang="en-US" sz="1600" dirty="0"/>
          </a:p>
          <a:p>
            <a:pPr marL="469265" marR="5080" lvl="1" algn="just">
              <a:spcBef>
                <a:spcPts val="1395"/>
              </a:spcBef>
              <a:tabLst>
                <a:tab pos="299720" algn="l"/>
              </a:tabLst>
            </a:pPr>
            <a:endParaRPr lang="en-US" sz="1600" kern="1200" dirty="0">
              <a:solidFill>
                <a:schemeClr val="tx1"/>
              </a:solidFill>
            </a:endParaRPr>
          </a:p>
          <a:p>
            <a:pPr marL="354965" marR="5080" indent="-342900" algn="just">
              <a:spcBef>
                <a:spcPts val="1395"/>
              </a:spcBef>
              <a:buFont typeface="Wingdings" panose="05000000000000000000" pitchFamily="2" charset="2"/>
              <a:buChar char="ü"/>
              <a:tabLst>
                <a:tab pos="299720" algn="l"/>
              </a:tabLst>
            </a:pPr>
            <a:endParaRPr lang="en-US" sz="2300" b="1" kern="12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299085" marR="5080" indent="-287020" algn="just">
              <a:spcBef>
                <a:spcPts val="1395"/>
              </a:spcBef>
              <a:buFont typeface="Wingdings"/>
              <a:buChar char=""/>
              <a:tabLst>
                <a:tab pos="299720" algn="l"/>
              </a:tabLst>
            </a:pPr>
            <a:endParaRPr sz="2300" kern="12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65601" y="1452823"/>
            <a:ext cx="10802238" cy="91440"/>
            <a:chOff x="679704" y="1255777"/>
            <a:chExt cx="10802238" cy="91440"/>
          </a:xfrm>
        </p:grpSpPr>
        <p:sp>
          <p:nvSpPr>
            <p:cNvPr id="5" name="object 5"/>
            <p:cNvSpPr/>
            <p:nvPr/>
          </p:nvSpPr>
          <p:spPr>
            <a:xfrm>
              <a:off x="679704" y="1255777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8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3448" y="91438"/>
                  </a:lnTo>
                  <a:lnTo>
                    <a:pt x="2703448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3380231" y="125577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7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147" y="91438"/>
                  </a:lnTo>
                  <a:lnTo>
                    <a:pt x="2700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6080759" y="125577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8781287" y="1255777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F6A4EF9B-5E25-25D0-57A3-BB101CC250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5793651"/>
              </p:ext>
            </p:extLst>
          </p:nvPr>
        </p:nvGraphicFramePr>
        <p:xfrm>
          <a:off x="10134600" y="70226"/>
          <a:ext cx="1556468" cy="127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79188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pic>
        <p:nvPicPr>
          <p:cNvPr id="24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sp>
        <p:nvSpPr>
          <p:cNvPr id="25" name="object 2"/>
          <p:cNvSpPr txBox="1">
            <a:spLocks noGrp="1"/>
          </p:cNvSpPr>
          <p:nvPr>
            <p:ph type="title"/>
          </p:nvPr>
        </p:nvSpPr>
        <p:spPr>
          <a:xfrm>
            <a:off x="838199" y="551413"/>
            <a:ext cx="10735081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500" b="0" spc="-5" dirty="0">
                <a:solidFill>
                  <a:srgbClr val="242424"/>
                </a:solidFill>
              </a:rPr>
              <a:t>Stock Selection- “BLUECHIP” stocks, “Turnaround” returns, </a:t>
            </a:r>
            <a:br>
              <a:rPr lang="en-IN" sz="2500" b="0" spc="-5" dirty="0">
                <a:solidFill>
                  <a:srgbClr val="242424"/>
                </a:solidFill>
              </a:rPr>
            </a:br>
            <a:r>
              <a:rPr lang="en-IN" sz="2500" b="0" spc="-5" dirty="0">
                <a:solidFill>
                  <a:srgbClr val="242424"/>
                </a:solidFill>
              </a:rPr>
              <a:t>Conservative risk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26" name="object 3"/>
          <p:cNvGrpSpPr/>
          <p:nvPr/>
        </p:nvGrpSpPr>
        <p:grpSpPr>
          <a:xfrm>
            <a:off x="858341" y="1362471"/>
            <a:ext cx="10801985" cy="91440"/>
            <a:chOff x="679704" y="1176529"/>
            <a:chExt cx="10801985" cy="91440"/>
          </a:xfrm>
        </p:grpSpPr>
        <p:sp>
          <p:nvSpPr>
            <p:cNvPr id="27" name="object 4"/>
            <p:cNvSpPr/>
            <p:nvPr/>
          </p:nvSpPr>
          <p:spPr>
            <a:xfrm>
              <a:off x="679704" y="1176529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8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3448" y="91438"/>
                  </a:lnTo>
                  <a:lnTo>
                    <a:pt x="2703448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5"/>
            <p:cNvSpPr/>
            <p:nvPr/>
          </p:nvSpPr>
          <p:spPr>
            <a:xfrm>
              <a:off x="3380231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7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147" y="91438"/>
                  </a:lnTo>
                  <a:lnTo>
                    <a:pt x="2700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6"/>
            <p:cNvSpPr/>
            <p:nvPr/>
          </p:nvSpPr>
          <p:spPr>
            <a:xfrm>
              <a:off x="6080759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7"/>
            <p:cNvSpPr/>
            <p:nvPr/>
          </p:nvSpPr>
          <p:spPr>
            <a:xfrm>
              <a:off x="8781287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678334" y="1491273"/>
            <a:ext cx="10982245" cy="585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r>
              <a:rPr lang="en-US" b="1" dirty="0">
                <a:latin typeface="Verdana"/>
                <a:cs typeface="Verdana"/>
              </a:rPr>
              <a:t>PORTFOLIO COMPOSITION</a:t>
            </a: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r>
              <a:rPr lang="en-US" sz="1600" dirty="0"/>
              <a:t>We create very concentrated portfolio with top 15 companies comprising 79% of the portfolio as we invest only after complete clarity and based on assumptions we feel convinced about</a:t>
            </a: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*Underlying assets are shares of large cap companies – available at 50-80% discount to NAV</a:t>
            </a: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r>
              <a:rPr lang="en-US" b="1" dirty="0">
                <a:latin typeface="Verdana"/>
                <a:cs typeface="Verdana"/>
              </a:rPr>
              <a:t>Conservative Risk Parameters Overall</a:t>
            </a:r>
          </a:p>
          <a:p>
            <a:endParaRPr lang="en-US" b="1" dirty="0">
              <a:latin typeface="Verdana"/>
              <a:cs typeface="Times New Roman" panose="02020603050405020304" pitchFamily="18" charset="0"/>
            </a:endParaRPr>
          </a:p>
          <a:p>
            <a:endParaRPr lang="en-US" sz="1600" b="1" dirty="0">
              <a:effectLst/>
              <a:latin typeface="Verdan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b="1" dirty="0">
              <a:latin typeface="Verdan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b="1" dirty="0">
              <a:effectLst/>
              <a:latin typeface="Verdan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light of return measures like absolute return or risk-adjusted “Active Return”, our numbers place us in the top league of AMCs in INDIA.</a:t>
            </a:r>
            <a:r>
              <a:rPr lang="en-IN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IN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Source: PMSBAZAAR)</a:t>
            </a:r>
            <a:endParaRPr lang="en-IN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endParaRPr lang="en-US" b="1" dirty="0">
              <a:latin typeface="Verdana"/>
              <a:cs typeface="Verdana"/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b="1" dirty="0">
              <a:latin typeface="Verdana"/>
              <a:cs typeface="Verdana"/>
            </a:endParaRPr>
          </a:p>
          <a:p>
            <a:pPr marL="3943350" lvl="8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b="1" dirty="0">
              <a:latin typeface="Verdana"/>
              <a:cs typeface="Verdana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B0B4CB8-CF8F-521D-E312-550E2CB521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885032"/>
              </p:ext>
            </p:extLst>
          </p:nvPr>
        </p:nvGraphicFramePr>
        <p:xfrm>
          <a:off x="761999" y="2445685"/>
          <a:ext cx="10668001" cy="16002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593231">
                  <a:extLst>
                    <a:ext uri="{9D8B030D-6E8A-4147-A177-3AD203B41FA5}">
                      <a16:colId xmlns:a16="http://schemas.microsoft.com/office/drawing/2014/main" val="2860557813"/>
                    </a:ext>
                  </a:extLst>
                </a:gridCol>
                <a:gridCol w="2074770">
                  <a:extLst>
                    <a:ext uri="{9D8B030D-6E8A-4147-A177-3AD203B41FA5}">
                      <a16:colId xmlns:a16="http://schemas.microsoft.com/office/drawing/2014/main" val="1289222912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Portfolio Composition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As on May 31, 2024 (In %)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1260101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Large Cap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43.60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5878609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Holding Companies*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17.03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5078353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Mid Cap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10.92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8588853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Small Cap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26.97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8623425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Cash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1.48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06288101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46CF9CA-2DA0-F9AF-CADD-33C4F32CF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140319"/>
              </p:ext>
            </p:extLst>
          </p:nvPr>
        </p:nvGraphicFramePr>
        <p:xfrm>
          <a:off x="761998" y="4559828"/>
          <a:ext cx="10668001" cy="115412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610602">
                  <a:extLst>
                    <a:ext uri="{9D8B030D-6E8A-4147-A177-3AD203B41FA5}">
                      <a16:colId xmlns:a16="http://schemas.microsoft.com/office/drawing/2014/main" val="2722985562"/>
                    </a:ext>
                  </a:extLst>
                </a:gridCol>
                <a:gridCol w="2057399">
                  <a:extLst>
                    <a:ext uri="{9D8B030D-6E8A-4147-A177-3AD203B41FA5}">
                      <a16:colId xmlns:a16="http://schemas.microsoft.com/office/drawing/2014/main" val="3785229811"/>
                    </a:ext>
                  </a:extLst>
                </a:gridCol>
              </a:tblGrid>
              <a:tr h="288532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Financial Metric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    As on May 31, 2024 (In %)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6108816"/>
                  </a:ext>
                </a:extLst>
              </a:tr>
              <a:tr h="288532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Average Market Cap (in Rs. crores)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>
                          <a:effectLst/>
                        </a:rPr>
                        <a:t>2,04,062.27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4550662"/>
                  </a:ext>
                </a:extLst>
              </a:tr>
              <a:tr h="288532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Average P/E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>
                          <a:effectLst/>
                        </a:rPr>
                        <a:t>18.43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3803378"/>
                  </a:ext>
                </a:extLst>
              </a:tr>
              <a:tr h="288532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Weighted average margin of safety – Chanakya’s estimate (%)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>
                          <a:effectLst/>
                        </a:rPr>
                        <a:t>250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4463702"/>
                  </a:ext>
                </a:extLst>
              </a:tr>
            </a:tbl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9072580-96C7-6728-BDBA-34313413FA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5793651"/>
              </p:ext>
            </p:extLst>
          </p:nvPr>
        </p:nvGraphicFramePr>
        <p:xfrm>
          <a:off x="10134600" y="70226"/>
          <a:ext cx="1556468" cy="127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00072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pic>
        <p:nvPicPr>
          <p:cNvPr id="24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sp>
        <p:nvSpPr>
          <p:cNvPr id="25" name="object 2"/>
          <p:cNvSpPr txBox="1">
            <a:spLocks noGrp="1"/>
          </p:cNvSpPr>
          <p:nvPr>
            <p:ph type="title"/>
          </p:nvPr>
        </p:nvSpPr>
        <p:spPr>
          <a:xfrm>
            <a:off x="899260" y="444753"/>
            <a:ext cx="10735081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400" b="0" spc="-5" dirty="0">
                <a:solidFill>
                  <a:srgbClr val="242424"/>
                </a:solidFill>
              </a:rPr>
              <a:t>Understanding </a:t>
            </a:r>
            <a:r>
              <a:rPr lang="en-US" sz="3400" b="0" spc="-5" dirty="0">
                <a:solidFill>
                  <a:srgbClr val="242424"/>
                </a:solidFill>
              </a:rPr>
              <a:t>organizational and business transformations</a:t>
            </a:r>
            <a:endParaRPr sz="3400" b="0" spc="-5" dirty="0">
              <a:solidFill>
                <a:srgbClr val="242424"/>
              </a:solidFill>
            </a:endParaRPr>
          </a:p>
        </p:txBody>
      </p:sp>
      <p:grpSp>
        <p:nvGrpSpPr>
          <p:cNvPr id="26" name="object 3"/>
          <p:cNvGrpSpPr/>
          <p:nvPr/>
        </p:nvGrpSpPr>
        <p:grpSpPr>
          <a:xfrm>
            <a:off x="837272" y="1481918"/>
            <a:ext cx="10801985" cy="91440"/>
            <a:chOff x="679704" y="1176529"/>
            <a:chExt cx="10801985" cy="91440"/>
          </a:xfrm>
        </p:grpSpPr>
        <p:sp>
          <p:nvSpPr>
            <p:cNvPr id="27" name="object 4"/>
            <p:cNvSpPr/>
            <p:nvPr/>
          </p:nvSpPr>
          <p:spPr>
            <a:xfrm>
              <a:off x="679704" y="1176529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8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3448" y="91438"/>
                  </a:lnTo>
                  <a:lnTo>
                    <a:pt x="2703448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5"/>
            <p:cNvSpPr/>
            <p:nvPr/>
          </p:nvSpPr>
          <p:spPr>
            <a:xfrm>
              <a:off x="3380231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7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147" y="91438"/>
                  </a:lnTo>
                  <a:lnTo>
                    <a:pt x="2700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6"/>
            <p:cNvSpPr/>
            <p:nvPr/>
          </p:nvSpPr>
          <p:spPr>
            <a:xfrm>
              <a:off x="6080759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7"/>
            <p:cNvSpPr/>
            <p:nvPr/>
          </p:nvSpPr>
          <p:spPr>
            <a:xfrm>
              <a:off x="8781287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685800" y="1645089"/>
            <a:ext cx="10982245" cy="554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Over three decades of learning, in a career spanning SBI, IDBI, UTI and Axis Bank, provided deep insight and hands-on experience of financing over 1000 Indian firms</a:t>
            </a:r>
          </a:p>
          <a:p>
            <a:pPr marL="12065" algn="just">
              <a:spcBef>
                <a:spcPts val="295"/>
              </a:spcBef>
              <a:tabLst>
                <a:tab pos="299085" algn="l"/>
                <a:tab pos="299720" algn="l"/>
              </a:tabLst>
            </a:pPr>
            <a:endParaRPr lang="en-US" sz="1200" dirty="0"/>
          </a:p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Over 100 of these companies turned around out of stressed conditions. Quite a few have attained market leadership position in their respective businesses</a:t>
            </a:r>
          </a:p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endParaRPr lang="en-US" sz="1200" dirty="0"/>
          </a:p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Ability to identify turn-arounds and companies shifting orbits</a:t>
            </a:r>
          </a:p>
          <a:p>
            <a:pPr marL="12065" algn="just">
              <a:spcBef>
                <a:spcPts val="295"/>
              </a:spcBef>
              <a:tabLst>
                <a:tab pos="299085" algn="l"/>
                <a:tab pos="299720" algn="l"/>
              </a:tabLst>
            </a:pPr>
            <a:endParaRPr lang="en-US" sz="1200" dirty="0"/>
          </a:p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Understand innovation of products/services through ground research combined with business analysis</a:t>
            </a:r>
          </a:p>
          <a:p>
            <a:pPr marL="12065" algn="just">
              <a:spcBef>
                <a:spcPts val="295"/>
              </a:spcBef>
              <a:tabLst>
                <a:tab pos="299085" algn="l"/>
                <a:tab pos="299720" algn="l"/>
              </a:tabLst>
            </a:pPr>
            <a:endParaRPr lang="en-US" sz="1100" dirty="0"/>
          </a:p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Rigorous research process where every company must be observed closely for at least 2 years before investing</a:t>
            </a:r>
          </a:p>
          <a:p>
            <a:pPr marL="12065" algn="just">
              <a:spcBef>
                <a:spcPts val="295"/>
              </a:spcBef>
              <a:tabLst>
                <a:tab pos="299085" algn="l"/>
                <a:tab pos="299720" algn="l"/>
              </a:tabLst>
            </a:pPr>
            <a:endParaRPr lang="en-US" sz="1400" dirty="0"/>
          </a:p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We create very concentrated portfolio with top 15 companies comprising 80% of the portfolio as we invest only after complete clarity and based on assumptions we feel convinced about</a:t>
            </a: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lnSpc>
                <a:spcPct val="100000"/>
              </a:lnSpc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857C425-9058-E527-7085-F5A6C9BC57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4942840"/>
              </p:ext>
            </p:extLst>
          </p:nvPr>
        </p:nvGraphicFramePr>
        <p:xfrm>
          <a:off x="10134600" y="70226"/>
          <a:ext cx="1556468" cy="127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pic>
        <p:nvPicPr>
          <p:cNvPr id="24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sp>
        <p:nvSpPr>
          <p:cNvPr id="25" name="object 2"/>
          <p:cNvSpPr txBox="1">
            <a:spLocks noGrp="1"/>
          </p:cNvSpPr>
          <p:nvPr>
            <p:ph type="title"/>
          </p:nvPr>
        </p:nvSpPr>
        <p:spPr>
          <a:xfrm>
            <a:off x="865807" y="845889"/>
            <a:ext cx="10735081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400" b="0" spc="-5" dirty="0">
                <a:solidFill>
                  <a:srgbClr val="242424"/>
                </a:solidFill>
              </a:rPr>
              <a:t>Market Timing - Proprietary Algorithm</a:t>
            </a:r>
            <a:endParaRPr sz="3400" b="0" spc="-5" dirty="0">
              <a:solidFill>
                <a:srgbClr val="242424"/>
              </a:solidFill>
            </a:endParaRPr>
          </a:p>
        </p:txBody>
      </p:sp>
      <p:grpSp>
        <p:nvGrpSpPr>
          <p:cNvPr id="26" name="object 3"/>
          <p:cNvGrpSpPr/>
          <p:nvPr/>
        </p:nvGrpSpPr>
        <p:grpSpPr>
          <a:xfrm>
            <a:off x="865807" y="1423020"/>
            <a:ext cx="10801985" cy="91440"/>
            <a:chOff x="679704" y="1176529"/>
            <a:chExt cx="10801985" cy="91440"/>
          </a:xfrm>
        </p:grpSpPr>
        <p:sp>
          <p:nvSpPr>
            <p:cNvPr id="27" name="object 4"/>
            <p:cNvSpPr/>
            <p:nvPr/>
          </p:nvSpPr>
          <p:spPr>
            <a:xfrm>
              <a:off x="679704" y="1176529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8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3448" y="91438"/>
                  </a:lnTo>
                  <a:lnTo>
                    <a:pt x="2703448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5"/>
            <p:cNvSpPr/>
            <p:nvPr/>
          </p:nvSpPr>
          <p:spPr>
            <a:xfrm>
              <a:off x="3380231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7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147" y="91438"/>
                  </a:lnTo>
                  <a:lnTo>
                    <a:pt x="2700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6"/>
            <p:cNvSpPr/>
            <p:nvPr/>
          </p:nvSpPr>
          <p:spPr>
            <a:xfrm>
              <a:off x="6080759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7"/>
            <p:cNvSpPr/>
            <p:nvPr/>
          </p:nvSpPr>
          <p:spPr>
            <a:xfrm>
              <a:off x="8781287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685800" y="1645089"/>
            <a:ext cx="10982245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Our empirical algorithm  helps mitigate the challenges of market timing</a:t>
            </a:r>
          </a:p>
          <a:p>
            <a:pPr marL="12065" algn="just">
              <a:spcBef>
                <a:spcPts val="295"/>
              </a:spcBef>
              <a:tabLst>
                <a:tab pos="299085" algn="l"/>
                <a:tab pos="299720" algn="l"/>
              </a:tabLst>
            </a:pPr>
            <a:endParaRPr lang="en-US" dirty="0"/>
          </a:p>
          <a:p>
            <a:pPr marL="756285" lvl="1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By timing the market with our proprietary order management</a:t>
            </a:r>
          </a:p>
          <a:p>
            <a:pPr marL="756285" lvl="1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endParaRPr lang="en-US" dirty="0"/>
          </a:p>
          <a:p>
            <a:pPr marL="756285" lvl="1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Enhancing our ability to capitalize on market volatility</a:t>
            </a:r>
          </a:p>
          <a:p>
            <a:pPr marL="469265" lvl="1" algn="just">
              <a:spcBef>
                <a:spcPts val="295"/>
              </a:spcBef>
              <a:tabLst>
                <a:tab pos="299085" algn="l"/>
                <a:tab pos="299720" algn="l"/>
              </a:tabLst>
            </a:pPr>
            <a:endParaRPr lang="en-US" dirty="0"/>
          </a:p>
          <a:p>
            <a:pPr marL="756285" lvl="1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Ensuring  better pricing by investing gradually </a:t>
            </a:r>
          </a:p>
          <a:p>
            <a:pPr marL="756285" lvl="1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endParaRPr lang="en-US" dirty="0"/>
          </a:p>
          <a:p>
            <a:pPr marL="756285" lvl="1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Stands the test of time in choppy market conditions</a:t>
            </a:r>
          </a:p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endParaRPr lang="en-US" dirty="0">
              <a:highlight>
                <a:srgbClr val="FFFF00"/>
              </a:highlight>
            </a:endParaRPr>
          </a:p>
          <a:p>
            <a:pPr algn="just">
              <a:spcBef>
                <a:spcPts val="295"/>
              </a:spcBef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lnSpc>
                <a:spcPct val="100000"/>
              </a:lnSpc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48EB8B2-1DE8-970C-3CBA-7352EB4295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1537556"/>
              </p:ext>
            </p:extLst>
          </p:nvPr>
        </p:nvGraphicFramePr>
        <p:xfrm>
          <a:off x="10134600" y="70226"/>
          <a:ext cx="1556468" cy="127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52394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pic>
        <p:nvPicPr>
          <p:cNvPr id="24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sp>
        <p:nvSpPr>
          <p:cNvPr id="25" name="object 2"/>
          <p:cNvSpPr txBox="1">
            <a:spLocks noGrp="1"/>
          </p:cNvSpPr>
          <p:nvPr>
            <p:ph type="title"/>
          </p:nvPr>
        </p:nvSpPr>
        <p:spPr>
          <a:xfrm>
            <a:off x="880948" y="845889"/>
            <a:ext cx="10915088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400" b="0" spc="-5" dirty="0">
                <a:solidFill>
                  <a:srgbClr val="242424"/>
                </a:solidFill>
              </a:rPr>
              <a:t>Customised Portfolio</a:t>
            </a:r>
            <a:endParaRPr sz="3400" b="0" spc="-5" dirty="0">
              <a:solidFill>
                <a:srgbClr val="242424"/>
              </a:solidFill>
            </a:endParaRPr>
          </a:p>
        </p:txBody>
      </p:sp>
      <p:grpSp>
        <p:nvGrpSpPr>
          <p:cNvPr id="26" name="object 3"/>
          <p:cNvGrpSpPr/>
          <p:nvPr/>
        </p:nvGrpSpPr>
        <p:grpSpPr>
          <a:xfrm>
            <a:off x="865807" y="1423020"/>
            <a:ext cx="10801985" cy="91440"/>
            <a:chOff x="679704" y="1176529"/>
            <a:chExt cx="10801985" cy="91440"/>
          </a:xfrm>
        </p:grpSpPr>
        <p:sp>
          <p:nvSpPr>
            <p:cNvPr id="27" name="object 4"/>
            <p:cNvSpPr/>
            <p:nvPr/>
          </p:nvSpPr>
          <p:spPr>
            <a:xfrm>
              <a:off x="679704" y="1176529"/>
              <a:ext cx="2703830" cy="91440"/>
            </a:xfrm>
            <a:custGeom>
              <a:avLst/>
              <a:gdLst/>
              <a:ahLst/>
              <a:cxnLst/>
              <a:rect l="l" t="t" r="r" b="b"/>
              <a:pathLst>
                <a:path w="2703829" h="91440">
                  <a:moveTo>
                    <a:pt x="2703448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3448" y="91438"/>
                  </a:lnTo>
                  <a:lnTo>
                    <a:pt x="2703448" y="0"/>
                  </a:lnTo>
                  <a:close/>
                </a:path>
              </a:pathLst>
            </a:custGeom>
            <a:solidFill>
              <a:srgbClr val="FF7A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5"/>
            <p:cNvSpPr/>
            <p:nvPr/>
          </p:nvSpPr>
          <p:spPr>
            <a:xfrm>
              <a:off x="3380231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147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147" y="91438"/>
                  </a:lnTo>
                  <a:lnTo>
                    <a:pt x="2700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6"/>
            <p:cNvSpPr/>
            <p:nvPr/>
          </p:nvSpPr>
          <p:spPr>
            <a:xfrm>
              <a:off x="6080759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9BFF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7"/>
            <p:cNvSpPr/>
            <p:nvPr/>
          </p:nvSpPr>
          <p:spPr>
            <a:xfrm>
              <a:off x="8781287" y="1176529"/>
              <a:ext cx="2700655" cy="91440"/>
            </a:xfrm>
            <a:custGeom>
              <a:avLst/>
              <a:gdLst/>
              <a:ahLst/>
              <a:cxnLst/>
              <a:rect l="l" t="t" r="r" b="b"/>
              <a:pathLst>
                <a:path w="2700654" h="91440">
                  <a:moveTo>
                    <a:pt x="2700401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2700401" y="91438"/>
                  </a:lnTo>
                  <a:lnTo>
                    <a:pt x="2700401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685800" y="1645089"/>
            <a:ext cx="10982245" cy="474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Tailormade Portfolios</a:t>
            </a:r>
          </a:p>
          <a:p>
            <a:pPr marL="756285" lvl="1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 err="1"/>
              <a:t>Personalised</a:t>
            </a:r>
            <a:r>
              <a:rPr lang="en-US" dirty="0"/>
              <a:t> approach, understanding your unique financial goals and </a:t>
            </a:r>
          </a:p>
          <a:p>
            <a:pPr marL="756285" lvl="1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US" dirty="0"/>
              <a:t>Basis your risk tolerance</a:t>
            </a:r>
          </a:p>
          <a:p>
            <a:pPr marL="469265" lvl="1" algn="just">
              <a:spcBef>
                <a:spcPts val="295"/>
              </a:spcBef>
              <a:tabLst>
                <a:tab pos="299085" algn="l"/>
                <a:tab pos="299720" algn="l"/>
              </a:tabLst>
            </a:pPr>
            <a:endParaRPr lang="en-US" dirty="0"/>
          </a:p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Fee structure -  fair and transparent </a:t>
            </a:r>
          </a:p>
          <a:p>
            <a:pPr marL="756285" lvl="1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Aligns with the performance and returns you make on your investment.</a:t>
            </a:r>
          </a:p>
          <a:p>
            <a:pPr marL="756285" lvl="1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</a:rPr>
              <a:t>Performance fee – linked to absolute return</a:t>
            </a:r>
            <a:endParaRPr lang="en-US" dirty="0"/>
          </a:p>
          <a:p>
            <a:pPr marL="469265" lvl="1" algn="just">
              <a:spcBef>
                <a:spcPts val="295"/>
              </a:spcBef>
              <a:tabLst>
                <a:tab pos="299085" algn="l"/>
                <a:tab pos="299720" algn="l"/>
              </a:tabLst>
            </a:pPr>
            <a:endParaRPr lang="en-US" dirty="0">
              <a:highlight>
                <a:srgbClr val="FFFF00"/>
              </a:highlight>
            </a:endParaRPr>
          </a:p>
          <a:p>
            <a:pPr marL="299085" indent="-287020" algn="just">
              <a:spcBef>
                <a:spcPts val="2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 invite you to partner with us  and  experience the benefits of working with a trusted, high-performing investment manager</a:t>
            </a:r>
            <a:endParaRPr lang="en-US" dirty="0">
              <a:highlight>
                <a:srgbClr val="FFFF00"/>
              </a:highlight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  <a:p>
            <a:pPr marL="285750" indent="-285750" algn="just">
              <a:lnSpc>
                <a:spcPct val="100000"/>
              </a:lnSpc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542290" algn="l"/>
                <a:tab pos="542925" algn="l"/>
              </a:tabLst>
            </a:pPr>
            <a:endParaRPr lang="en-US" dirty="0">
              <a:latin typeface="Verdana"/>
              <a:cs typeface="Verdana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C875AAF-F13A-ED06-ABD7-9E1606B44A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1678633"/>
              </p:ext>
            </p:extLst>
          </p:nvPr>
        </p:nvGraphicFramePr>
        <p:xfrm>
          <a:off x="10134600" y="70226"/>
          <a:ext cx="1556468" cy="127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43701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3039" y="3907535"/>
            <a:ext cx="3371088" cy="13624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92977" y="3722370"/>
            <a:ext cx="4268470" cy="1076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latin typeface="Segoe UI"/>
                <a:cs typeface="Segoe UI"/>
              </a:rPr>
              <a:t>F-115</a:t>
            </a:r>
            <a:r>
              <a:rPr sz="1400" spc="-15" dirty="0">
                <a:latin typeface="Segoe UI"/>
                <a:cs typeface="Segoe UI"/>
              </a:rPr>
              <a:t> NAHAR</a:t>
            </a:r>
            <a:r>
              <a:rPr sz="1400" spc="5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&amp;</a:t>
            </a:r>
            <a:r>
              <a:rPr sz="1400" spc="1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SETH</a:t>
            </a:r>
            <a:r>
              <a:rPr sz="1400" spc="4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INDUSTRIAL</a:t>
            </a:r>
            <a:r>
              <a:rPr sz="1400" spc="90" dirty="0">
                <a:latin typeface="Segoe UI"/>
                <a:cs typeface="Segoe UI"/>
              </a:rPr>
              <a:t> </a:t>
            </a:r>
            <a:r>
              <a:rPr sz="1400" spc="-60" dirty="0">
                <a:latin typeface="Segoe UI"/>
                <a:cs typeface="Segoe UI"/>
              </a:rPr>
              <a:t>ESTATE,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NEXT</a:t>
            </a:r>
            <a:r>
              <a:rPr sz="1400" spc="85" dirty="0">
                <a:latin typeface="Segoe UI"/>
                <a:cs typeface="Segoe UI"/>
              </a:rPr>
              <a:t> </a:t>
            </a:r>
            <a:r>
              <a:rPr sz="1400" spc="-60" dirty="0">
                <a:latin typeface="Segoe UI"/>
                <a:cs typeface="Segoe UI"/>
              </a:rPr>
              <a:t>TO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spc="-5" dirty="0">
                <a:latin typeface="Segoe UI"/>
                <a:cs typeface="Segoe UI"/>
              </a:rPr>
              <a:t>P </a:t>
            </a:r>
            <a:r>
              <a:rPr sz="1400" spc="-36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&amp;</a:t>
            </a:r>
            <a:r>
              <a:rPr sz="1400" spc="1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G</a:t>
            </a:r>
            <a:r>
              <a:rPr sz="1400" spc="5" dirty="0">
                <a:latin typeface="Segoe UI"/>
                <a:cs typeface="Segoe UI"/>
              </a:rPr>
              <a:t> P</a:t>
            </a:r>
            <a:r>
              <a:rPr sz="1400" spc="55" dirty="0">
                <a:latin typeface="Segoe UI"/>
                <a:cs typeface="Segoe UI"/>
              </a:rPr>
              <a:t>LA</a:t>
            </a:r>
            <a:r>
              <a:rPr sz="1400" spc="15" dirty="0">
                <a:latin typeface="Segoe UI"/>
                <a:cs typeface="Segoe UI"/>
              </a:rPr>
              <a:t>Z</a:t>
            </a:r>
            <a:r>
              <a:rPr sz="1400" spc="50" dirty="0">
                <a:latin typeface="Segoe UI"/>
                <a:cs typeface="Segoe UI"/>
              </a:rPr>
              <a:t>A</a:t>
            </a:r>
            <a:r>
              <a:rPr sz="1400" spc="-5" dirty="0">
                <a:latin typeface="Segoe UI"/>
                <a:cs typeface="Segoe UI"/>
              </a:rPr>
              <a:t>,</a:t>
            </a:r>
            <a:r>
              <a:rPr sz="1400" spc="40" dirty="0">
                <a:latin typeface="Segoe UI"/>
                <a:cs typeface="Segoe UI"/>
              </a:rPr>
              <a:t> </a:t>
            </a:r>
            <a:r>
              <a:rPr sz="1400" spc="-5" dirty="0">
                <a:latin typeface="Segoe UI"/>
                <a:cs typeface="Segoe UI"/>
              </a:rPr>
              <a:t>B</a:t>
            </a:r>
            <a:r>
              <a:rPr sz="1400" spc="-10" dirty="0">
                <a:latin typeface="Segoe UI"/>
                <a:cs typeface="Segoe UI"/>
              </a:rPr>
              <a:t> D</a:t>
            </a:r>
            <a:r>
              <a:rPr sz="1400" spc="5" dirty="0">
                <a:latin typeface="Segoe UI"/>
                <a:cs typeface="Segoe UI"/>
              </a:rPr>
              <a:t> </a:t>
            </a:r>
            <a:r>
              <a:rPr sz="1400" spc="-5" dirty="0">
                <a:latin typeface="Segoe UI"/>
                <a:cs typeface="Segoe UI"/>
              </a:rPr>
              <a:t>C</a:t>
            </a:r>
            <a:r>
              <a:rPr sz="1400" spc="-15" dirty="0">
                <a:latin typeface="Segoe UI"/>
                <a:cs typeface="Segoe UI"/>
              </a:rPr>
              <a:t>H</a:t>
            </a:r>
            <a:r>
              <a:rPr sz="1400" spc="-20" dirty="0">
                <a:latin typeface="Segoe UI"/>
                <a:cs typeface="Segoe UI"/>
              </a:rPr>
              <a:t>A</a:t>
            </a:r>
            <a:r>
              <a:rPr sz="1400" dirty="0">
                <a:latin typeface="Segoe UI"/>
                <a:cs typeface="Segoe UI"/>
              </a:rPr>
              <a:t>K</a:t>
            </a:r>
            <a:r>
              <a:rPr sz="1400" spc="-20" dirty="0">
                <a:latin typeface="Segoe UI"/>
                <a:cs typeface="Segoe UI"/>
              </a:rPr>
              <a:t>A</a:t>
            </a:r>
            <a:r>
              <a:rPr sz="1400" spc="30" dirty="0">
                <a:latin typeface="Segoe UI"/>
                <a:cs typeface="Segoe UI"/>
              </a:rPr>
              <a:t>L</a:t>
            </a:r>
            <a:r>
              <a:rPr sz="1400" spc="-10" dirty="0">
                <a:latin typeface="Segoe UI"/>
                <a:cs typeface="Segoe UI"/>
              </a:rPr>
              <a:t>A</a:t>
            </a:r>
            <a:r>
              <a:rPr sz="1400" spc="65" dirty="0">
                <a:latin typeface="Segoe UI"/>
                <a:cs typeface="Segoe UI"/>
              </a:rPr>
              <a:t> </a:t>
            </a:r>
            <a:r>
              <a:rPr sz="1400" spc="-55" dirty="0">
                <a:latin typeface="Segoe UI"/>
                <a:cs typeface="Segoe UI"/>
              </a:rPr>
              <a:t>RO</a:t>
            </a:r>
            <a:r>
              <a:rPr sz="1400" spc="-45" dirty="0">
                <a:latin typeface="Segoe UI"/>
                <a:cs typeface="Segoe UI"/>
              </a:rPr>
              <a:t>A</a:t>
            </a:r>
            <a:r>
              <a:rPr sz="1400" spc="-125" dirty="0">
                <a:latin typeface="Segoe UI"/>
                <a:cs typeface="Segoe UI"/>
              </a:rPr>
              <a:t>D</a:t>
            </a:r>
            <a:r>
              <a:rPr sz="1400" spc="-5" dirty="0">
                <a:latin typeface="Segoe UI"/>
                <a:cs typeface="Segoe UI"/>
              </a:rPr>
              <a:t>,</a:t>
            </a:r>
            <a:r>
              <a:rPr sz="1400" spc="-40" dirty="0">
                <a:latin typeface="Segoe UI"/>
                <a:cs typeface="Segoe UI"/>
              </a:rPr>
              <a:t> </a:t>
            </a:r>
            <a:r>
              <a:rPr sz="1400" spc="-20" dirty="0">
                <a:latin typeface="Segoe UI"/>
                <a:cs typeface="Segoe UI"/>
              </a:rPr>
              <a:t>AN</a:t>
            </a:r>
            <a:r>
              <a:rPr sz="1400" spc="-5" dirty="0">
                <a:latin typeface="Segoe UI"/>
                <a:cs typeface="Segoe UI"/>
              </a:rPr>
              <a:t>D</a:t>
            </a:r>
            <a:r>
              <a:rPr sz="1400" spc="-15" dirty="0">
                <a:latin typeface="Segoe UI"/>
                <a:cs typeface="Segoe UI"/>
              </a:rPr>
              <a:t>HE</a:t>
            </a:r>
            <a:r>
              <a:rPr sz="1400" dirty="0">
                <a:latin typeface="Segoe UI"/>
                <a:cs typeface="Segoe UI"/>
              </a:rPr>
              <a:t>R</a:t>
            </a:r>
            <a:r>
              <a:rPr sz="1400" spc="-5" dirty="0">
                <a:latin typeface="Segoe UI"/>
                <a:cs typeface="Segoe UI"/>
              </a:rPr>
              <a:t>I</a:t>
            </a:r>
            <a:r>
              <a:rPr sz="1400" spc="65" dirty="0">
                <a:latin typeface="Segoe UI"/>
                <a:cs typeface="Segoe UI"/>
              </a:rPr>
              <a:t> </a:t>
            </a:r>
            <a:r>
              <a:rPr sz="1400" spc="5" dirty="0">
                <a:latin typeface="Segoe UI"/>
                <a:cs typeface="Segoe UI"/>
              </a:rPr>
              <a:t>(</a:t>
            </a:r>
            <a:r>
              <a:rPr sz="1400" spc="-15" dirty="0">
                <a:latin typeface="Segoe UI"/>
                <a:cs typeface="Segoe UI"/>
              </a:rPr>
              <a:t>E</a:t>
            </a:r>
            <a:r>
              <a:rPr sz="1400" spc="5" dirty="0">
                <a:latin typeface="Segoe UI"/>
                <a:cs typeface="Segoe UI"/>
              </a:rPr>
              <a:t>)</a:t>
            </a:r>
            <a:r>
              <a:rPr sz="1400" spc="-5" dirty="0">
                <a:latin typeface="Segoe UI"/>
                <a:cs typeface="Segoe UI"/>
              </a:rPr>
              <a:t>,  </a:t>
            </a:r>
            <a:r>
              <a:rPr sz="1400" spc="-10" dirty="0">
                <a:latin typeface="Segoe UI"/>
                <a:cs typeface="Segoe UI"/>
              </a:rPr>
              <a:t>MUMBAI</a:t>
            </a:r>
            <a:r>
              <a:rPr sz="1400" spc="20" dirty="0">
                <a:latin typeface="Segoe UI"/>
                <a:cs typeface="Segoe UI"/>
              </a:rPr>
              <a:t> </a:t>
            </a:r>
            <a:r>
              <a:rPr sz="1400" spc="-5" dirty="0">
                <a:latin typeface="Segoe UI"/>
                <a:cs typeface="Segoe UI"/>
              </a:rPr>
              <a:t>-</a:t>
            </a:r>
            <a:r>
              <a:rPr sz="1400" spc="-10" dirty="0">
                <a:latin typeface="Segoe UI"/>
                <a:cs typeface="Segoe UI"/>
              </a:rPr>
              <a:t> </a:t>
            </a:r>
            <a:r>
              <a:rPr sz="1400" spc="-15" dirty="0">
                <a:latin typeface="Segoe UI"/>
                <a:cs typeface="Segoe UI"/>
              </a:rPr>
              <a:t>400099.</a:t>
            </a:r>
            <a:endParaRPr sz="1400" dirty="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sz="1400" spc="-10" dirty="0">
                <a:latin typeface="Segoe UI"/>
                <a:cs typeface="Segoe UI"/>
              </a:rPr>
              <a:t>91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spc="-5" dirty="0">
                <a:latin typeface="Segoe UI"/>
                <a:cs typeface="Segoe UI"/>
              </a:rPr>
              <a:t>-</a:t>
            </a:r>
            <a:r>
              <a:rPr sz="1400" spc="-15" dirty="0">
                <a:latin typeface="Segoe UI"/>
                <a:cs typeface="Segoe UI"/>
              </a:rPr>
              <a:t> 993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spc="-15" dirty="0">
                <a:latin typeface="Segoe UI"/>
                <a:cs typeface="Segoe UI"/>
              </a:rPr>
              <a:t>055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spc="-15" dirty="0">
                <a:latin typeface="Segoe UI"/>
                <a:cs typeface="Segoe UI"/>
              </a:rPr>
              <a:t>0052</a:t>
            </a:r>
            <a:r>
              <a:rPr lang="en-GB" sz="1400" spc="-15" dirty="0">
                <a:latin typeface="Segoe UI"/>
                <a:cs typeface="Segoe UI"/>
              </a:rPr>
              <a:t> </a:t>
            </a:r>
            <a:endParaRPr sz="1400" dirty="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07582" y="5068570"/>
            <a:ext cx="2693035" cy="89896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  <a:hlinkClick r:id="rId4"/>
              </a:rPr>
              <a:t>rajesh.tiwari@chanakyacapital.in </a:t>
            </a:r>
            <a:r>
              <a:rPr sz="1400" spc="-5" dirty="0">
                <a:latin typeface="Segoe UI"/>
                <a:cs typeface="Segoe U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  <a:hlinkClick r:id="rId5"/>
              </a:rPr>
              <a:t>gautami.desai@chanakyacapital.in</a:t>
            </a:r>
            <a:endParaRPr lang="en-GB" sz="1400" u="sng" spc="-10" dirty="0">
              <a:uFill>
                <a:solidFill>
                  <a:srgbClr val="000000"/>
                </a:solidFill>
              </a:uFill>
              <a:latin typeface="Segoe UI"/>
              <a:cs typeface="Segoe UI"/>
            </a:endParaRPr>
          </a:p>
          <a:p>
            <a:pPr marL="12700" marR="5080">
              <a:lnSpc>
                <a:spcPct val="100000"/>
              </a:lnSpc>
              <a:spcBef>
                <a:spcPts val="90"/>
              </a:spcBef>
            </a:pPr>
            <a:endParaRPr lang="en-GB" sz="1400" u="sng" spc="-10" dirty="0">
              <a:uFill>
                <a:solidFill>
                  <a:srgbClr val="000000"/>
                </a:solidFill>
              </a:uFill>
              <a:latin typeface="Segoe UI"/>
              <a:cs typeface="Segoe UI"/>
            </a:endParaRPr>
          </a:p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lang="en-IN" sz="1400" spc="-1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lang="en-IN" sz="1400" u="sng" spc="-10" dirty="0" err="1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Chanakyacapital.in</a:t>
            </a:r>
            <a:endParaRPr sz="1400" u="sng" dirty="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91200" y="3797808"/>
            <a:ext cx="401955" cy="417830"/>
          </a:xfrm>
          <a:custGeom>
            <a:avLst/>
            <a:gdLst/>
            <a:ahLst/>
            <a:cxnLst/>
            <a:rect l="l" t="t" r="r" b="b"/>
            <a:pathLst>
              <a:path w="401954" h="417829">
                <a:moveTo>
                  <a:pt x="200913" y="0"/>
                </a:moveTo>
                <a:lnTo>
                  <a:pt x="154812" y="5461"/>
                </a:lnTo>
                <a:lnTo>
                  <a:pt x="112522" y="21209"/>
                </a:lnTo>
                <a:lnTo>
                  <a:pt x="75184" y="45847"/>
                </a:lnTo>
                <a:lnTo>
                  <a:pt x="44069" y="78105"/>
                </a:lnTo>
                <a:lnTo>
                  <a:pt x="20447" y="116840"/>
                </a:lnTo>
                <a:lnTo>
                  <a:pt x="5334" y="160782"/>
                </a:lnTo>
                <a:lnTo>
                  <a:pt x="0" y="208661"/>
                </a:lnTo>
                <a:lnTo>
                  <a:pt x="5334" y="256540"/>
                </a:lnTo>
                <a:lnTo>
                  <a:pt x="20447" y="300482"/>
                </a:lnTo>
                <a:lnTo>
                  <a:pt x="44069" y="339217"/>
                </a:lnTo>
                <a:lnTo>
                  <a:pt x="75184" y="371475"/>
                </a:lnTo>
                <a:lnTo>
                  <a:pt x="112522" y="396113"/>
                </a:lnTo>
                <a:lnTo>
                  <a:pt x="154812" y="411861"/>
                </a:lnTo>
                <a:lnTo>
                  <a:pt x="200913" y="417322"/>
                </a:lnTo>
                <a:lnTo>
                  <a:pt x="247014" y="411861"/>
                </a:lnTo>
                <a:lnTo>
                  <a:pt x="289305" y="396113"/>
                </a:lnTo>
                <a:lnTo>
                  <a:pt x="326644" y="371475"/>
                </a:lnTo>
                <a:lnTo>
                  <a:pt x="357759" y="339217"/>
                </a:lnTo>
                <a:lnTo>
                  <a:pt x="381380" y="300482"/>
                </a:lnTo>
                <a:lnTo>
                  <a:pt x="396494" y="256540"/>
                </a:lnTo>
                <a:lnTo>
                  <a:pt x="401827" y="208661"/>
                </a:lnTo>
                <a:lnTo>
                  <a:pt x="396494" y="160782"/>
                </a:lnTo>
                <a:lnTo>
                  <a:pt x="381380" y="116840"/>
                </a:lnTo>
                <a:lnTo>
                  <a:pt x="357759" y="78105"/>
                </a:lnTo>
                <a:lnTo>
                  <a:pt x="326644" y="45847"/>
                </a:lnTo>
                <a:lnTo>
                  <a:pt x="289305" y="21209"/>
                </a:lnTo>
                <a:lnTo>
                  <a:pt x="247014" y="5461"/>
                </a:lnTo>
                <a:lnTo>
                  <a:pt x="20091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5928486" y="3893896"/>
            <a:ext cx="15049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endParaRPr sz="1400" dirty="0">
              <a:latin typeface="Segoe UI"/>
              <a:cs typeface="Segoe U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53154" y="1390548"/>
            <a:ext cx="47117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THANK</a:t>
            </a:r>
            <a:r>
              <a:rPr spc="-204" dirty="0"/>
              <a:t> </a:t>
            </a:r>
            <a:r>
              <a:rPr spc="-30" dirty="0"/>
              <a:t>YOU!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60189" y="2887217"/>
            <a:ext cx="29171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30" dirty="0">
                <a:latin typeface="Verdana"/>
                <a:cs typeface="Verdana"/>
              </a:rPr>
              <a:t>R</a:t>
            </a:r>
            <a:r>
              <a:rPr sz="2400" spc="75" dirty="0">
                <a:latin typeface="Verdana"/>
                <a:cs typeface="Verdana"/>
              </a:rPr>
              <a:t>e</a:t>
            </a:r>
            <a:r>
              <a:rPr sz="2400" spc="65" dirty="0">
                <a:latin typeface="Verdana"/>
                <a:cs typeface="Verdana"/>
              </a:rPr>
              <a:t>ac</a:t>
            </a:r>
            <a:r>
              <a:rPr sz="2400" dirty="0">
                <a:latin typeface="Verdana"/>
                <a:cs typeface="Verdana"/>
              </a:rPr>
              <a:t>h</a:t>
            </a:r>
            <a:r>
              <a:rPr sz="2400" spc="-120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o</a:t>
            </a:r>
            <a:r>
              <a:rPr sz="2400" spc="15" dirty="0">
                <a:latin typeface="Verdana"/>
                <a:cs typeface="Verdana"/>
              </a:rPr>
              <a:t>u</a:t>
            </a:r>
            <a:r>
              <a:rPr sz="2400" dirty="0">
                <a:latin typeface="Verdana"/>
                <a:cs typeface="Verdana"/>
              </a:rPr>
              <a:t>t</a:t>
            </a:r>
            <a:r>
              <a:rPr sz="2400" spc="-30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t</a:t>
            </a:r>
            <a:r>
              <a:rPr sz="2400" dirty="0">
                <a:latin typeface="Verdana"/>
                <a:cs typeface="Verdana"/>
              </a:rPr>
              <a:t>o</a:t>
            </a:r>
            <a:r>
              <a:rPr sz="2400" spc="-165" dirty="0">
                <a:latin typeface="Verdana"/>
                <a:cs typeface="Verdana"/>
              </a:rPr>
              <a:t> </a:t>
            </a:r>
            <a:r>
              <a:rPr sz="2400" spc="-200" dirty="0">
                <a:latin typeface="Verdana"/>
                <a:cs typeface="Verdana"/>
              </a:rPr>
              <a:t>u</a:t>
            </a:r>
            <a:r>
              <a:rPr sz="2400" dirty="0">
                <a:latin typeface="Verdana"/>
                <a:cs typeface="Verdana"/>
              </a:rPr>
              <a:t>s</a:t>
            </a:r>
            <a:r>
              <a:rPr sz="2400" spc="-345" dirty="0">
                <a:latin typeface="Verdana"/>
                <a:cs typeface="Verdana"/>
              </a:rPr>
              <a:t> </a:t>
            </a:r>
            <a:r>
              <a:rPr sz="2400" spc="-114" dirty="0">
                <a:latin typeface="Verdana"/>
                <a:cs typeface="Verdana"/>
              </a:rPr>
              <a:t>o</a:t>
            </a:r>
            <a:r>
              <a:rPr sz="2400" spc="-130" dirty="0">
                <a:latin typeface="Verdana"/>
                <a:cs typeface="Verdana"/>
              </a:rPr>
              <a:t>n</a:t>
            </a:r>
            <a:r>
              <a:rPr sz="2400" dirty="0">
                <a:latin typeface="Verdana"/>
                <a:cs typeface="Verdana"/>
              </a:rPr>
              <a:t>:</a:t>
            </a:r>
          </a:p>
        </p:txBody>
      </p:sp>
      <p:sp>
        <p:nvSpPr>
          <p:cNvPr id="9" name="object 9"/>
          <p:cNvSpPr/>
          <p:nvPr/>
        </p:nvSpPr>
        <p:spPr>
          <a:xfrm>
            <a:off x="5806440" y="4523232"/>
            <a:ext cx="402590" cy="417830"/>
          </a:xfrm>
          <a:custGeom>
            <a:avLst/>
            <a:gdLst/>
            <a:ahLst/>
            <a:cxnLst/>
            <a:rect l="l" t="t" r="r" b="b"/>
            <a:pathLst>
              <a:path w="402589" h="417829">
                <a:moveTo>
                  <a:pt x="201040" y="0"/>
                </a:moveTo>
                <a:lnTo>
                  <a:pt x="154939" y="5461"/>
                </a:lnTo>
                <a:lnTo>
                  <a:pt x="112649" y="21209"/>
                </a:lnTo>
                <a:lnTo>
                  <a:pt x="75311" y="45847"/>
                </a:lnTo>
                <a:lnTo>
                  <a:pt x="44196" y="78105"/>
                </a:lnTo>
                <a:lnTo>
                  <a:pt x="20447" y="116840"/>
                </a:lnTo>
                <a:lnTo>
                  <a:pt x="5334" y="160782"/>
                </a:lnTo>
                <a:lnTo>
                  <a:pt x="0" y="208661"/>
                </a:lnTo>
                <a:lnTo>
                  <a:pt x="5334" y="256540"/>
                </a:lnTo>
                <a:lnTo>
                  <a:pt x="20447" y="300482"/>
                </a:lnTo>
                <a:lnTo>
                  <a:pt x="44196" y="339217"/>
                </a:lnTo>
                <a:lnTo>
                  <a:pt x="75311" y="371475"/>
                </a:lnTo>
                <a:lnTo>
                  <a:pt x="112649" y="396113"/>
                </a:lnTo>
                <a:lnTo>
                  <a:pt x="154939" y="411861"/>
                </a:lnTo>
                <a:lnTo>
                  <a:pt x="201040" y="417322"/>
                </a:lnTo>
                <a:lnTo>
                  <a:pt x="247142" y="411861"/>
                </a:lnTo>
                <a:lnTo>
                  <a:pt x="289433" y="396113"/>
                </a:lnTo>
                <a:lnTo>
                  <a:pt x="326771" y="371475"/>
                </a:lnTo>
                <a:lnTo>
                  <a:pt x="357886" y="339217"/>
                </a:lnTo>
                <a:lnTo>
                  <a:pt x="381635" y="300482"/>
                </a:lnTo>
                <a:lnTo>
                  <a:pt x="396748" y="256540"/>
                </a:lnTo>
                <a:lnTo>
                  <a:pt x="402082" y="208661"/>
                </a:lnTo>
                <a:lnTo>
                  <a:pt x="396748" y="160782"/>
                </a:lnTo>
                <a:lnTo>
                  <a:pt x="381635" y="116840"/>
                </a:lnTo>
                <a:lnTo>
                  <a:pt x="357886" y="78105"/>
                </a:lnTo>
                <a:lnTo>
                  <a:pt x="326771" y="45847"/>
                </a:lnTo>
                <a:lnTo>
                  <a:pt x="289433" y="21209"/>
                </a:lnTo>
                <a:lnTo>
                  <a:pt x="247142" y="5461"/>
                </a:lnTo>
                <a:lnTo>
                  <a:pt x="20104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5815584" y="5096255"/>
            <a:ext cx="401955" cy="417830"/>
          </a:xfrm>
          <a:custGeom>
            <a:avLst/>
            <a:gdLst/>
            <a:ahLst/>
            <a:cxnLst/>
            <a:rect l="l" t="t" r="r" b="b"/>
            <a:pathLst>
              <a:path w="401954" h="417829">
                <a:moveTo>
                  <a:pt x="200913" y="0"/>
                </a:moveTo>
                <a:lnTo>
                  <a:pt x="154812" y="5461"/>
                </a:lnTo>
                <a:lnTo>
                  <a:pt x="112521" y="21209"/>
                </a:lnTo>
                <a:lnTo>
                  <a:pt x="75183" y="45847"/>
                </a:lnTo>
                <a:lnTo>
                  <a:pt x="44068" y="78105"/>
                </a:lnTo>
                <a:lnTo>
                  <a:pt x="20446" y="116840"/>
                </a:lnTo>
                <a:lnTo>
                  <a:pt x="5333" y="160782"/>
                </a:lnTo>
                <a:lnTo>
                  <a:pt x="0" y="208661"/>
                </a:lnTo>
                <a:lnTo>
                  <a:pt x="5333" y="256540"/>
                </a:lnTo>
                <a:lnTo>
                  <a:pt x="20446" y="300482"/>
                </a:lnTo>
                <a:lnTo>
                  <a:pt x="44068" y="339217"/>
                </a:lnTo>
                <a:lnTo>
                  <a:pt x="75183" y="371475"/>
                </a:lnTo>
                <a:lnTo>
                  <a:pt x="112521" y="396113"/>
                </a:lnTo>
                <a:lnTo>
                  <a:pt x="154812" y="411861"/>
                </a:lnTo>
                <a:lnTo>
                  <a:pt x="200913" y="417322"/>
                </a:lnTo>
                <a:lnTo>
                  <a:pt x="247014" y="411861"/>
                </a:lnTo>
                <a:lnTo>
                  <a:pt x="289305" y="396113"/>
                </a:lnTo>
                <a:lnTo>
                  <a:pt x="326643" y="371475"/>
                </a:lnTo>
                <a:lnTo>
                  <a:pt x="357758" y="339217"/>
                </a:lnTo>
                <a:lnTo>
                  <a:pt x="381380" y="300482"/>
                </a:lnTo>
                <a:lnTo>
                  <a:pt x="396493" y="256540"/>
                </a:lnTo>
                <a:lnTo>
                  <a:pt x="401827" y="208661"/>
                </a:lnTo>
                <a:lnTo>
                  <a:pt x="396493" y="160782"/>
                </a:lnTo>
                <a:lnTo>
                  <a:pt x="381380" y="116840"/>
                </a:lnTo>
                <a:lnTo>
                  <a:pt x="357758" y="78105"/>
                </a:lnTo>
                <a:lnTo>
                  <a:pt x="326643" y="45847"/>
                </a:lnTo>
                <a:lnTo>
                  <a:pt x="289305" y="21209"/>
                </a:lnTo>
                <a:lnTo>
                  <a:pt x="247014" y="5461"/>
                </a:lnTo>
                <a:lnTo>
                  <a:pt x="20091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5940933" y="4611446"/>
            <a:ext cx="13462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FFFFFF"/>
                </a:solidFill>
                <a:latin typeface="Segoe UI"/>
                <a:cs typeface="Segoe UI"/>
              </a:rPr>
              <a:t>P</a:t>
            </a:r>
            <a:endParaRPr sz="1400" dirty="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26963" y="5187188"/>
            <a:ext cx="19494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M</a:t>
            </a:r>
            <a:endParaRPr sz="1400" dirty="0">
              <a:latin typeface="Segoe UI"/>
              <a:cs typeface="Segoe U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2023" y="6367271"/>
            <a:ext cx="826008" cy="326136"/>
          </a:xfrm>
          <a:prstGeom prst="rect">
            <a:avLst/>
          </a:prstGeom>
        </p:spPr>
      </p:pic>
      <p:sp>
        <p:nvSpPr>
          <p:cNvPr id="14" name="object 10">
            <a:extLst>
              <a:ext uri="{FF2B5EF4-FFF2-40B4-BE49-F238E27FC236}">
                <a16:creationId xmlns:a16="http://schemas.microsoft.com/office/drawing/2014/main" id="{45140C05-D7A3-175E-E6DB-434DA664DC63}"/>
              </a:ext>
            </a:extLst>
          </p:cNvPr>
          <p:cNvSpPr/>
          <p:nvPr/>
        </p:nvSpPr>
        <p:spPr>
          <a:xfrm>
            <a:off x="5860605" y="5691793"/>
            <a:ext cx="401955" cy="417830"/>
          </a:xfrm>
          <a:custGeom>
            <a:avLst/>
            <a:gdLst/>
            <a:ahLst/>
            <a:cxnLst/>
            <a:rect l="l" t="t" r="r" b="b"/>
            <a:pathLst>
              <a:path w="401954" h="417829">
                <a:moveTo>
                  <a:pt x="200913" y="0"/>
                </a:moveTo>
                <a:lnTo>
                  <a:pt x="154812" y="5461"/>
                </a:lnTo>
                <a:lnTo>
                  <a:pt x="112521" y="21209"/>
                </a:lnTo>
                <a:lnTo>
                  <a:pt x="75183" y="45847"/>
                </a:lnTo>
                <a:lnTo>
                  <a:pt x="44068" y="78105"/>
                </a:lnTo>
                <a:lnTo>
                  <a:pt x="20446" y="116840"/>
                </a:lnTo>
                <a:lnTo>
                  <a:pt x="5333" y="160782"/>
                </a:lnTo>
                <a:lnTo>
                  <a:pt x="0" y="208661"/>
                </a:lnTo>
                <a:lnTo>
                  <a:pt x="5333" y="256540"/>
                </a:lnTo>
                <a:lnTo>
                  <a:pt x="20446" y="300482"/>
                </a:lnTo>
                <a:lnTo>
                  <a:pt x="44068" y="339217"/>
                </a:lnTo>
                <a:lnTo>
                  <a:pt x="75183" y="371475"/>
                </a:lnTo>
                <a:lnTo>
                  <a:pt x="112521" y="396113"/>
                </a:lnTo>
                <a:lnTo>
                  <a:pt x="154812" y="411861"/>
                </a:lnTo>
                <a:lnTo>
                  <a:pt x="200913" y="417322"/>
                </a:lnTo>
                <a:lnTo>
                  <a:pt x="247014" y="411861"/>
                </a:lnTo>
                <a:lnTo>
                  <a:pt x="289305" y="396113"/>
                </a:lnTo>
                <a:lnTo>
                  <a:pt x="326643" y="371475"/>
                </a:lnTo>
                <a:lnTo>
                  <a:pt x="357758" y="339217"/>
                </a:lnTo>
                <a:lnTo>
                  <a:pt x="381380" y="300482"/>
                </a:lnTo>
                <a:lnTo>
                  <a:pt x="396493" y="256540"/>
                </a:lnTo>
                <a:lnTo>
                  <a:pt x="401827" y="208661"/>
                </a:lnTo>
                <a:lnTo>
                  <a:pt x="396493" y="160782"/>
                </a:lnTo>
                <a:lnTo>
                  <a:pt x="381380" y="116840"/>
                </a:lnTo>
                <a:lnTo>
                  <a:pt x="357758" y="78105"/>
                </a:lnTo>
                <a:lnTo>
                  <a:pt x="326643" y="45847"/>
                </a:lnTo>
                <a:lnTo>
                  <a:pt x="289305" y="21209"/>
                </a:lnTo>
                <a:lnTo>
                  <a:pt x="247014" y="5461"/>
                </a:lnTo>
                <a:lnTo>
                  <a:pt x="20091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IN" sz="1400" b="1" spc="-10" dirty="0">
                <a:solidFill>
                  <a:srgbClr val="FFFFFF"/>
                </a:solidFill>
                <a:latin typeface="Segoe UI"/>
                <a:cs typeface="Segoe UI"/>
              </a:rPr>
              <a:t>  W</a:t>
            </a:r>
            <a:endParaRPr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5408</TotalTime>
  <Words>2290</Words>
  <Application>Microsoft Office PowerPoint</Application>
  <PresentationFormat>Widescreen</PresentationFormat>
  <Paragraphs>330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Segoe UI</vt:lpstr>
      <vt:lpstr>Times New Roman</vt:lpstr>
      <vt:lpstr>Times New Roman</vt:lpstr>
      <vt:lpstr>Verdana</vt:lpstr>
      <vt:lpstr>Wingdings</vt:lpstr>
      <vt:lpstr>Office Theme</vt:lpstr>
      <vt:lpstr>PowerPoint Presentation</vt:lpstr>
      <vt:lpstr>Purpose</vt:lpstr>
      <vt:lpstr>The Chanakya Capital Advantage</vt:lpstr>
      <vt:lpstr>Seasoned Core Team   Wealth of Experience</vt:lpstr>
      <vt:lpstr>Seasoned Core Team (Cont.)   Wealth of Experience</vt:lpstr>
      <vt:lpstr>PowerPoint Presentation</vt:lpstr>
      <vt:lpstr>Portfolio Design : First Principles </vt:lpstr>
      <vt:lpstr>Portfolio Design - Performance over time</vt:lpstr>
      <vt:lpstr>Stock Selection - Investment Process</vt:lpstr>
      <vt:lpstr>Stock Selection- “BLUECHIP” stocks, “Turnaround” returns,  Conservative risk</vt:lpstr>
      <vt:lpstr>Understanding organizational and business transformations</vt:lpstr>
      <vt:lpstr>Market Timing - Proprietary Algorithm</vt:lpstr>
      <vt:lpstr>Customised Portfolio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Chanakya Capital</dc:creator>
  <cp:lastModifiedBy>Riddhi Panchal</cp:lastModifiedBy>
  <cp:revision>204</cp:revision>
  <cp:lastPrinted>2024-07-04T09:26:48Z</cp:lastPrinted>
  <dcterms:created xsi:type="dcterms:W3CDTF">2023-04-27T07:45:04Z</dcterms:created>
  <dcterms:modified xsi:type="dcterms:W3CDTF">2024-10-03T05:51:51Z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2023-04-27T00:00:00Z</vt:filetime>
  </property>
</Properties>
</file>