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handoutMasterIdLst>
    <p:handoutMasterId r:id="rId21"/>
  </p:handoutMasterIdLst>
  <p:sldIdLst>
    <p:sldId id="256" r:id="rId2"/>
    <p:sldId id="285" r:id="rId3"/>
    <p:sldId id="257" r:id="rId4"/>
    <p:sldId id="275" r:id="rId5"/>
    <p:sldId id="261" r:id="rId6"/>
    <p:sldId id="279" r:id="rId7"/>
    <p:sldId id="280" r:id="rId8"/>
    <p:sldId id="260" r:id="rId9"/>
    <p:sldId id="273" r:id="rId10"/>
    <p:sldId id="258" r:id="rId11"/>
    <p:sldId id="276" r:id="rId12"/>
    <p:sldId id="262" r:id="rId13"/>
    <p:sldId id="274" r:id="rId14"/>
    <p:sldId id="282" r:id="rId15"/>
    <p:sldId id="278" r:id="rId16"/>
    <p:sldId id="283" r:id="rId17"/>
    <p:sldId id="268" r:id="rId18"/>
    <p:sldId id="265" r:id="rId19"/>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E5B3FA-4CF6-3CEB-6750-12A30BDB2B9A}" v="108" dt="2026-03-22T13:20:10.12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30" autoAdjust="0"/>
    <p:restoredTop sz="86441" autoAdjust="0"/>
  </p:normalViewPr>
  <p:slideViewPr>
    <p:cSldViewPr>
      <p:cViewPr varScale="1">
        <p:scale>
          <a:sx n="95" d="100"/>
          <a:sy n="95" d="100"/>
        </p:scale>
        <p:origin x="1014" y="96"/>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varna Bhoir" userId="S::suvarna.bhoir@chanakyacapital.in::a8ec4d19-bf2e-43fa-9471-162a752ae3bf" providerId="AD" clId="Web-{B4E5B3FA-4CF6-3CEB-6750-12A30BDB2B9A}"/>
    <pc:docChg chg="modSld">
      <pc:chgData name="Suvarna Bhoir" userId="S::suvarna.bhoir@chanakyacapital.in::a8ec4d19-bf2e-43fa-9471-162a752ae3bf" providerId="AD" clId="Web-{B4E5B3FA-4CF6-3CEB-6750-12A30BDB2B9A}" dt="2026-03-22T13:20:10.128" v="100" actId="20577"/>
      <pc:docMkLst>
        <pc:docMk/>
      </pc:docMkLst>
      <pc:sldChg chg="addSp delSp modSp">
        <pc:chgData name="Suvarna Bhoir" userId="S::suvarna.bhoir@chanakyacapital.in::a8ec4d19-bf2e-43fa-9471-162a752ae3bf" providerId="AD" clId="Web-{B4E5B3FA-4CF6-3CEB-6750-12A30BDB2B9A}" dt="2026-03-22T13:20:10.128" v="100" actId="20577"/>
        <pc:sldMkLst>
          <pc:docMk/>
          <pc:sldMk cId="1056244232" sldId="262"/>
        </pc:sldMkLst>
        <pc:spChg chg="mod">
          <ac:chgData name="Suvarna Bhoir" userId="S::suvarna.bhoir@chanakyacapital.in::a8ec4d19-bf2e-43fa-9471-162a752ae3bf" providerId="AD" clId="Web-{B4E5B3FA-4CF6-3CEB-6750-12A30BDB2B9A}" dt="2026-03-22T13:20:10.128" v="100" actId="20577"/>
          <ac:spMkLst>
            <pc:docMk/>
            <pc:sldMk cId="1056244232" sldId="262"/>
            <ac:spMk id="8" creationId="{00000000-0000-0000-0000-000000000000}"/>
          </ac:spMkLst>
        </pc:spChg>
        <pc:graphicFrameChg chg="mod modGraphic">
          <ac:chgData name="Suvarna Bhoir" userId="S::suvarna.bhoir@chanakyacapital.in::a8ec4d19-bf2e-43fa-9471-162a752ae3bf" providerId="AD" clId="Web-{B4E5B3FA-4CF6-3CEB-6750-12A30BDB2B9A}" dt="2026-03-22T13:18:26.093" v="94"/>
          <ac:graphicFrameMkLst>
            <pc:docMk/>
            <pc:sldMk cId="1056244232" sldId="262"/>
            <ac:graphicFrameMk id="9" creationId="{B39B4F25-09AA-BD45-6A6C-20B3A9114BA2}"/>
          </ac:graphicFrameMkLst>
        </pc:graphicFrameChg>
        <pc:graphicFrameChg chg="add del mod">
          <ac:chgData name="Suvarna Bhoir" userId="S::suvarna.bhoir@chanakyacapital.in::a8ec4d19-bf2e-43fa-9471-162a752ae3bf" providerId="AD" clId="Web-{B4E5B3FA-4CF6-3CEB-6750-12A30BDB2B9A}" dt="2026-03-22T13:04:15.759" v="20"/>
          <ac:graphicFrameMkLst>
            <pc:docMk/>
            <pc:sldMk cId="1056244232" sldId="262"/>
            <ac:graphicFrameMk id="29" creationId="{4647E643-172A-FD27-E532-5D1B14C37AB0}"/>
          </ac:graphicFrameMkLst>
        </pc:graphicFrameChg>
        <pc:graphicFrameChg chg="add del mod">
          <ac:chgData name="Suvarna Bhoir" userId="S::suvarna.bhoir@chanakyacapital.in::a8ec4d19-bf2e-43fa-9471-162a752ae3bf" providerId="AD" clId="Web-{B4E5B3FA-4CF6-3CEB-6750-12A30BDB2B9A}" dt="2026-03-22T13:04:32.306" v="22"/>
          <ac:graphicFrameMkLst>
            <pc:docMk/>
            <pc:sldMk cId="1056244232" sldId="262"/>
            <ac:graphicFrameMk id="44" creationId="{BC77BF22-58E7-051A-B7A8-0229C0A0014C}"/>
          </ac:graphicFrameMkLst>
        </pc:graphicFrameChg>
        <pc:graphicFrameChg chg="add del mod">
          <ac:chgData name="Suvarna Bhoir" userId="S::suvarna.bhoir@chanakyacapital.in::a8ec4d19-bf2e-43fa-9471-162a752ae3bf" providerId="AD" clId="Web-{B4E5B3FA-4CF6-3CEB-6750-12A30BDB2B9A}" dt="2026-03-22T13:07:13.232" v="24"/>
          <ac:graphicFrameMkLst>
            <pc:docMk/>
            <pc:sldMk cId="1056244232" sldId="262"/>
            <ac:graphicFrameMk id="46" creationId="{0E6168E6-B244-BC79-A8E9-3763FC437B24}"/>
          </ac:graphicFrameMkLst>
        </pc:graphicFrameChg>
        <pc:graphicFrameChg chg="add del mod">
          <ac:chgData name="Suvarna Bhoir" userId="S::suvarna.bhoir@chanakyacapital.in::a8ec4d19-bf2e-43fa-9471-162a752ae3bf" providerId="AD" clId="Web-{B4E5B3FA-4CF6-3CEB-6750-12A30BDB2B9A}" dt="2026-03-22T13:08:28.233" v="28"/>
          <ac:graphicFrameMkLst>
            <pc:docMk/>
            <pc:sldMk cId="1056244232" sldId="262"/>
            <ac:graphicFrameMk id="48" creationId="{C2A362F8-30EA-8995-5377-2899756E6727}"/>
          </ac:graphicFrameMkLst>
        </pc:graphicFrameChg>
        <pc:graphicFrameChg chg="add del mod">
          <ac:chgData name="Suvarna Bhoir" userId="S::suvarna.bhoir@chanakyacapital.in::a8ec4d19-bf2e-43fa-9471-162a752ae3bf" providerId="AD" clId="Web-{B4E5B3FA-4CF6-3CEB-6750-12A30BDB2B9A}" dt="2026-03-22T13:08:45.405" v="32"/>
          <ac:graphicFrameMkLst>
            <pc:docMk/>
            <pc:sldMk cId="1056244232" sldId="262"/>
            <ac:graphicFrameMk id="63" creationId="{91C276B7-6D84-B998-0A93-F4AF5B45059B}"/>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76568C-359F-481A-92BA-E41CE6B5A9F6}" type="doc">
      <dgm:prSet loTypeId="urn:microsoft.com/office/officeart/2011/layout/HexagonRadial" loCatId="cycle" qsTypeId="urn:microsoft.com/office/officeart/2005/8/quickstyle/simple2" qsCatId="simple" csTypeId="urn:microsoft.com/office/officeart/2005/8/colors/accent6_2" csCatId="accent6" phldr="1"/>
      <dgm:spPr/>
      <dgm:t>
        <a:bodyPr/>
        <a:lstStyle/>
        <a:p>
          <a:endParaRPr lang="en-IN"/>
        </a:p>
      </dgm:t>
    </dgm:pt>
    <dgm:pt modelId="{340F98D1-1223-4153-80E4-93EB80C7C75A}">
      <dgm:prSet phldrT="[Text]"/>
      <dgm:spPr>
        <a:ln>
          <a:noFill/>
        </a:ln>
      </dgm:spPr>
      <dgm:t>
        <a:bodyPr/>
        <a:lstStyle/>
        <a:p>
          <a:r>
            <a:rPr lang="en-IN"/>
            <a:t>Why Chanakya ?</a:t>
          </a:r>
        </a:p>
      </dgm:t>
    </dgm:pt>
    <dgm:pt modelId="{58F3BE46-475C-4788-AA6B-8E4196D6093C}" type="parTrans" cxnId="{95F027C5-A9E0-4AD3-8F76-D6EB270A8D24}">
      <dgm:prSet/>
      <dgm:spPr/>
      <dgm:t>
        <a:bodyPr/>
        <a:lstStyle/>
        <a:p>
          <a:endParaRPr lang="en-IN"/>
        </a:p>
      </dgm:t>
    </dgm:pt>
    <dgm:pt modelId="{5F3744C0-31CC-4AEB-B55A-D53264B70B7D}" type="sibTrans" cxnId="{95F027C5-A9E0-4AD3-8F76-D6EB270A8D24}">
      <dgm:prSet/>
      <dgm:spPr/>
      <dgm:t>
        <a:bodyPr/>
        <a:lstStyle/>
        <a:p>
          <a:endParaRPr lang="en-IN"/>
        </a:p>
      </dgm:t>
    </dgm:pt>
    <dgm:pt modelId="{7A540C5B-4E06-4B43-ADDE-4C4B37182015}">
      <dgm:prSet phldrT="[Text]"/>
      <dgm:spPr>
        <a:ln>
          <a:noFill/>
        </a:ln>
      </dgm:spPr>
      <dgm:t>
        <a:bodyPr/>
        <a:lstStyle/>
        <a:p>
          <a:r>
            <a:rPr lang="en-IN" dirty="0"/>
            <a:t>Seasoned Core Team - 35+ years experience</a:t>
          </a:r>
        </a:p>
      </dgm:t>
    </dgm:pt>
    <dgm:pt modelId="{08AEA415-D6E9-408E-9D90-19B5376960F4}" type="parTrans" cxnId="{447EC1BB-640A-4D7A-898C-8CCF4053E77E}">
      <dgm:prSet/>
      <dgm:spPr/>
      <dgm:t>
        <a:bodyPr/>
        <a:lstStyle/>
        <a:p>
          <a:endParaRPr lang="en-IN"/>
        </a:p>
      </dgm:t>
    </dgm:pt>
    <dgm:pt modelId="{9785AF7C-D6AB-4335-9D45-9200781681BF}" type="sibTrans" cxnId="{447EC1BB-640A-4D7A-898C-8CCF4053E77E}">
      <dgm:prSet/>
      <dgm:spPr/>
      <dgm:t>
        <a:bodyPr/>
        <a:lstStyle/>
        <a:p>
          <a:endParaRPr lang="en-IN"/>
        </a:p>
      </dgm:t>
    </dgm:pt>
    <dgm:pt modelId="{33212FC2-B340-4156-8DDD-5A40FA16CA79}">
      <dgm:prSet phldrT="[Text]"/>
      <dgm:spPr>
        <a:ln>
          <a:noFill/>
        </a:ln>
      </dgm:spPr>
      <dgm:t>
        <a:bodyPr/>
        <a:lstStyle/>
        <a:p>
          <a:r>
            <a:rPr lang="en-IN" dirty="0"/>
            <a:t>Portfolio Design - Management &amp; Optimisation strategies</a:t>
          </a:r>
        </a:p>
      </dgm:t>
    </dgm:pt>
    <dgm:pt modelId="{7821BA7B-2820-413C-91E2-FD53613594D3}" type="parTrans" cxnId="{DE5F3122-D185-432C-957E-9F4CAFEA7421}">
      <dgm:prSet/>
      <dgm:spPr/>
      <dgm:t>
        <a:bodyPr/>
        <a:lstStyle/>
        <a:p>
          <a:endParaRPr lang="en-IN"/>
        </a:p>
      </dgm:t>
    </dgm:pt>
    <dgm:pt modelId="{4A3DA754-AA41-4F04-9A09-128D834B17E7}" type="sibTrans" cxnId="{DE5F3122-D185-432C-957E-9F4CAFEA7421}">
      <dgm:prSet/>
      <dgm:spPr/>
      <dgm:t>
        <a:bodyPr/>
        <a:lstStyle/>
        <a:p>
          <a:endParaRPr lang="en-IN"/>
        </a:p>
      </dgm:t>
    </dgm:pt>
    <dgm:pt modelId="{88B1E056-C9C8-421A-9629-C8C113A8F9DC}">
      <dgm:prSet phldrT="[Text]"/>
      <dgm:spPr>
        <a:ln>
          <a:noFill/>
        </a:ln>
      </dgm:spPr>
      <dgm:t>
        <a:bodyPr/>
        <a:lstStyle/>
        <a:p>
          <a:endParaRPr lang="en-IN" dirty="0"/>
        </a:p>
        <a:p>
          <a:r>
            <a:rPr lang="en-IN" dirty="0"/>
            <a:t>Stock Selection - Differentiated, high performing stocks</a:t>
          </a:r>
        </a:p>
      </dgm:t>
    </dgm:pt>
    <dgm:pt modelId="{EAE9F11C-E2F3-4252-B85C-4EBCDC8D5521}" type="parTrans" cxnId="{1D23D5CB-F8EC-4CC0-AD8E-99B414AE34FF}">
      <dgm:prSet/>
      <dgm:spPr/>
      <dgm:t>
        <a:bodyPr/>
        <a:lstStyle/>
        <a:p>
          <a:endParaRPr lang="en-IN"/>
        </a:p>
      </dgm:t>
    </dgm:pt>
    <dgm:pt modelId="{CE63D779-DC03-4991-9ACD-DE156E977663}" type="sibTrans" cxnId="{1D23D5CB-F8EC-4CC0-AD8E-99B414AE34FF}">
      <dgm:prSet/>
      <dgm:spPr/>
      <dgm:t>
        <a:bodyPr/>
        <a:lstStyle/>
        <a:p>
          <a:endParaRPr lang="en-IN"/>
        </a:p>
      </dgm:t>
    </dgm:pt>
    <dgm:pt modelId="{07BDB2F5-73EA-49DE-9F7D-E0F995513656}">
      <dgm:prSet phldrT="[Text]"/>
      <dgm:spPr>
        <a:ln>
          <a:noFill/>
        </a:ln>
      </dgm:spPr>
      <dgm:t>
        <a:bodyPr/>
        <a:lstStyle/>
        <a:p>
          <a:r>
            <a:rPr lang="en-IN" dirty="0"/>
            <a:t>Deep understand of business turnaround</a:t>
          </a:r>
        </a:p>
      </dgm:t>
    </dgm:pt>
    <dgm:pt modelId="{3615299C-012B-4A54-9B1B-09F8C5FDFFB6}" type="parTrans" cxnId="{34999D7B-5A9D-4DC4-A1BA-947B61611C1E}">
      <dgm:prSet/>
      <dgm:spPr/>
      <dgm:t>
        <a:bodyPr/>
        <a:lstStyle/>
        <a:p>
          <a:endParaRPr lang="en-IN"/>
        </a:p>
      </dgm:t>
    </dgm:pt>
    <dgm:pt modelId="{8F7C364D-B627-413C-BAA2-08A249BD1EE7}" type="sibTrans" cxnId="{34999D7B-5A9D-4DC4-A1BA-947B61611C1E}">
      <dgm:prSet/>
      <dgm:spPr/>
      <dgm:t>
        <a:bodyPr/>
        <a:lstStyle/>
        <a:p>
          <a:endParaRPr lang="en-IN"/>
        </a:p>
      </dgm:t>
    </dgm:pt>
    <dgm:pt modelId="{6DB7ABB0-A5D2-44EA-8E9F-9AD36836ACFC}">
      <dgm:prSet phldrT="[Text]"/>
      <dgm:spPr>
        <a:ln>
          <a:noFill/>
        </a:ln>
      </dgm:spPr>
      <dgm:t>
        <a:bodyPr/>
        <a:lstStyle/>
        <a:p>
          <a:r>
            <a:rPr lang="en-IN" dirty="0"/>
            <a:t>Market Timing - Proprietary  Algorithm</a:t>
          </a:r>
        </a:p>
      </dgm:t>
    </dgm:pt>
    <dgm:pt modelId="{8C7F9655-211B-4983-99A6-107CD7B0FB4F}" type="parTrans" cxnId="{84AB70B3-019B-4E09-8976-9D7441039C7E}">
      <dgm:prSet/>
      <dgm:spPr/>
      <dgm:t>
        <a:bodyPr/>
        <a:lstStyle/>
        <a:p>
          <a:endParaRPr lang="en-IN"/>
        </a:p>
      </dgm:t>
    </dgm:pt>
    <dgm:pt modelId="{92A6E7B0-18BA-4C1C-8DFF-6637D2233005}" type="sibTrans" cxnId="{84AB70B3-019B-4E09-8976-9D7441039C7E}">
      <dgm:prSet/>
      <dgm:spPr/>
      <dgm:t>
        <a:bodyPr/>
        <a:lstStyle/>
        <a:p>
          <a:endParaRPr lang="en-IN"/>
        </a:p>
      </dgm:t>
    </dgm:pt>
    <dgm:pt modelId="{127DC8C6-9A46-40EB-8CD6-B2C52CA8135D}">
      <dgm:prSet phldrT="[Text]"/>
      <dgm:spPr>
        <a:ln>
          <a:noFill/>
        </a:ln>
      </dgm:spPr>
      <dgm:t>
        <a:bodyPr/>
        <a:lstStyle/>
        <a:p>
          <a:r>
            <a:rPr lang="en-IN" dirty="0"/>
            <a:t>Customized Portfolio</a:t>
          </a:r>
        </a:p>
      </dgm:t>
    </dgm:pt>
    <dgm:pt modelId="{8F0F06A2-4D90-443E-A673-C8D31F7DB4BF}" type="parTrans" cxnId="{BB2A9F0A-FF35-4994-9C16-CCFF8B34A48C}">
      <dgm:prSet/>
      <dgm:spPr/>
      <dgm:t>
        <a:bodyPr/>
        <a:lstStyle/>
        <a:p>
          <a:endParaRPr lang="en-IN"/>
        </a:p>
      </dgm:t>
    </dgm:pt>
    <dgm:pt modelId="{07FC91BB-DA75-4AA3-A2D4-5D0F04F1A8CB}" type="sibTrans" cxnId="{BB2A9F0A-FF35-4994-9C16-CCFF8B34A48C}">
      <dgm:prSet/>
      <dgm:spPr/>
      <dgm:t>
        <a:bodyPr/>
        <a:lstStyle/>
        <a:p>
          <a:endParaRPr lang="en-IN"/>
        </a:p>
      </dgm:t>
    </dgm:pt>
    <dgm:pt modelId="{27E6DAC6-C094-4335-8FBB-EF582A15FC27}" type="pres">
      <dgm:prSet presAssocID="{8D76568C-359F-481A-92BA-E41CE6B5A9F6}" presName="Name0" presStyleCnt="0">
        <dgm:presLayoutVars>
          <dgm:chMax val="1"/>
          <dgm:chPref val="1"/>
          <dgm:dir/>
          <dgm:animOne val="branch"/>
          <dgm:animLvl val="lvl"/>
        </dgm:presLayoutVars>
      </dgm:prSet>
      <dgm:spPr/>
    </dgm:pt>
    <dgm:pt modelId="{366CF64D-A81C-405D-8F6A-3E3F3ABE1910}" type="pres">
      <dgm:prSet presAssocID="{340F98D1-1223-4153-80E4-93EB80C7C75A}" presName="Parent" presStyleLbl="node0" presStyleIdx="0" presStyleCnt="1" custAng="0">
        <dgm:presLayoutVars>
          <dgm:chMax val="6"/>
          <dgm:chPref val="6"/>
        </dgm:presLayoutVars>
      </dgm:prSet>
      <dgm:spPr/>
    </dgm:pt>
    <dgm:pt modelId="{13BCF10F-F10E-45E1-980F-34E3175E44C5}" type="pres">
      <dgm:prSet presAssocID="{7A540C5B-4E06-4B43-ADDE-4C4B37182015}" presName="Accent1" presStyleCnt="0"/>
      <dgm:spPr/>
    </dgm:pt>
    <dgm:pt modelId="{45F26C1D-5539-465E-9906-1449AE0FB277}" type="pres">
      <dgm:prSet presAssocID="{7A540C5B-4E06-4B43-ADDE-4C4B37182015}" presName="Accent" presStyleLbl="bgShp" presStyleIdx="0" presStyleCnt="6"/>
      <dgm:spPr/>
    </dgm:pt>
    <dgm:pt modelId="{9E4FE829-58F8-4559-9678-EE54DD7FDECC}" type="pres">
      <dgm:prSet presAssocID="{7A540C5B-4E06-4B43-ADDE-4C4B37182015}" presName="Child1" presStyleLbl="node1" presStyleIdx="0" presStyleCnt="6" custLinFactNeighborX="-174" custLinFactNeighborY="-5657">
        <dgm:presLayoutVars>
          <dgm:chMax val="0"/>
          <dgm:chPref val="0"/>
          <dgm:bulletEnabled val="1"/>
        </dgm:presLayoutVars>
      </dgm:prSet>
      <dgm:spPr/>
    </dgm:pt>
    <dgm:pt modelId="{14D04C8E-3493-4136-BC83-7FBC4BD0FCEE}" type="pres">
      <dgm:prSet presAssocID="{33212FC2-B340-4156-8DDD-5A40FA16CA79}" presName="Accent2" presStyleCnt="0"/>
      <dgm:spPr/>
    </dgm:pt>
    <dgm:pt modelId="{FA31986A-D527-42F8-86BD-454BBA5F8E84}" type="pres">
      <dgm:prSet presAssocID="{33212FC2-B340-4156-8DDD-5A40FA16CA79}" presName="Accent" presStyleLbl="bgShp" presStyleIdx="1" presStyleCnt="6" custAng="7480903" custFlipVert="1" custFlipHor="1" custScaleX="51061" custScaleY="104819" custLinFactNeighborX="6491" custLinFactNeighborY="-6395"/>
      <dgm:spPr>
        <a:prstGeom prst="downArrow">
          <a:avLst/>
        </a:prstGeom>
      </dgm:spPr>
    </dgm:pt>
    <dgm:pt modelId="{9525EA35-E829-4DB7-AA18-59E2FF85DF32}" type="pres">
      <dgm:prSet presAssocID="{33212FC2-B340-4156-8DDD-5A40FA16CA79}" presName="Child2" presStyleLbl="node1" presStyleIdx="1" presStyleCnt="6" custLinFactNeighborX="6748" custLinFactNeighborY="-3824">
        <dgm:presLayoutVars>
          <dgm:chMax val="0"/>
          <dgm:chPref val="0"/>
          <dgm:bulletEnabled val="1"/>
        </dgm:presLayoutVars>
      </dgm:prSet>
      <dgm:spPr/>
    </dgm:pt>
    <dgm:pt modelId="{DE203F66-BCB8-4E80-9C89-93912309E3AE}" type="pres">
      <dgm:prSet presAssocID="{88B1E056-C9C8-421A-9629-C8C113A8F9DC}" presName="Accent3" presStyleCnt="0"/>
      <dgm:spPr/>
    </dgm:pt>
    <dgm:pt modelId="{563635ED-4099-45A1-B63B-6EB3CDDFEB29}" type="pres">
      <dgm:prSet presAssocID="{88B1E056-C9C8-421A-9629-C8C113A8F9DC}" presName="Accent" presStyleLbl="bgShp" presStyleIdx="2" presStyleCnt="6" custAng="10800000" custFlipVert="1" custScaleX="49222" custScaleY="108804" custLinFactNeighborX="11909" custLinFactNeighborY="-3503"/>
      <dgm:spPr>
        <a:prstGeom prst="downArrow">
          <a:avLst/>
        </a:prstGeom>
      </dgm:spPr>
    </dgm:pt>
    <dgm:pt modelId="{32E2EC66-BADD-49B7-AAA4-9C62F38D9757}" type="pres">
      <dgm:prSet presAssocID="{88B1E056-C9C8-421A-9629-C8C113A8F9DC}" presName="Child3" presStyleLbl="node1" presStyleIdx="2" presStyleCnt="6" custLinFactNeighborX="5866" custLinFactNeighborY="4448">
        <dgm:presLayoutVars>
          <dgm:chMax val="0"/>
          <dgm:chPref val="0"/>
          <dgm:bulletEnabled val="1"/>
        </dgm:presLayoutVars>
      </dgm:prSet>
      <dgm:spPr/>
    </dgm:pt>
    <dgm:pt modelId="{03555375-05DD-4A85-AAB4-F070280604C2}" type="pres">
      <dgm:prSet presAssocID="{07BDB2F5-73EA-49DE-9F7D-E0F995513656}" presName="Accent4" presStyleCnt="0"/>
      <dgm:spPr/>
    </dgm:pt>
    <dgm:pt modelId="{EF225E32-EFEF-4C92-9312-A927D62B941B}" type="pres">
      <dgm:prSet presAssocID="{07BDB2F5-73EA-49DE-9F7D-E0F995513656}" presName="Accent" presStyleLbl="bgShp" presStyleIdx="3" presStyleCnt="6" custAng="7280073" custFlipVert="1" custScaleX="49992" custScaleY="165434" custLinFactNeighborX="28183" custLinFactNeighborY="-15916"/>
      <dgm:spPr>
        <a:prstGeom prst="downArrow">
          <a:avLst/>
        </a:prstGeom>
      </dgm:spPr>
    </dgm:pt>
    <dgm:pt modelId="{2403AC60-435D-47B4-9B37-950C937CE31C}" type="pres">
      <dgm:prSet presAssocID="{07BDB2F5-73EA-49DE-9F7D-E0F995513656}" presName="Child4" presStyleLbl="node1" presStyleIdx="3" presStyleCnt="6" custLinFactNeighborX="-385" custLinFactNeighborY="8033">
        <dgm:presLayoutVars>
          <dgm:chMax val="0"/>
          <dgm:chPref val="0"/>
          <dgm:bulletEnabled val="1"/>
        </dgm:presLayoutVars>
      </dgm:prSet>
      <dgm:spPr/>
    </dgm:pt>
    <dgm:pt modelId="{2C14ECF9-6685-48A2-9BE9-F844AAFAD08F}" type="pres">
      <dgm:prSet presAssocID="{6DB7ABB0-A5D2-44EA-8E9F-9AD36836ACFC}" presName="Accent5" presStyleCnt="0"/>
      <dgm:spPr/>
    </dgm:pt>
    <dgm:pt modelId="{F8FB662C-8CEF-4929-87EE-02FD0B08FC7A}" type="pres">
      <dgm:prSet presAssocID="{6DB7ABB0-A5D2-44EA-8E9F-9AD36836ACFC}" presName="Accent" presStyleLbl="bgShp" presStyleIdx="4" presStyleCnt="6" custAng="3529051" custFlipVert="1" custScaleX="55101" custScaleY="158141" custLinFactNeighborX="11073" custLinFactNeighborY="19968"/>
      <dgm:spPr>
        <a:prstGeom prst="downArrow">
          <a:avLst/>
        </a:prstGeom>
      </dgm:spPr>
    </dgm:pt>
    <dgm:pt modelId="{FE8F9117-E8A4-4F0F-8941-FD7703E1EE69}" type="pres">
      <dgm:prSet presAssocID="{6DB7ABB0-A5D2-44EA-8E9F-9AD36836ACFC}" presName="Child5" presStyleLbl="node1" presStyleIdx="4" presStyleCnt="6" custLinFactNeighborX="-6671" custLinFactNeighborY="1872">
        <dgm:presLayoutVars>
          <dgm:chMax val="0"/>
          <dgm:chPref val="0"/>
          <dgm:bulletEnabled val="1"/>
        </dgm:presLayoutVars>
      </dgm:prSet>
      <dgm:spPr/>
    </dgm:pt>
    <dgm:pt modelId="{5194E37F-E717-45DD-A469-2AA20D1EA336}" type="pres">
      <dgm:prSet presAssocID="{127DC8C6-9A46-40EB-8CD6-B2C52CA8135D}" presName="Accent6" presStyleCnt="0"/>
      <dgm:spPr/>
    </dgm:pt>
    <dgm:pt modelId="{906FFC6F-32D1-4B62-83A0-CF7AF45B8812}" type="pres">
      <dgm:prSet presAssocID="{127DC8C6-9A46-40EB-8CD6-B2C52CA8135D}" presName="Accent" presStyleLbl="bgShp" presStyleIdx="5" presStyleCnt="6" custFlipVert="1" custScaleX="60175" custScaleY="141537" custLinFactNeighborX="-16457" custLinFactNeighborY="8753"/>
      <dgm:spPr>
        <a:prstGeom prst="downArrow">
          <a:avLst/>
        </a:prstGeom>
      </dgm:spPr>
    </dgm:pt>
    <dgm:pt modelId="{FE5BE778-4CBA-45B3-A691-11454ABD757E}" type="pres">
      <dgm:prSet presAssocID="{127DC8C6-9A46-40EB-8CD6-B2C52CA8135D}" presName="Child6" presStyleLbl="node1" presStyleIdx="5" presStyleCnt="6" custLinFactNeighborX="-3722" custLinFactNeighborY="-5534">
        <dgm:presLayoutVars>
          <dgm:chMax val="0"/>
          <dgm:chPref val="0"/>
          <dgm:bulletEnabled val="1"/>
        </dgm:presLayoutVars>
      </dgm:prSet>
      <dgm:spPr/>
    </dgm:pt>
  </dgm:ptLst>
  <dgm:cxnLst>
    <dgm:cxn modelId="{BB2A9F0A-FF35-4994-9C16-CCFF8B34A48C}" srcId="{340F98D1-1223-4153-80E4-93EB80C7C75A}" destId="{127DC8C6-9A46-40EB-8CD6-B2C52CA8135D}" srcOrd="5" destOrd="0" parTransId="{8F0F06A2-4D90-443E-A673-C8D31F7DB4BF}" sibTransId="{07FC91BB-DA75-4AA3-A2D4-5D0F04F1A8CB}"/>
    <dgm:cxn modelId="{DE5F3122-D185-432C-957E-9F4CAFEA7421}" srcId="{340F98D1-1223-4153-80E4-93EB80C7C75A}" destId="{33212FC2-B340-4156-8DDD-5A40FA16CA79}" srcOrd="1" destOrd="0" parTransId="{7821BA7B-2820-413C-91E2-FD53613594D3}" sibTransId="{4A3DA754-AA41-4F04-9A09-128D834B17E7}"/>
    <dgm:cxn modelId="{88FECA22-42AC-465A-876F-9B226B10F0B5}" type="presOf" srcId="{127DC8C6-9A46-40EB-8CD6-B2C52CA8135D}" destId="{FE5BE778-4CBA-45B3-A691-11454ABD757E}" srcOrd="0" destOrd="0" presId="urn:microsoft.com/office/officeart/2011/layout/HexagonRadial"/>
    <dgm:cxn modelId="{718ABD30-A39D-4D54-808F-6956C006758E}" type="presOf" srcId="{6DB7ABB0-A5D2-44EA-8E9F-9AD36836ACFC}" destId="{FE8F9117-E8A4-4F0F-8941-FD7703E1EE69}" srcOrd="0" destOrd="0" presId="urn:microsoft.com/office/officeart/2011/layout/HexagonRadial"/>
    <dgm:cxn modelId="{42D32333-EE8E-4A53-ACEF-D87152376320}" type="presOf" srcId="{33212FC2-B340-4156-8DDD-5A40FA16CA79}" destId="{9525EA35-E829-4DB7-AA18-59E2FF85DF32}" srcOrd="0" destOrd="0" presId="urn:microsoft.com/office/officeart/2011/layout/HexagonRadial"/>
    <dgm:cxn modelId="{9530595C-21F1-4DEE-A720-E1CE227E177B}" type="presOf" srcId="{88B1E056-C9C8-421A-9629-C8C113A8F9DC}" destId="{32E2EC66-BADD-49B7-AAA4-9C62F38D9757}" srcOrd="0" destOrd="0" presId="urn:microsoft.com/office/officeart/2011/layout/HexagonRadial"/>
    <dgm:cxn modelId="{34999D7B-5A9D-4DC4-A1BA-947B61611C1E}" srcId="{340F98D1-1223-4153-80E4-93EB80C7C75A}" destId="{07BDB2F5-73EA-49DE-9F7D-E0F995513656}" srcOrd="3" destOrd="0" parTransId="{3615299C-012B-4A54-9B1B-09F8C5FDFFB6}" sibTransId="{8F7C364D-B627-413C-BAA2-08A249BD1EE7}"/>
    <dgm:cxn modelId="{2DE18C85-0360-468C-842A-9069E4215F04}" type="presOf" srcId="{7A540C5B-4E06-4B43-ADDE-4C4B37182015}" destId="{9E4FE829-58F8-4559-9678-EE54DD7FDECC}" srcOrd="0" destOrd="0" presId="urn:microsoft.com/office/officeart/2011/layout/HexagonRadial"/>
    <dgm:cxn modelId="{84AB70B3-019B-4E09-8976-9D7441039C7E}" srcId="{340F98D1-1223-4153-80E4-93EB80C7C75A}" destId="{6DB7ABB0-A5D2-44EA-8E9F-9AD36836ACFC}" srcOrd="4" destOrd="0" parTransId="{8C7F9655-211B-4983-99A6-107CD7B0FB4F}" sibTransId="{92A6E7B0-18BA-4C1C-8DFF-6637D2233005}"/>
    <dgm:cxn modelId="{83FCD0B8-9393-4F53-8D3B-1FDABE956B73}" type="presOf" srcId="{07BDB2F5-73EA-49DE-9F7D-E0F995513656}" destId="{2403AC60-435D-47B4-9B37-950C937CE31C}" srcOrd="0" destOrd="0" presId="urn:microsoft.com/office/officeart/2011/layout/HexagonRadial"/>
    <dgm:cxn modelId="{447EC1BB-640A-4D7A-898C-8CCF4053E77E}" srcId="{340F98D1-1223-4153-80E4-93EB80C7C75A}" destId="{7A540C5B-4E06-4B43-ADDE-4C4B37182015}" srcOrd="0" destOrd="0" parTransId="{08AEA415-D6E9-408E-9D90-19B5376960F4}" sibTransId="{9785AF7C-D6AB-4335-9D45-9200781681BF}"/>
    <dgm:cxn modelId="{2C4D3DC3-3492-4913-9095-C07CE572B482}" type="presOf" srcId="{8D76568C-359F-481A-92BA-E41CE6B5A9F6}" destId="{27E6DAC6-C094-4335-8FBB-EF582A15FC27}" srcOrd="0" destOrd="0" presId="urn:microsoft.com/office/officeart/2011/layout/HexagonRadial"/>
    <dgm:cxn modelId="{95F027C5-A9E0-4AD3-8F76-D6EB270A8D24}" srcId="{8D76568C-359F-481A-92BA-E41CE6B5A9F6}" destId="{340F98D1-1223-4153-80E4-93EB80C7C75A}" srcOrd="0" destOrd="0" parTransId="{58F3BE46-475C-4788-AA6B-8E4196D6093C}" sibTransId="{5F3744C0-31CC-4AEB-B55A-D53264B70B7D}"/>
    <dgm:cxn modelId="{1D23D5CB-F8EC-4CC0-AD8E-99B414AE34FF}" srcId="{340F98D1-1223-4153-80E4-93EB80C7C75A}" destId="{88B1E056-C9C8-421A-9629-C8C113A8F9DC}" srcOrd="2" destOrd="0" parTransId="{EAE9F11C-E2F3-4252-B85C-4EBCDC8D5521}" sibTransId="{CE63D779-DC03-4991-9ACD-DE156E977663}"/>
    <dgm:cxn modelId="{963A0AD2-EDCE-4F9F-845E-14A5F3F2FFD2}" type="presOf" srcId="{340F98D1-1223-4153-80E4-93EB80C7C75A}" destId="{366CF64D-A81C-405D-8F6A-3E3F3ABE1910}" srcOrd="0" destOrd="0" presId="urn:microsoft.com/office/officeart/2011/layout/HexagonRadial"/>
    <dgm:cxn modelId="{8B04A3CF-1E9C-467D-87C1-07586E58DC46}" type="presParOf" srcId="{27E6DAC6-C094-4335-8FBB-EF582A15FC27}" destId="{366CF64D-A81C-405D-8F6A-3E3F3ABE1910}" srcOrd="0" destOrd="0" presId="urn:microsoft.com/office/officeart/2011/layout/HexagonRadial"/>
    <dgm:cxn modelId="{5E0F29BB-E5A7-4959-8F38-0D49855B618D}" type="presParOf" srcId="{27E6DAC6-C094-4335-8FBB-EF582A15FC27}" destId="{13BCF10F-F10E-45E1-980F-34E3175E44C5}" srcOrd="1" destOrd="0" presId="urn:microsoft.com/office/officeart/2011/layout/HexagonRadial"/>
    <dgm:cxn modelId="{38DBED26-3557-4FBC-A0DA-E1DEC3153A8D}" type="presParOf" srcId="{13BCF10F-F10E-45E1-980F-34E3175E44C5}" destId="{45F26C1D-5539-465E-9906-1449AE0FB277}" srcOrd="0" destOrd="0" presId="urn:microsoft.com/office/officeart/2011/layout/HexagonRadial"/>
    <dgm:cxn modelId="{274FA295-09DC-4B64-ACAA-396EA712A166}" type="presParOf" srcId="{27E6DAC6-C094-4335-8FBB-EF582A15FC27}" destId="{9E4FE829-58F8-4559-9678-EE54DD7FDECC}" srcOrd="2" destOrd="0" presId="urn:microsoft.com/office/officeart/2011/layout/HexagonRadial"/>
    <dgm:cxn modelId="{057114EE-61F4-400C-8D7C-F53FF9062A03}" type="presParOf" srcId="{27E6DAC6-C094-4335-8FBB-EF582A15FC27}" destId="{14D04C8E-3493-4136-BC83-7FBC4BD0FCEE}" srcOrd="3" destOrd="0" presId="urn:microsoft.com/office/officeart/2011/layout/HexagonRadial"/>
    <dgm:cxn modelId="{02A09461-7981-455D-B76F-00827D142342}" type="presParOf" srcId="{14D04C8E-3493-4136-BC83-7FBC4BD0FCEE}" destId="{FA31986A-D527-42F8-86BD-454BBA5F8E84}" srcOrd="0" destOrd="0" presId="urn:microsoft.com/office/officeart/2011/layout/HexagonRadial"/>
    <dgm:cxn modelId="{131FB78B-CAF2-43E1-AE85-D16D9990A150}" type="presParOf" srcId="{27E6DAC6-C094-4335-8FBB-EF582A15FC27}" destId="{9525EA35-E829-4DB7-AA18-59E2FF85DF32}" srcOrd="4" destOrd="0" presId="urn:microsoft.com/office/officeart/2011/layout/HexagonRadial"/>
    <dgm:cxn modelId="{5EE770C2-47CA-4CD4-97D7-9AA9F4B181DF}" type="presParOf" srcId="{27E6DAC6-C094-4335-8FBB-EF582A15FC27}" destId="{DE203F66-BCB8-4E80-9C89-93912309E3AE}" srcOrd="5" destOrd="0" presId="urn:microsoft.com/office/officeart/2011/layout/HexagonRadial"/>
    <dgm:cxn modelId="{D61100C8-350C-459A-B9F8-0652927A62D2}" type="presParOf" srcId="{DE203F66-BCB8-4E80-9C89-93912309E3AE}" destId="{563635ED-4099-45A1-B63B-6EB3CDDFEB29}" srcOrd="0" destOrd="0" presId="urn:microsoft.com/office/officeart/2011/layout/HexagonRadial"/>
    <dgm:cxn modelId="{940630F6-A3A4-4CFF-9A53-99A04C15BD40}" type="presParOf" srcId="{27E6DAC6-C094-4335-8FBB-EF582A15FC27}" destId="{32E2EC66-BADD-49B7-AAA4-9C62F38D9757}" srcOrd="6" destOrd="0" presId="urn:microsoft.com/office/officeart/2011/layout/HexagonRadial"/>
    <dgm:cxn modelId="{67C3D9F6-0284-49B3-B4CB-6AFB5C5A7863}" type="presParOf" srcId="{27E6DAC6-C094-4335-8FBB-EF582A15FC27}" destId="{03555375-05DD-4A85-AAB4-F070280604C2}" srcOrd="7" destOrd="0" presId="urn:microsoft.com/office/officeart/2011/layout/HexagonRadial"/>
    <dgm:cxn modelId="{8CFEEA80-326B-499A-A416-2652069460E6}" type="presParOf" srcId="{03555375-05DD-4A85-AAB4-F070280604C2}" destId="{EF225E32-EFEF-4C92-9312-A927D62B941B}" srcOrd="0" destOrd="0" presId="urn:microsoft.com/office/officeart/2011/layout/HexagonRadial"/>
    <dgm:cxn modelId="{6D2A5450-E9ED-4F5D-B8CE-E04E7D837218}" type="presParOf" srcId="{27E6DAC6-C094-4335-8FBB-EF582A15FC27}" destId="{2403AC60-435D-47B4-9B37-950C937CE31C}" srcOrd="8" destOrd="0" presId="urn:microsoft.com/office/officeart/2011/layout/HexagonRadial"/>
    <dgm:cxn modelId="{C2B74F7A-47A7-471D-9796-340AF2A51FE2}" type="presParOf" srcId="{27E6DAC6-C094-4335-8FBB-EF582A15FC27}" destId="{2C14ECF9-6685-48A2-9BE9-F844AAFAD08F}" srcOrd="9" destOrd="0" presId="urn:microsoft.com/office/officeart/2011/layout/HexagonRadial"/>
    <dgm:cxn modelId="{D53C3C52-A5A9-470A-9A95-333A102BCBC8}" type="presParOf" srcId="{2C14ECF9-6685-48A2-9BE9-F844AAFAD08F}" destId="{F8FB662C-8CEF-4929-87EE-02FD0B08FC7A}" srcOrd="0" destOrd="0" presId="urn:microsoft.com/office/officeart/2011/layout/HexagonRadial"/>
    <dgm:cxn modelId="{364D47ED-06F7-425B-9B17-1D08826BD978}" type="presParOf" srcId="{27E6DAC6-C094-4335-8FBB-EF582A15FC27}" destId="{FE8F9117-E8A4-4F0F-8941-FD7703E1EE69}" srcOrd="10" destOrd="0" presId="urn:microsoft.com/office/officeart/2011/layout/HexagonRadial"/>
    <dgm:cxn modelId="{5C9483E2-B113-4E9D-ABF6-7442E47AE57C}" type="presParOf" srcId="{27E6DAC6-C094-4335-8FBB-EF582A15FC27}" destId="{5194E37F-E717-45DD-A469-2AA20D1EA336}" srcOrd="11" destOrd="0" presId="urn:microsoft.com/office/officeart/2011/layout/HexagonRadial"/>
    <dgm:cxn modelId="{450816C0-736B-4BD5-9316-CE7E44968AB9}" type="presParOf" srcId="{5194E37F-E717-45DD-A469-2AA20D1EA336}" destId="{906FFC6F-32D1-4B62-83A0-CF7AF45B8812}" srcOrd="0" destOrd="0" presId="urn:microsoft.com/office/officeart/2011/layout/HexagonRadial"/>
    <dgm:cxn modelId="{81DA4DF1-E532-44F3-BB07-814848295C97}" type="presParOf" srcId="{27E6DAC6-C094-4335-8FBB-EF582A15FC27}" destId="{FE5BE778-4CBA-45B3-A691-11454ABD757E}" srcOrd="12"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D76568C-359F-481A-92BA-E41CE6B5A9F6}" type="doc">
      <dgm:prSet loTypeId="urn:microsoft.com/office/officeart/2011/layout/HexagonRadial" loCatId="cycle" qsTypeId="urn:microsoft.com/office/officeart/2005/8/quickstyle/simple2" qsCatId="simple" csTypeId="urn:microsoft.com/office/officeart/2005/8/colors/accent6_2" csCatId="accent6" phldr="1"/>
      <dgm:spPr/>
      <dgm:t>
        <a:bodyPr/>
        <a:lstStyle/>
        <a:p>
          <a:endParaRPr lang="en-IN"/>
        </a:p>
      </dgm:t>
    </dgm:pt>
    <dgm:pt modelId="{340F98D1-1223-4153-80E4-93EB80C7C75A}">
      <dgm:prSet phldrT="[Text]"/>
      <dgm:spPr>
        <a:ln>
          <a:noFill/>
        </a:ln>
      </dgm:spPr>
      <dgm:t>
        <a:bodyPr/>
        <a:lstStyle/>
        <a:p>
          <a:r>
            <a:rPr lang="en-IN"/>
            <a:t>Why Chanakya ?</a:t>
          </a:r>
        </a:p>
      </dgm:t>
    </dgm:pt>
    <dgm:pt modelId="{58F3BE46-475C-4788-AA6B-8E4196D6093C}" type="parTrans" cxnId="{95F027C5-A9E0-4AD3-8F76-D6EB270A8D24}">
      <dgm:prSet/>
      <dgm:spPr/>
      <dgm:t>
        <a:bodyPr/>
        <a:lstStyle/>
        <a:p>
          <a:endParaRPr lang="en-IN"/>
        </a:p>
      </dgm:t>
    </dgm:pt>
    <dgm:pt modelId="{5F3744C0-31CC-4AEB-B55A-D53264B70B7D}" type="sibTrans" cxnId="{95F027C5-A9E0-4AD3-8F76-D6EB270A8D24}">
      <dgm:prSet/>
      <dgm:spPr/>
      <dgm:t>
        <a:bodyPr/>
        <a:lstStyle/>
        <a:p>
          <a:endParaRPr lang="en-IN"/>
        </a:p>
      </dgm:t>
    </dgm:pt>
    <dgm:pt modelId="{7A540C5B-4E06-4B43-ADDE-4C4B37182015}">
      <dgm:prSet phldrT="[Text]"/>
      <dgm:spPr>
        <a:solidFill>
          <a:schemeClr val="accent6"/>
        </a:solidFill>
        <a:ln>
          <a:noFill/>
        </a:ln>
      </dgm:spPr>
      <dgm:t>
        <a:bodyPr/>
        <a:lstStyle/>
        <a:p>
          <a:r>
            <a:rPr lang="en-IN" dirty="0"/>
            <a:t>Seasoned Core Team - 35+ years experience</a:t>
          </a:r>
        </a:p>
      </dgm:t>
    </dgm:pt>
    <dgm:pt modelId="{08AEA415-D6E9-408E-9D90-19B5376960F4}" type="parTrans" cxnId="{447EC1BB-640A-4D7A-898C-8CCF4053E77E}">
      <dgm:prSet/>
      <dgm:spPr/>
      <dgm:t>
        <a:bodyPr/>
        <a:lstStyle/>
        <a:p>
          <a:endParaRPr lang="en-IN"/>
        </a:p>
      </dgm:t>
    </dgm:pt>
    <dgm:pt modelId="{9785AF7C-D6AB-4335-9D45-9200781681BF}" type="sibTrans" cxnId="{447EC1BB-640A-4D7A-898C-8CCF4053E77E}">
      <dgm:prSet/>
      <dgm:spPr/>
      <dgm:t>
        <a:bodyPr/>
        <a:lstStyle/>
        <a:p>
          <a:endParaRPr lang="en-IN"/>
        </a:p>
      </dgm:t>
    </dgm:pt>
    <dgm:pt modelId="{33212FC2-B340-4156-8DDD-5A40FA16CA79}">
      <dgm:prSet phldrT="[Text]"/>
      <dgm:spPr>
        <a:solidFill>
          <a:schemeClr val="accent6"/>
        </a:solidFill>
        <a:ln>
          <a:noFill/>
        </a:ln>
      </dgm:spPr>
      <dgm:t>
        <a:bodyPr/>
        <a:lstStyle/>
        <a:p>
          <a:r>
            <a:rPr lang="en-IN" dirty="0"/>
            <a:t>Portfolio Design - Management &amp; Optimisation strategies</a:t>
          </a:r>
        </a:p>
      </dgm:t>
    </dgm:pt>
    <dgm:pt modelId="{7821BA7B-2820-413C-91E2-FD53613594D3}" type="parTrans" cxnId="{DE5F3122-D185-432C-957E-9F4CAFEA7421}">
      <dgm:prSet/>
      <dgm:spPr/>
      <dgm:t>
        <a:bodyPr/>
        <a:lstStyle/>
        <a:p>
          <a:endParaRPr lang="en-IN"/>
        </a:p>
      </dgm:t>
    </dgm:pt>
    <dgm:pt modelId="{4A3DA754-AA41-4F04-9A09-128D834B17E7}" type="sibTrans" cxnId="{DE5F3122-D185-432C-957E-9F4CAFEA7421}">
      <dgm:prSet/>
      <dgm:spPr/>
      <dgm:t>
        <a:bodyPr/>
        <a:lstStyle/>
        <a:p>
          <a:endParaRPr lang="en-IN"/>
        </a:p>
      </dgm:t>
    </dgm:pt>
    <dgm:pt modelId="{88B1E056-C9C8-421A-9629-C8C113A8F9DC}">
      <dgm:prSet phldrT="[Text]"/>
      <dgm:spPr>
        <a:solidFill>
          <a:srgbClr val="92D050"/>
        </a:solidFill>
        <a:ln>
          <a:noFill/>
        </a:ln>
      </dgm:spPr>
      <dgm:t>
        <a:bodyPr/>
        <a:lstStyle/>
        <a:p>
          <a:endParaRPr lang="en-IN" dirty="0"/>
        </a:p>
        <a:p>
          <a:r>
            <a:rPr lang="en-IN" dirty="0"/>
            <a:t>Stock Selection - Differentiated, high performing stocks</a:t>
          </a:r>
        </a:p>
      </dgm:t>
    </dgm:pt>
    <dgm:pt modelId="{EAE9F11C-E2F3-4252-B85C-4EBCDC8D5521}" type="parTrans" cxnId="{1D23D5CB-F8EC-4CC0-AD8E-99B414AE34FF}">
      <dgm:prSet/>
      <dgm:spPr/>
      <dgm:t>
        <a:bodyPr/>
        <a:lstStyle/>
        <a:p>
          <a:endParaRPr lang="en-IN"/>
        </a:p>
      </dgm:t>
    </dgm:pt>
    <dgm:pt modelId="{CE63D779-DC03-4991-9ACD-DE156E977663}" type="sibTrans" cxnId="{1D23D5CB-F8EC-4CC0-AD8E-99B414AE34FF}">
      <dgm:prSet/>
      <dgm:spPr/>
      <dgm:t>
        <a:bodyPr/>
        <a:lstStyle/>
        <a:p>
          <a:endParaRPr lang="en-IN"/>
        </a:p>
      </dgm:t>
    </dgm:pt>
    <dgm:pt modelId="{07BDB2F5-73EA-49DE-9F7D-E0F995513656}">
      <dgm:prSet phldrT="[Text]"/>
      <dgm:spPr>
        <a:ln>
          <a:noFill/>
        </a:ln>
      </dgm:spPr>
      <dgm:t>
        <a:bodyPr/>
        <a:lstStyle/>
        <a:p>
          <a:r>
            <a:rPr lang="en-IN" dirty="0"/>
            <a:t>Deep understand of business turnaround</a:t>
          </a:r>
        </a:p>
      </dgm:t>
    </dgm:pt>
    <dgm:pt modelId="{3615299C-012B-4A54-9B1B-09F8C5FDFFB6}" type="parTrans" cxnId="{34999D7B-5A9D-4DC4-A1BA-947B61611C1E}">
      <dgm:prSet/>
      <dgm:spPr/>
      <dgm:t>
        <a:bodyPr/>
        <a:lstStyle/>
        <a:p>
          <a:endParaRPr lang="en-IN"/>
        </a:p>
      </dgm:t>
    </dgm:pt>
    <dgm:pt modelId="{8F7C364D-B627-413C-BAA2-08A249BD1EE7}" type="sibTrans" cxnId="{34999D7B-5A9D-4DC4-A1BA-947B61611C1E}">
      <dgm:prSet/>
      <dgm:spPr/>
      <dgm:t>
        <a:bodyPr/>
        <a:lstStyle/>
        <a:p>
          <a:endParaRPr lang="en-IN"/>
        </a:p>
      </dgm:t>
    </dgm:pt>
    <dgm:pt modelId="{6DB7ABB0-A5D2-44EA-8E9F-9AD36836ACFC}">
      <dgm:prSet phldrT="[Text]"/>
      <dgm:spPr>
        <a:ln>
          <a:noFill/>
        </a:ln>
      </dgm:spPr>
      <dgm:t>
        <a:bodyPr/>
        <a:lstStyle/>
        <a:p>
          <a:r>
            <a:rPr lang="en-IN" dirty="0"/>
            <a:t>Market Timing - Proprietary  Algorithm</a:t>
          </a:r>
        </a:p>
      </dgm:t>
    </dgm:pt>
    <dgm:pt modelId="{8C7F9655-211B-4983-99A6-107CD7B0FB4F}" type="parTrans" cxnId="{84AB70B3-019B-4E09-8976-9D7441039C7E}">
      <dgm:prSet/>
      <dgm:spPr/>
      <dgm:t>
        <a:bodyPr/>
        <a:lstStyle/>
        <a:p>
          <a:endParaRPr lang="en-IN"/>
        </a:p>
      </dgm:t>
    </dgm:pt>
    <dgm:pt modelId="{92A6E7B0-18BA-4C1C-8DFF-6637D2233005}" type="sibTrans" cxnId="{84AB70B3-019B-4E09-8976-9D7441039C7E}">
      <dgm:prSet/>
      <dgm:spPr/>
      <dgm:t>
        <a:bodyPr/>
        <a:lstStyle/>
        <a:p>
          <a:endParaRPr lang="en-IN"/>
        </a:p>
      </dgm:t>
    </dgm:pt>
    <dgm:pt modelId="{127DC8C6-9A46-40EB-8CD6-B2C52CA8135D}">
      <dgm:prSet phldrT="[Text]"/>
      <dgm:spPr>
        <a:ln>
          <a:noFill/>
        </a:ln>
      </dgm:spPr>
      <dgm:t>
        <a:bodyPr/>
        <a:lstStyle/>
        <a:p>
          <a:r>
            <a:rPr lang="en-IN" dirty="0"/>
            <a:t>Customized Portfolio</a:t>
          </a:r>
        </a:p>
      </dgm:t>
    </dgm:pt>
    <dgm:pt modelId="{8F0F06A2-4D90-443E-A673-C8D31F7DB4BF}" type="parTrans" cxnId="{BB2A9F0A-FF35-4994-9C16-CCFF8B34A48C}">
      <dgm:prSet/>
      <dgm:spPr/>
      <dgm:t>
        <a:bodyPr/>
        <a:lstStyle/>
        <a:p>
          <a:endParaRPr lang="en-IN"/>
        </a:p>
      </dgm:t>
    </dgm:pt>
    <dgm:pt modelId="{07FC91BB-DA75-4AA3-A2D4-5D0F04F1A8CB}" type="sibTrans" cxnId="{BB2A9F0A-FF35-4994-9C16-CCFF8B34A48C}">
      <dgm:prSet/>
      <dgm:spPr/>
      <dgm:t>
        <a:bodyPr/>
        <a:lstStyle/>
        <a:p>
          <a:endParaRPr lang="en-IN"/>
        </a:p>
      </dgm:t>
    </dgm:pt>
    <dgm:pt modelId="{27E6DAC6-C094-4335-8FBB-EF582A15FC27}" type="pres">
      <dgm:prSet presAssocID="{8D76568C-359F-481A-92BA-E41CE6B5A9F6}" presName="Name0" presStyleCnt="0">
        <dgm:presLayoutVars>
          <dgm:chMax val="1"/>
          <dgm:chPref val="1"/>
          <dgm:dir/>
          <dgm:animOne val="branch"/>
          <dgm:animLvl val="lvl"/>
        </dgm:presLayoutVars>
      </dgm:prSet>
      <dgm:spPr/>
    </dgm:pt>
    <dgm:pt modelId="{366CF64D-A81C-405D-8F6A-3E3F3ABE1910}" type="pres">
      <dgm:prSet presAssocID="{340F98D1-1223-4153-80E4-93EB80C7C75A}" presName="Parent" presStyleLbl="node0" presStyleIdx="0" presStyleCnt="1">
        <dgm:presLayoutVars>
          <dgm:chMax val="6"/>
          <dgm:chPref val="6"/>
        </dgm:presLayoutVars>
      </dgm:prSet>
      <dgm:spPr/>
    </dgm:pt>
    <dgm:pt modelId="{13BCF10F-F10E-45E1-980F-34E3175E44C5}" type="pres">
      <dgm:prSet presAssocID="{7A540C5B-4E06-4B43-ADDE-4C4B37182015}" presName="Accent1" presStyleCnt="0"/>
      <dgm:spPr/>
    </dgm:pt>
    <dgm:pt modelId="{45F26C1D-5539-465E-9906-1449AE0FB277}" type="pres">
      <dgm:prSet presAssocID="{7A540C5B-4E06-4B43-ADDE-4C4B37182015}" presName="Accent" presStyleLbl="bgShp" presStyleIdx="0" presStyleCnt="6"/>
      <dgm:spPr/>
    </dgm:pt>
    <dgm:pt modelId="{9E4FE829-58F8-4559-9678-EE54DD7FDECC}" type="pres">
      <dgm:prSet presAssocID="{7A540C5B-4E06-4B43-ADDE-4C4B37182015}" presName="Child1" presStyleLbl="node1" presStyleIdx="0" presStyleCnt="6">
        <dgm:presLayoutVars>
          <dgm:chMax val="0"/>
          <dgm:chPref val="0"/>
          <dgm:bulletEnabled val="1"/>
        </dgm:presLayoutVars>
      </dgm:prSet>
      <dgm:spPr/>
    </dgm:pt>
    <dgm:pt modelId="{14D04C8E-3493-4136-BC83-7FBC4BD0FCEE}" type="pres">
      <dgm:prSet presAssocID="{33212FC2-B340-4156-8DDD-5A40FA16CA79}" presName="Accent2" presStyleCnt="0"/>
      <dgm:spPr/>
    </dgm:pt>
    <dgm:pt modelId="{FA31986A-D527-42F8-86BD-454BBA5F8E84}" type="pres">
      <dgm:prSet presAssocID="{33212FC2-B340-4156-8DDD-5A40FA16CA79}" presName="Accent" presStyleLbl="bgShp" presStyleIdx="1" presStyleCnt="6" custAng="7480903" custFlipVert="1" custFlipHor="1" custScaleX="51061" custScaleY="104819" custLinFactNeighborX="6491" custLinFactNeighborY="-6395"/>
      <dgm:spPr>
        <a:prstGeom prst="downArrow">
          <a:avLst/>
        </a:prstGeom>
      </dgm:spPr>
    </dgm:pt>
    <dgm:pt modelId="{9525EA35-E829-4DB7-AA18-59E2FF85DF32}" type="pres">
      <dgm:prSet presAssocID="{33212FC2-B340-4156-8DDD-5A40FA16CA79}" presName="Child2" presStyleLbl="node1" presStyleIdx="1" presStyleCnt="6">
        <dgm:presLayoutVars>
          <dgm:chMax val="0"/>
          <dgm:chPref val="0"/>
          <dgm:bulletEnabled val="1"/>
        </dgm:presLayoutVars>
      </dgm:prSet>
      <dgm:spPr/>
    </dgm:pt>
    <dgm:pt modelId="{DE203F66-BCB8-4E80-9C89-93912309E3AE}" type="pres">
      <dgm:prSet presAssocID="{88B1E056-C9C8-421A-9629-C8C113A8F9DC}" presName="Accent3" presStyleCnt="0"/>
      <dgm:spPr/>
    </dgm:pt>
    <dgm:pt modelId="{563635ED-4099-45A1-B63B-6EB3CDDFEB29}" type="pres">
      <dgm:prSet presAssocID="{88B1E056-C9C8-421A-9629-C8C113A8F9DC}" presName="Accent" presStyleLbl="bgShp" presStyleIdx="2" presStyleCnt="6" custAng="10800000" custFlipVert="1" custScaleX="49222" custScaleY="108804" custLinFactNeighborX="11909" custLinFactNeighborY="-3503"/>
      <dgm:spPr>
        <a:prstGeom prst="downArrow">
          <a:avLst/>
        </a:prstGeom>
      </dgm:spPr>
    </dgm:pt>
    <dgm:pt modelId="{32E2EC66-BADD-49B7-AAA4-9C62F38D9757}" type="pres">
      <dgm:prSet presAssocID="{88B1E056-C9C8-421A-9629-C8C113A8F9DC}" presName="Child3" presStyleLbl="node1" presStyleIdx="2" presStyleCnt="6">
        <dgm:presLayoutVars>
          <dgm:chMax val="0"/>
          <dgm:chPref val="0"/>
          <dgm:bulletEnabled val="1"/>
        </dgm:presLayoutVars>
      </dgm:prSet>
      <dgm:spPr/>
    </dgm:pt>
    <dgm:pt modelId="{03555375-05DD-4A85-AAB4-F070280604C2}" type="pres">
      <dgm:prSet presAssocID="{07BDB2F5-73EA-49DE-9F7D-E0F995513656}" presName="Accent4" presStyleCnt="0"/>
      <dgm:spPr/>
    </dgm:pt>
    <dgm:pt modelId="{EF225E32-EFEF-4C92-9312-A927D62B941B}" type="pres">
      <dgm:prSet presAssocID="{07BDB2F5-73EA-49DE-9F7D-E0F995513656}" presName="Accent" presStyleLbl="bgShp" presStyleIdx="3" presStyleCnt="6" custAng="7280073" custFlipVert="1" custScaleX="49992" custScaleY="165434" custLinFactNeighborX="28183" custLinFactNeighborY="-15916"/>
      <dgm:spPr>
        <a:prstGeom prst="downArrow">
          <a:avLst/>
        </a:prstGeom>
      </dgm:spPr>
    </dgm:pt>
    <dgm:pt modelId="{2403AC60-435D-47B4-9B37-950C937CE31C}" type="pres">
      <dgm:prSet presAssocID="{07BDB2F5-73EA-49DE-9F7D-E0F995513656}" presName="Child4" presStyleLbl="node1" presStyleIdx="3" presStyleCnt="6">
        <dgm:presLayoutVars>
          <dgm:chMax val="0"/>
          <dgm:chPref val="0"/>
          <dgm:bulletEnabled val="1"/>
        </dgm:presLayoutVars>
      </dgm:prSet>
      <dgm:spPr/>
    </dgm:pt>
    <dgm:pt modelId="{2C14ECF9-6685-48A2-9BE9-F844AAFAD08F}" type="pres">
      <dgm:prSet presAssocID="{6DB7ABB0-A5D2-44EA-8E9F-9AD36836ACFC}" presName="Accent5" presStyleCnt="0"/>
      <dgm:spPr/>
    </dgm:pt>
    <dgm:pt modelId="{F8FB662C-8CEF-4929-87EE-02FD0B08FC7A}" type="pres">
      <dgm:prSet presAssocID="{6DB7ABB0-A5D2-44EA-8E9F-9AD36836ACFC}" presName="Accent" presStyleLbl="bgShp" presStyleIdx="4" presStyleCnt="6" custAng="3529051" custFlipVert="1" custScaleX="55101" custScaleY="158141" custLinFactNeighborX="11073" custLinFactNeighborY="19968"/>
      <dgm:spPr>
        <a:prstGeom prst="downArrow">
          <a:avLst/>
        </a:prstGeom>
      </dgm:spPr>
    </dgm:pt>
    <dgm:pt modelId="{FE8F9117-E8A4-4F0F-8941-FD7703E1EE69}" type="pres">
      <dgm:prSet presAssocID="{6DB7ABB0-A5D2-44EA-8E9F-9AD36836ACFC}" presName="Child5" presStyleLbl="node1" presStyleIdx="4" presStyleCnt="6">
        <dgm:presLayoutVars>
          <dgm:chMax val="0"/>
          <dgm:chPref val="0"/>
          <dgm:bulletEnabled val="1"/>
        </dgm:presLayoutVars>
      </dgm:prSet>
      <dgm:spPr/>
    </dgm:pt>
    <dgm:pt modelId="{5194E37F-E717-45DD-A469-2AA20D1EA336}" type="pres">
      <dgm:prSet presAssocID="{127DC8C6-9A46-40EB-8CD6-B2C52CA8135D}" presName="Accent6" presStyleCnt="0"/>
      <dgm:spPr/>
    </dgm:pt>
    <dgm:pt modelId="{906FFC6F-32D1-4B62-83A0-CF7AF45B8812}" type="pres">
      <dgm:prSet presAssocID="{127DC8C6-9A46-40EB-8CD6-B2C52CA8135D}" presName="Accent" presStyleLbl="bgShp" presStyleIdx="5" presStyleCnt="6" custFlipVert="1" custScaleX="55031" custScaleY="141537" custLinFactNeighborX="-19029" custLinFactNeighborY="22124"/>
      <dgm:spPr>
        <a:prstGeom prst="downArrow">
          <a:avLst/>
        </a:prstGeom>
      </dgm:spPr>
    </dgm:pt>
    <dgm:pt modelId="{FE5BE778-4CBA-45B3-A691-11454ABD757E}" type="pres">
      <dgm:prSet presAssocID="{127DC8C6-9A46-40EB-8CD6-B2C52CA8135D}" presName="Child6" presStyleLbl="node1" presStyleIdx="5" presStyleCnt="6">
        <dgm:presLayoutVars>
          <dgm:chMax val="0"/>
          <dgm:chPref val="0"/>
          <dgm:bulletEnabled val="1"/>
        </dgm:presLayoutVars>
      </dgm:prSet>
      <dgm:spPr/>
    </dgm:pt>
  </dgm:ptLst>
  <dgm:cxnLst>
    <dgm:cxn modelId="{BB2A9F0A-FF35-4994-9C16-CCFF8B34A48C}" srcId="{340F98D1-1223-4153-80E4-93EB80C7C75A}" destId="{127DC8C6-9A46-40EB-8CD6-B2C52CA8135D}" srcOrd="5" destOrd="0" parTransId="{8F0F06A2-4D90-443E-A673-C8D31F7DB4BF}" sibTransId="{07FC91BB-DA75-4AA3-A2D4-5D0F04F1A8CB}"/>
    <dgm:cxn modelId="{DE5F3122-D185-432C-957E-9F4CAFEA7421}" srcId="{340F98D1-1223-4153-80E4-93EB80C7C75A}" destId="{33212FC2-B340-4156-8DDD-5A40FA16CA79}" srcOrd="1" destOrd="0" parTransId="{7821BA7B-2820-413C-91E2-FD53613594D3}" sibTransId="{4A3DA754-AA41-4F04-9A09-128D834B17E7}"/>
    <dgm:cxn modelId="{88FECA22-42AC-465A-876F-9B226B10F0B5}" type="presOf" srcId="{127DC8C6-9A46-40EB-8CD6-B2C52CA8135D}" destId="{FE5BE778-4CBA-45B3-A691-11454ABD757E}" srcOrd="0" destOrd="0" presId="urn:microsoft.com/office/officeart/2011/layout/HexagonRadial"/>
    <dgm:cxn modelId="{718ABD30-A39D-4D54-808F-6956C006758E}" type="presOf" srcId="{6DB7ABB0-A5D2-44EA-8E9F-9AD36836ACFC}" destId="{FE8F9117-E8A4-4F0F-8941-FD7703E1EE69}" srcOrd="0" destOrd="0" presId="urn:microsoft.com/office/officeart/2011/layout/HexagonRadial"/>
    <dgm:cxn modelId="{42D32333-EE8E-4A53-ACEF-D87152376320}" type="presOf" srcId="{33212FC2-B340-4156-8DDD-5A40FA16CA79}" destId="{9525EA35-E829-4DB7-AA18-59E2FF85DF32}" srcOrd="0" destOrd="0" presId="urn:microsoft.com/office/officeart/2011/layout/HexagonRadial"/>
    <dgm:cxn modelId="{9530595C-21F1-4DEE-A720-E1CE227E177B}" type="presOf" srcId="{88B1E056-C9C8-421A-9629-C8C113A8F9DC}" destId="{32E2EC66-BADD-49B7-AAA4-9C62F38D9757}" srcOrd="0" destOrd="0" presId="urn:microsoft.com/office/officeart/2011/layout/HexagonRadial"/>
    <dgm:cxn modelId="{34999D7B-5A9D-4DC4-A1BA-947B61611C1E}" srcId="{340F98D1-1223-4153-80E4-93EB80C7C75A}" destId="{07BDB2F5-73EA-49DE-9F7D-E0F995513656}" srcOrd="3" destOrd="0" parTransId="{3615299C-012B-4A54-9B1B-09F8C5FDFFB6}" sibTransId="{8F7C364D-B627-413C-BAA2-08A249BD1EE7}"/>
    <dgm:cxn modelId="{2DE18C85-0360-468C-842A-9069E4215F04}" type="presOf" srcId="{7A540C5B-4E06-4B43-ADDE-4C4B37182015}" destId="{9E4FE829-58F8-4559-9678-EE54DD7FDECC}" srcOrd="0" destOrd="0" presId="urn:microsoft.com/office/officeart/2011/layout/HexagonRadial"/>
    <dgm:cxn modelId="{84AB70B3-019B-4E09-8976-9D7441039C7E}" srcId="{340F98D1-1223-4153-80E4-93EB80C7C75A}" destId="{6DB7ABB0-A5D2-44EA-8E9F-9AD36836ACFC}" srcOrd="4" destOrd="0" parTransId="{8C7F9655-211B-4983-99A6-107CD7B0FB4F}" sibTransId="{92A6E7B0-18BA-4C1C-8DFF-6637D2233005}"/>
    <dgm:cxn modelId="{83FCD0B8-9393-4F53-8D3B-1FDABE956B73}" type="presOf" srcId="{07BDB2F5-73EA-49DE-9F7D-E0F995513656}" destId="{2403AC60-435D-47B4-9B37-950C937CE31C}" srcOrd="0" destOrd="0" presId="urn:microsoft.com/office/officeart/2011/layout/HexagonRadial"/>
    <dgm:cxn modelId="{447EC1BB-640A-4D7A-898C-8CCF4053E77E}" srcId="{340F98D1-1223-4153-80E4-93EB80C7C75A}" destId="{7A540C5B-4E06-4B43-ADDE-4C4B37182015}" srcOrd="0" destOrd="0" parTransId="{08AEA415-D6E9-408E-9D90-19B5376960F4}" sibTransId="{9785AF7C-D6AB-4335-9D45-9200781681BF}"/>
    <dgm:cxn modelId="{2C4D3DC3-3492-4913-9095-C07CE572B482}" type="presOf" srcId="{8D76568C-359F-481A-92BA-E41CE6B5A9F6}" destId="{27E6DAC6-C094-4335-8FBB-EF582A15FC27}" srcOrd="0" destOrd="0" presId="urn:microsoft.com/office/officeart/2011/layout/HexagonRadial"/>
    <dgm:cxn modelId="{95F027C5-A9E0-4AD3-8F76-D6EB270A8D24}" srcId="{8D76568C-359F-481A-92BA-E41CE6B5A9F6}" destId="{340F98D1-1223-4153-80E4-93EB80C7C75A}" srcOrd="0" destOrd="0" parTransId="{58F3BE46-475C-4788-AA6B-8E4196D6093C}" sibTransId="{5F3744C0-31CC-4AEB-B55A-D53264B70B7D}"/>
    <dgm:cxn modelId="{1D23D5CB-F8EC-4CC0-AD8E-99B414AE34FF}" srcId="{340F98D1-1223-4153-80E4-93EB80C7C75A}" destId="{88B1E056-C9C8-421A-9629-C8C113A8F9DC}" srcOrd="2" destOrd="0" parTransId="{EAE9F11C-E2F3-4252-B85C-4EBCDC8D5521}" sibTransId="{CE63D779-DC03-4991-9ACD-DE156E977663}"/>
    <dgm:cxn modelId="{963A0AD2-EDCE-4F9F-845E-14A5F3F2FFD2}" type="presOf" srcId="{340F98D1-1223-4153-80E4-93EB80C7C75A}" destId="{366CF64D-A81C-405D-8F6A-3E3F3ABE1910}" srcOrd="0" destOrd="0" presId="urn:microsoft.com/office/officeart/2011/layout/HexagonRadial"/>
    <dgm:cxn modelId="{8B04A3CF-1E9C-467D-87C1-07586E58DC46}" type="presParOf" srcId="{27E6DAC6-C094-4335-8FBB-EF582A15FC27}" destId="{366CF64D-A81C-405D-8F6A-3E3F3ABE1910}" srcOrd="0" destOrd="0" presId="urn:microsoft.com/office/officeart/2011/layout/HexagonRadial"/>
    <dgm:cxn modelId="{5E0F29BB-E5A7-4959-8F38-0D49855B618D}" type="presParOf" srcId="{27E6DAC6-C094-4335-8FBB-EF582A15FC27}" destId="{13BCF10F-F10E-45E1-980F-34E3175E44C5}" srcOrd="1" destOrd="0" presId="urn:microsoft.com/office/officeart/2011/layout/HexagonRadial"/>
    <dgm:cxn modelId="{38DBED26-3557-4FBC-A0DA-E1DEC3153A8D}" type="presParOf" srcId="{13BCF10F-F10E-45E1-980F-34E3175E44C5}" destId="{45F26C1D-5539-465E-9906-1449AE0FB277}" srcOrd="0" destOrd="0" presId="urn:microsoft.com/office/officeart/2011/layout/HexagonRadial"/>
    <dgm:cxn modelId="{274FA295-09DC-4B64-ACAA-396EA712A166}" type="presParOf" srcId="{27E6DAC6-C094-4335-8FBB-EF582A15FC27}" destId="{9E4FE829-58F8-4559-9678-EE54DD7FDECC}" srcOrd="2" destOrd="0" presId="urn:microsoft.com/office/officeart/2011/layout/HexagonRadial"/>
    <dgm:cxn modelId="{057114EE-61F4-400C-8D7C-F53FF9062A03}" type="presParOf" srcId="{27E6DAC6-C094-4335-8FBB-EF582A15FC27}" destId="{14D04C8E-3493-4136-BC83-7FBC4BD0FCEE}" srcOrd="3" destOrd="0" presId="urn:microsoft.com/office/officeart/2011/layout/HexagonRadial"/>
    <dgm:cxn modelId="{02A09461-7981-455D-B76F-00827D142342}" type="presParOf" srcId="{14D04C8E-3493-4136-BC83-7FBC4BD0FCEE}" destId="{FA31986A-D527-42F8-86BD-454BBA5F8E84}" srcOrd="0" destOrd="0" presId="urn:microsoft.com/office/officeart/2011/layout/HexagonRadial"/>
    <dgm:cxn modelId="{131FB78B-CAF2-43E1-AE85-D16D9990A150}" type="presParOf" srcId="{27E6DAC6-C094-4335-8FBB-EF582A15FC27}" destId="{9525EA35-E829-4DB7-AA18-59E2FF85DF32}" srcOrd="4" destOrd="0" presId="urn:microsoft.com/office/officeart/2011/layout/HexagonRadial"/>
    <dgm:cxn modelId="{5EE770C2-47CA-4CD4-97D7-9AA9F4B181DF}" type="presParOf" srcId="{27E6DAC6-C094-4335-8FBB-EF582A15FC27}" destId="{DE203F66-BCB8-4E80-9C89-93912309E3AE}" srcOrd="5" destOrd="0" presId="urn:microsoft.com/office/officeart/2011/layout/HexagonRadial"/>
    <dgm:cxn modelId="{D61100C8-350C-459A-B9F8-0652927A62D2}" type="presParOf" srcId="{DE203F66-BCB8-4E80-9C89-93912309E3AE}" destId="{563635ED-4099-45A1-B63B-6EB3CDDFEB29}" srcOrd="0" destOrd="0" presId="urn:microsoft.com/office/officeart/2011/layout/HexagonRadial"/>
    <dgm:cxn modelId="{940630F6-A3A4-4CFF-9A53-99A04C15BD40}" type="presParOf" srcId="{27E6DAC6-C094-4335-8FBB-EF582A15FC27}" destId="{32E2EC66-BADD-49B7-AAA4-9C62F38D9757}" srcOrd="6" destOrd="0" presId="urn:microsoft.com/office/officeart/2011/layout/HexagonRadial"/>
    <dgm:cxn modelId="{67C3D9F6-0284-49B3-B4CB-6AFB5C5A7863}" type="presParOf" srcId="{27E6DAC6-C094-4335-8FBB-EF582A15FC27}" destId="{03555375-05DD-4A85-AAB4-F070280604C2}" srcOrd="7" destOrd="0" presId="urn:microsoft.com/office/officeart/2011/layout/HexagonRadial"/>
    <dgm:cxn modelId="{8CFEEA80-326B-499A-A416-2652069460E6}" type="presParOf" srcId="{03555375-05DD-4A85-AAB4-F070280604C2}" destId="{EF225E32-EFEF-4C92-9312-A927D62B941B}" srcOrd="0" destOrd="0" presId="urn:microsoft.com/office/officeart/2011/layout/HexagonRadial"/>
    <dgm:cxn modelId="{6D2A5450-E9ED-4F5D-B8CE-E04E7D837218}" type="presParOf" srcId="{27E6DAC6-C094-4335-8FBB-EF582A15FC27}" destId="{2403AC60-435D-47B4-9B37-950C937CE31C}" srcOrd="8" destOrd="0" presId="urn:microsoft.com/office/officeart/2011/layout/HexagonRadial"/>
    <dgm:cxn modelId="{C2B74F7A-47A7-471D-9796-340AF2A51FE2}" type="presParOf" srcId="{27E6DAC6-C094-4335-8FBB-EF582A15FC27}" destId="{2C14ECF9-6685-48A2-9BE9-F844AAFAD08F}" srcOrd="9" destOrd="0" presId="urn:microsoft.com/office/officeart/2011/layout/HexagonRadial"/>
    <dgm:cxn modelId="{D53C3C52-A5A9-470A-9A95-333A102BCBC8}" type="presParOf" srcId="{2C14ECF9-6685-48A2-9BE9-F844AAFAD08F}" destId="{F8FB662C-8CEF-4929-87EE-02FD0B08FC7A}" srcOrd="0" destOrd="0" presId="urn:microsoft.com/office/officeart/2011/layout/HexagonRadial"/>
    <dgm:cxn modelId="{364D47ED-06F7-425B-9B17-1D08826BD978}" type="presParOf" srcId="{27E6DAC6-C094-4335-8FBB-EF582A15FC27}" destId="{FE8F9117-E8A4-4F0F-8941-FD7703E1EE69}" srcOrd="10" destOrd="0" presId="urn:microsoft.com/office/officeart/2011/layout/HexagonRadial"/>
    <dgm:cxn modelId="{5C9483E2-B113-4E9D-ABF6-7442E47AE57C}" type="presParOf" srcId="{27E6DAC6-C094-4335-8FBB-EF582A15FC27}" destId="{5194E37F-E717-45DD-A469-2AA20D1EA336}" srcOrd="11" destOrd="0" presId="urn:microsoft.com/office/officeart/2011/layout/HexagonRadial"/>
    <dgm:cxn modelId="{450816C0-736B-4BD5-9316-CE7E44968AB9}" type="presParOf" srcId="{5194E37F-E717-45DD-A469-2AA20D1EA336}" destId="{906FFC6F-32D1-4B62-83A0-CF7AF45B8812}" srcOrd="0" destOrd="0" presId="urn:microsoft.com/office/officeart/2011/layout/HexagonRadial"/>
    <dgm:cxn modelId="{81DA4DF1-E532-44F3-BB07-814848295C97}" type="presParOf" srcId="{27E6DAC6-C094-4335-8FBB-EF582A15FC27}" destId="{FE5BE778-4CBA-45B3-A691-11454ABD757E}" srcOrd="12"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D76568C-359F-481A-92BA-E41CE6B5A9F6}" type="doc">
      <dgm:prSet loTypeId="urn:microsoft.com/office/officeart/2011/layout/HexagonRadial" loCatId="cycle" qsTypeId="urn:microsoft.com/office/officeart/2005/8/quickstyle/simple2" qsCatId="simple" csTypeId="urn:microsoft.com/office/officeart/2005/8/colors/accent6_2" csCatId="accent6" phldr="1"/>
      <dgm:spPr/>
      <dgm:t>
        <a:bodyPr/>
        <a:lstStyle/>
        <a:p>
          <a:endParaRPr lang="en-IN"/>
        </a:p>
      </dgm:t>
    </dgm:pt>
    <dgm:pt modelId="{340F98D1-1223-4153-80E4-93EB80C7C75A}">
      <dgm:prSet phldrT="[Text]"/>
      <dgm:spPr>
        <a:ln>
          <a:noFill/>
        </a:ln>
      </dgm:spPr>
      <dgm:t>
        <a:bodyPr/>
        <a:lstStyle/>
        <a:p>
          <a:r>
            <a:rPr lang="en-IN" dirty="0"/>
            <a:t>Why Chanakya ?</a:t>
          </a:r>
        </a:p>
      </dgm:t>
    </dgm:pt>
    <dgm:pt modelId="{58F3BE46-475C-4788-AA6B-8E4196D6093C}" type="parTrans" cxnId="{95F027C5-A9E0-4AD3-8F76-D6EB270A8D24}">
      <dgm:prSet/>
      <dgm:spPr/>
      <dgm:t>
        <a:bodyPr/>
        <a:lstStyle/>
        <a:p>
          <a:endParaRPr lang="en-IN"/>
        </a:p>
      </dgm:t>
    </dgm:pt>
    <dgm:pt modelId="{5F3744C0-31CC-4AEB-B55A-D53264B70B7D}" type="sibTrans" cxnId="{95F027C5-A9E0-4AD3-8F76-D6EB270A8D24}">
      <dgm:prSet/>
      <dgm:spPr/>
      <dgm:t>
        <a:bodyPr/>
        <a:lstStyle/>
        <a:p>
          <a:endParaRPr lang="en-IN"/>
        </a:p>
      </dgm:t>
    </dgm:pt>
    <dgm:pt modelId="{7A540C5B-4E06-4B43-ADDE-4C4B37182015}">
      <dgm:prSet phldrT="[Text]"/>
      <dgm:spPr>
        <a:solidFill>
          <a:schemeClr val="accent6"/>
        </a:solidFill>
        <a:ln>
          <a:noFill/>
        </a:ln>
      </dgm:spPr>
      <dgm:t>
        <a:bodyPr/>
        <a:lstStyle/>
        <a:p>
          <a:r>
            <a:rPr lang="en-IN" dirty="0"/>
            <a:t>Seasoned Core Team - 35+ years experience</a:t>
          </a:r>
        </a:p>
      </dgm:t>
    </dgm:pt>
    <dgm:pt modelId="{08AEA415-D6E9-408E-9D90-19B5376960F4}" type="parTrans" cxnId="{447EC1BB-640A-4D7A-898C-8CCF4053E77E}">
      <dgm:prSet/>
      <dgm:spPr/>
      <dgm:t>
        <a:bodyPr/>
        <a:lstStyle/>
        <a:p>
          <a:endParaRPr lang="en-IN"/>
        </a:p>
      </dgm:t>
    </dgm:pt>
    <dgm:pt modelId="{9785AF7C-D6AB-4335-9D45-9200781681BF}" type="sibTrans" cxnId="{447EC1BB-640A-4D7A-898C-8CCF4053E77E}">
      <dgm:prSet/>
      <dgm:spPr/>
      <dgm:t>
        <a:bodyPr/>
        <a:lstStyle/>
        <a:p>
          <a:endParaRPr lang="en-IN"/>
        </a:p>
      </dgm:t>
    </dgm:pt>
    <dgm:pt modelId="{33212FC2-B340-4156-8DDD-5A40FA16CA79}">
      <dgm:prSet phldrT="[Text]"/>
      <dgm:spPr>
        <a:solidFill>
          <a:schemeClr val="accent6"/>
        </a:solidFill>
        <a:ln>
          <a:noFill/>
        </a:ln>
      </dgm:spPr>
      <dgm:t>
        <a:bodyPr/>
        <a:lstStyle/>
        <a:p>
          <a:r>
            <a:rPr lang="en-IN" dirty="0"/>
            <a:t>Portfolio Design - Management &amp; Optimisation strategies</a:t>
          </a:r>
        </a:p>
      </dgm:t>
    </dgm:pt>
    <dgm:pt modelId="{7821BA7B-2820-413C-91E2-FD53613594D3}" type="parTrans" cxnId="{DE5F3122-D185-432C-957E-9F4CAFEA7421}">
      <dgm:prSet/>
      <dgm:spPr/>
      <dgm:t>
        <a:bodyPr/>
        <a:lstStyle/>
        <a:p>
          <a:endParaRPr lang="en-IN"/>
        </a:p>
      </dgm:t>
    </dgm:pt>
    <dgm:pt modelId="{4A3DA754-AA41-4F04-9A09-128D834B17E7}" type="sibTrans" cxnId="{DE5F3122-D185-432C-957E-9F4CAFEA7421}">
      <dgm:prSet/>
      <dgm:spPr/>
      <dgm:t>
        <a:bodyPr/>
        <a:lstStyle/>
        <a:p>
          <a:endParaRPr lang="en-IN"/>
        </a:p>
      </dgm:t>
    </dgm:pt>
    <dgm:pt modelId="{88B1E056-C9C8-421A-9629-C8C113A8F9DC}">
      <dgm:prSet phldrT="[Text]"/>
      <dgm:spPr>
        <a:solidFill>
          <a:schemeClr val="accent6"/>
        </a:solidFill>
        <a:ln>
          <a:noFill/>
        </a:ln>
      </dgm:spPr>
      <dgm:t>
        <a:bodyPr/>
        <a:lstStyle/>
        <a:p>
          <a:endParaRPr lang="en-IN" dirty="0"/>
        </a:p>
        <a:p>
          <a:r>
            <a:rPr lang="en-IN" dirty="0"/>
            <a:t>Stock Selection - Differentiated, high performing stocks</a:t>
          </a:r>
        </a:p>
      </dgm:t>
    </dgm:pt>
    <dgm:pt modelId="{EAE9F11C-E2F3-4252-B85C-4EBCDC8D5521}" type="parTrans" cxnId="{1D23D5CB-F8EC-4CC0-AD8E-99B414AE34FF}">
      <dgm:prSet/>
      <dgm:spPr/>
      <dgm:t>
        <a:bodyPr/>
        <a:lstStyle/>
        <a:p>
          <a:endParaRPr lang="en-IN"/>
        </a:p>
      </dgm:t>
    </dgm:pt>
    <dgm:pt modelId="{CE63D779-DC03-4991-9ACD-DE156E977663}" type="sibTrans" cxnId="{1D23D5CB-F8EC-4CC0-AD8E-99B414AE34FF}">
      <dgm:prSet/>
      <dgm:spPr/>
      <dgm:t>
        <a:bodyPr/>
        <a:lstStyle/>
        <a:p>
          <a:endParaRPr lang="en-IN"/>
        </a:p>
      </dgm:t>
    </dgm:pt>
    <dgm:pt modelId="{07BDB2F5-73EA-49DE-9F7D-E0F995513656}">
      <dgm:prSet phldrT="[Text]"/>
      <dgm:spPr>
        <a:ln>
          <a:noFill/>
        </a:ln>
      </dgm:spPr>
      <dgm:t>
        <a:bodyPr/>
        <a:lstStyle/>
        <a:p>
          <a:r>
            <a:rPr lang="en-IN" dirty="0"/>
            <a:t>Deep understand of business turnaround</a:t>
          </a:r>
        </a:p>
      </dgm:t>
    </dgm:pt>
    <dgm:pt modelId="{3615299C-012B-4A54-9B1B-09F8C5FDFFB6}" type="parTrans" cxnId="{34999D7B-5A9D-4DC4-A1BA-947B61611C1E}">
      <dgm:prSet/>
      <dgm:spPr/>
      <dgm:t>
        <a:bodyPr/>
        <a:lstStyle/>
        <a:p>
          <a:endParaRPr lang="en-IN"/>
        </a:p>
      </dgm:t>
    </dgm:pt>
    <dgm:pt modelId="{8F7C364D-B627-413C-BAA2-08A249BD1EE7}" type="sibTrans" cxnId="{34999D7B-5A9D-4DC4-A1BA-947B61611C1E}">
      <dgm:prSet/>
      <dgm:spPr/>
      <dgm:t>
        <a:bodyPr/>
        <a:lstStyle/>
        <a:p>
          <a:endParaRPr lang="en-IN"/>
        </a:p>
      </dgm:t>
    </dgm:pt>
    <dgm:pt modelId="{6DB7ABB0-A5D2-44EA-8E9F-9AD36836ACFC}">
      <dgm:prSet phldrT="[Text]"/>
      <dgm:spPr>
        <a:ln>
          <a:noFill/>
        </a:ln>
      </dgm:spPr>
      <dgm:t>
        <a:bodyPr/>
        <a:lstStyle/>
        <a:p>
          <a:r>
            <a:rPr lang="en-IN" dirty="0"/>
            <a:t>Market Timing - Proprietary  Algorithm</a:t>
          </a:r>
        </a:p>
      </dgm:t>
    </dgm:pt>
    <dgm:pt modelId="{8C7F9655-211B-4983-99A6-107CD7B0FB4F}" type="parTrans" cxnId="{84AB70B3-019B-4E09-8976-9D7441039C7E}">
      <dgm:prSet/>
      <dgm:spPr/>
      <dgm:t>
        <a:bodyPr/>
        <a:lstStyle/>
        <a:p>
          <a:endParaRPr lang="en-IN"/>
        </a:p>
      </dgm:t>
    </dgm:pt>
    <dgm:pt modelId="{92A6E7B0-18BA-4C1C-8DFF-6637D2233005}" type="sibTrans" cxnId="{84AB70B3-019B-4E09-8976-9D7441039C7E}">
      <dgm:prSet/>
      <dgm:spPr/>
      <dgm:t>
        <a:bodyPr/>
        <a:lstStyle/>
        <a:p>
          <a:endParaRPr lang="en-IN"/>
        </a:p>
      </dgm:t>
    </dgm:pt>
    <dgm:pt modelId="{127DC8C6-9A46-40EB-8CD6-B2C52CA8135D}">
      <dgm:prSet phldrT="[Text]"/>
      <dgm:spPr>
        <a:solidFill>
          <a:srgbClr val="92D050"/>
        </a:solidFill>
        <a:ln>
          <a:noFill/>
        </a:ln>
      </dgm:spPr>
      <dgm:t>
        <a:bodyPr/>
        <a:lstStyle/>
        <a:p>
          <a:r>
            <a:rPr lang="en-IN" dirty="0"/>
            <a:t>Customized Portfolio</a:t>
          </a:r>
        </a:p>
      </dgm:t>
    </dgm:pt>
    <dgm:pt modelId="{8F0F06A2-4D90-443E-A673-C8D31F7DB4BF}" type="parTrans" cxnId="{BB2A9F0A-FF35-4994-9C16-CCFF8B34A48C}">
      <dgm:prSet/>
      <dgm:spPr/>
      <dgm:t>
        <a:bodyPr/>
        <a:lstStyle/>
        <a:p>
          <a:endParaRPr lang="en-IN"/>
        </a:p>
      </dgm:t>
    </dgm:pt>
    <dgm:pt modelId="{07FC91BB-DA75-4AA3-A2D4-5D0F04F1A8CB}" type="sibTrans" cxnId="{BB2A9F0A-FF35-4994-9C16-CCFF8B34A48C}">
      <dgm:prSet/>
      <dgm:spPr/>
      <dgm:t>
        <a:bodyPr/>
        <a:lstStyle/>
        <a:p>
          <a:endParaRPr lang="en-IN"/>
        </a:p>
      </dgm:t>
    </dgm:pt>
    <dgm:pt modelId="{27E6DAC6-C094-4335-8FBB-EF582A15FC27}" type="pres">
      <dgm:prSet presAssocID="{8D76568C-359F-481A-92BA-E41CE6B5A9F6}" presName="Name0" presStyleCnt="0">
        <dgm:presLayoutVars>
          <dgm:chMax val="1"/>
          <dgm:chPref val="1"/>
          <dgm:dir/>
          <dgm:animOne val="branch"/>
          <dgm:animLvl val="lvl"/>
        </dgm:presLayoutVars>
      </dgm:prSet>
      <dgm:spPr/>
    </dgm:pt>
    <dgm:pt modelId="{366CF64D-A81C-405D-8F6A-3E3F3ABE1910}" type="pres">
      <dgm:prSet presAssocID="{340F98D1-1223-4153-80E4-93EB80C7C75A}" presName="Parent" presStyleLbl="node0" presStyleIdx="0" presStyleCnt="1">
        <dgm:presLayoutVars>
          <dgm:chMax val="6"/>
          <dgm:chPref val="6"/>
        </dgm:presLayoutVars>
      </dgm:prSet>
      <dgm:spPr/>
    </dgm:pt>
    <dgm:pt modelId="{13BCF10F-F10E-45E1-980F-34E3175E44C5}" type="pres">
      <dgm:prSet presAssocID="{7A540C5B-4E06-4B43-ADDE-4C4B37182015}" presName="Accent1" presStyleCnt="0"/>
      <dgm:spPr/>
    </dgm:pt>
    <dgm:pt modelId="{45F26C1D-5539-465E-9906-1449AE0FB277}" type="pres">
      <dgm:prSet presAssocID="{7A540C5B-4E06-4B43-ADDE-4C4B37182015}" presName="Accent" presStyleLbl="bgShp" presStyleIdx="0" presStyleCnt="6"/>
      <dgm:spPr/>
    </dgm:pt>
    <dgm:pt modelId="{9E4FE829-58F8-4559-9678-EE54DD7FDECC}" type="pres">
      <dgm:prSet presAssocID="{7A540C5B-4E06-4B43-ADDE-4C4B37182015}" presName="Child1" presStyleLbl="node1" presStyleIdx="0" presStyleCnt="6">
        <dgm:presLayoutVars>
          <dgm:chMax val="0"/>
          <dgm:chPref val="0"/>
          <dgm:bulletEnabled val="1"/>
        </dgm:presLayoutVars>
      </dgm:prSet>
      <dgm:spPr/>
    </dgm:pt>
    <dgm:pt modelId="{14D04C8E-3493-4136-BC83-7FBC4BD0FCEE}" type="pres">
      <dgm:prSet presAssocID="{33212FC2-B340-4156-8DDD-5A40FA16CA79}" presName="Accent2" presStyleCnt="0"/>
      <dgm:spPr/>
    </dgm:pt>
    <dgm:pt modelId="{FA31986A-D527-42F8-86BD-454BBA5F8E84}" type="pres">
      <dgm:prSet presAssocID="{33212FC2-B340-4156-8DDD-5A40FA16CA79}" presName="Accent" presStyleLbl="bgShp" presStyleIdx="1" presStyleCnt="6" custAng="7480903" custFlipVert="1" custFlipHor="1" custScaleX="51061" custScaleY="104819" custLinFactNeighborX="6491" custLinFactNeighborY="-6395"/>
      <dgm:spPr>
        <a:prstGeom prst="downArrow">
          <a:avLst/>
        </a:prstGeom>
      </dgm:spPr>
    </dgm:pt>
    <dgm:pt modelId="{9525EA35-E829-4DB7-AA18-59E2FF85DF32}" type="pres">
      <dgm:prSet presAssocID="{33212FC2-B340-4156-8DDD-5A40FA16CA79}" presName="Child2" presStyleLbl="node1" presStyleIdx="1" presStyleCnt="6">
        <dgm:presLayoutVars>
          <dgm:chMax val="0"/>
          <dgm:chPref val="0"/>
          <dgm:bulletEnabled val="1"/>
        </dgm:presLayoutVars>
      </dgm:prSet>
      <dgm:spPr/>
    </dgm:pt>
    <dgm:pt modelId="{DE203F66-BCB8-4E80-9C89-93912309E3AE}" type="pres">
      <dgm:prSet presAssocID="{88B1E056-C9C8-421A-9629-C8C113A8F9DC}" presName="Accent3" presStyleCnt="0"/>
      <dgm:spPr/>
    </dgm:pt>
    <dgm:pt modelId="{563635ED-4099-45A1-B63B-6EB3CDDFEB29}" type="pres">
      <dgm:prSet presAssocID="{88B1E056-C9C8-421A-9629-C8C113A8F9DC}" presName="Accent" presStyleLbl="bgShp" presStyleIdx="2" presStyleCnt="6" custAng="10800000" custFlipVert="1" custScaleX="49222" custScaleY="108804" custLinFactNeighborX="11909" custLinFactNeighborY="-3503"/>
      <dgm:spPr>
        <a:prstGeom prst="downArrow">
          <a:avLst/>
        </a:prstGeom>
      </dgm:spPr>
    </dgm:pt>
    <dgm:pt modelId="{32E2EC66-BADD-49B7-AAA4-9C62F38D9757}" type="pres">
      <dgm:prSet presAssocID="{88B1E056-C9C8-421A-9629-C8C113A8F9DC}" presName="Child3" presStyleLbl="node1" presStyleIdx="2" presStyleCnt="6">
        <dgm:presLayoutVars>
          <dgm:chMax val="0"/>
          <dgm:chPref val="0"/>
          <dgm:bulletEnabled val="1"/>
        </dgm:presLayoutVars>
      </dgm:prSet>
      <dgm:spPr/>
    </dgm:pt>
    <dgm:pt modelId="{03555375-05DD-4A85-AAB4-F070280604C2}" type="pres">
      <dgm:prSet presAssocID="{07BDB2F5-73EA-49DE-9F7D-E0F995513656}" presName="Accent4" presStyleCnt="0"/>
      <dgm:spPr/>
    </dgm:pt>
    <dgm:pt modelId="{EF225E32-EFEF-4C92-9312-A927D62B941B}" type="pres">
      <dgm:prSet presAssocID="{07BDB2F5-73EA-49DE-9F7D-E0F995513656}" presName="Accent" presStyleLbl="bgShp" presStyleIdx="3" presStyleCnt="6" custAng="7280073" custFlipVert="1" custScaleX="49992" custScaleY="165434" custLinFactNeighborX="28183" custLinFactNeighborY="-15916"/>
      <dgm:spPr>
        <a:prstGeom prst="downArrow">
          <a:avLst/>
        </a:prstGeom>
      </dgm:spPr>
    </dgm:pt>
    <dgm:pt modelId="{2403AC60-435D-47B4-9B37-950C937CE31C}" type="pres">
      <dgm:prSet presAssocID="{07BDB2F5-73EA-49DE-9F7D-E0F995513656}" presName="Child4" presStyleLbl="node1" presStyleIdx="3" presStyleCnt="6">
        <dgm:presLayoutVars>
          <dgm:chMax val="0"/>
          <dgm:chPref val="0"/>
          <dgm:bulletEnabled val="1"/>
        </dgm:presLayoutVars>
      </dgm:prSet>
      <dgm:spPr/>
    </dgm:pt>
    <dgm:pt modelId="{2C14ECF9-6685-48A2-9BE9-F844AAFAD08F}" type="pres">
      <dgm:prSet presAssocID="{6DB7ABB0-A5D2-44EA-8E9F-9AD36836ACFC}" presName="Accent5" presStyleCnt="0"/>
      <dgm:spPr/>
    </dgm:pt>
    <dgm:pt modelId="{F8FB662C-8CEF-4929-87EE-02FD0B08FC7A}" type="pres">
      <dgm:prSet presAssocID="{6DB7ABB0-A5D2-44EA-8E9F-9AD36836ACFC}" presName="Accent" presStyleLbl="bgShp" presStyleIdx="4" presStyleCnt="6" custAng="3529051" custFlipVert="1" custScaleX="55101" custScaleY="158141" custLinFactNeighborX="11073" custLinFactNeighborY="19968"/>
      <dgm:spPr>
        <a:prstGeom prst="downArrow">
          <a:avLst/>
        </a:prstGeom>
      </dgm:spPr>
    </dgm:pt>
    <dgm:pt modelId="{FE8F9117-E8A4-4F0F-8941-FD7703E1EE69}" type="pres">
      <dgm:prSet presAssocID="{6DB7ABB0-A5D2-44EA-8E9F-9AD36836ACFC}" presName="Child5" presStyleLbl="node1" presStyleIdx="4" presStyleCnt="6">
        <dgm:presLayoutVars>
          <dgm:chMax val="0"/>
          <dgm:chPref val="0"/>
          <dgm:bulletEnabled val="1"/>
        </dgm:presLayoutVars>
      </dgm:prSet>
      <dgm:spPr/>
    </dgm:pt>
    <dgm:pt modelId="{5194E37F-E717-45DD-A469-2AA20D1EA336}" type="pres">
      <dgm:prSet presAssocID="{127DC8C6-9A46-40EB-8CD6-B2C52CA8135D}" presName="Accent6" presStyleCnt="0"/>
      <dgm:spPr/>
    </dgm:pt>
    <dgm:pt modelId="{906FFC6F-32D1-4B62-83A0-CF7AF45B8812}" type="pres">
      <dgm:prSet presAssocID="{127DC8C6-9A46-40EB-8CD6-B2C52CA8135D}" presName="Accent" presStyleLbl="bgShp" presStyleIdx="5" presStyleCnt="6" custFlipVert="1" custScaleX="55031" custScaleY="141537" custLinFactNeighborX="-19029" custLinFactNeighborY="22124"/>
      <dgm:spPr>
        <a:prstGeom prst="downArrow">
          <a:avLst/>
        </a:prstGeom>
      </dgm:spPr>
    </dgm:pt>
    <dgm:pt modelId="{FE5BE778-4CBA-45B3-A691-11454ABD757E}" type="pres">
      <dgm:prSet presAssocID="{127DC8C6-9A46-40EB-8CD6-B2C52CA8135D}" presName="Child6" presStyleLbl="node1" presStyleIdx="5" presStyleCnt="6">
        <dgm:presLayoutVars>
          <dgm:chMax val="0"/>
          <dgm:chPref val="0"/>
          <dgm:bulletEnabled val="1"/>
        </dgm:presLayoutVars>
      </dgm:prSet>
      <dgm:spPr/>
    </dgm:pt>
  </dgm:ptLst>
  <dgm:cxnLst>
    <dgm:cxn modelId="{BB2A9F0A-FF35-4994-9C16-CCFF8B34A48C}" srcId="{340F98D1-1223-4153-80E4-93EB80C7C75A}" destId="{127DC8C6-9A46-40EB-8CD6-B2C52CA8135D}" srcOrd="5" destOrd="0" parTransId="{8F0F06A2-4D90-443E-A673-C8D31F7DB4BF}" sibTransId="{07FC91BB-DA75-4AA3-A2D4-5D0F04F1A8CB}"/>
    <dgm:cxn modelId="{DE5F3122-D185-432C-957E-9F4CAFEA7421}" srcId="{340F98D1-1223-4153-80E4-93EB80C7C75A}" destId="{33212FC2-B340-4156-8DDD-5A40FA16CA79}" srcOrd="1" destOrd="0" parTransId="{7821BA7B-2820-413C-91E2-FD53613594D3}" sibTransId="{4A3DA754-AA41-4F04-9A09-128D834B17E7}"/>
    <dgm:cxn modelId="{88FECA22-42AC-465A-876F-9B226B10F0B5}" type="presOf" srcId="{127DC8C6-9A46-40EB-8CD6-B2C52CA8135D}" destId="{FE5BE778-4CBA-45B3-A691-11454ABD757E}" srcOrd="0" destOrd="0" presId="urn:microsoft.com/office/officeart/2011/layout/HexagonRadial"/>
    <dgm:cxn modelId="{718ABD30-A39D-4D54-808F-6956C006758E}" type="presOf" srcId="{6DB7ABB0-A5D2-44EA-8E9F-9AD36836ACFC}" destId="{FE8F9117-E8A4-4F0F-8941-FD7703E1EE69}" srcOrd="0" destOrd="0" presId="urn:microsoft.com/office/officeart/2011/layout/HexagonRadial"/>
    <dgm:cxn modelId="{42D32333-EE8E-4A53-ACEF-D87152376320}" type="presOf" srcId="{33212FC2-B340-4156-8DDD-5A40FA16CA79}" destId="{9525EA35-E829-4DB7-AA18-59E2FF85DF32}" srcOrd="0" destOrd="0" presId="urn:microsoft.com/office/officeart/2011/layout/HexagonRadial"/>
    <dgm:cxn modelId="{9530595C-21F1-4DEE-A720-E1CE227E177B}" type="presOf" srcId="{88B1E056-C9C8-421A-9629-C8C113A8F9DC}" destId="{32E2EC66-BADD-49B7-AAA4-9C62F38D9757}" srcOrd="0" destOrd="0" presId="urn:microsoft.com/office/officeart/2011/layout/HexagonRadial"/>
    <dgm:cxn modelId="{34999D7B-5A9D-4DC4-A1BA-947B61611C1E}" srcId="{340F98D1-1223-4153-80E4-93EB80C7C75A}" destId="{07BDB2F5-73EA-49DE-9F7D-E0F995513656}" srcOrd="3" destOrd="0" parTransId="{3615299C-012B-4A54-9B1B-09F8C5FDFFB6}" sibTransId="{8F7C364D-B627-413C-BAA2-08A249BD1EE7}"/>
    <dgm:cxn modelId="{2DE18C85-0360-468C-842A-9069E4215F04}" type="presOf" srcId="{7A540C5B-4E06-4B43-ADDE-4C4B37182015}" destId="{9E4FE829-58F8-4559-9678-EE54DD7FDECC}" srcOrd="0" destOrd="0" presId="urn:microsoft.com/office/officeart/2011/layout/HexagonRadial"/>
    <dgm:cxn modelId="{84AB70B3-019B-4E09-8976-9D7441039C7E}" srcId="{340F98D1-1223-4153-80E4-93EB80C7C75A}" destId="{6DB7ABB0-A5D2-44EA-8E9F-9AD36836ACFC}" srcOrd="4" destOrd="0" parTransId="{8C7F9655-211B-4983-99A6-107CD7B0FB4F}" sibTransId="{92A6E7B0-18BA-4C1C-8DFF-6637D2233005}"/>
    <dgm:cxn modelId="{83FCD0B8-9393-4F53-8D3B-1FDABE956B73}" type="presOf" srcId="{07BDB2F5-73EA-49DE-9F7D-E0F995513656}" destId="{2403AC60-435D-47B4-9B37-950C937CE31C}" srcOrd="0" destOrd="0" presId="urn:microsoft.com/office/officeart/2011/layout/HexagonRadial"/>
    <dgm:cxn modelId="{447EC1BB-640A-4D7A-898C-8CCF4053E77E}" srcId="{340F98D1-1223-4153-80E4-93EB80C7C75A}" destId="{7A540C5B-4E06-4B43-ADDE-4C4B37182015}" srcOrd="0" destOrd="0" parTransId="{08AEA415-D6E9-408E-9D90-19B5376960F4}" sibTransId="{9785AF7C-D6AB-4335-9D45-9200781681BF}"/>
    <dgm:cxn modelId="{2C4D3DC3-3492-4913-9095-C07CE572B482}" type="presOf" srcId="{8D76568C-359F-481A-92BA-E41CE6B5A9F6}" destId="{27E6DAC6-C094-4335-8FBB-EF582A15FC27}" srcOrd="0" destOrd="0" presId="urn:microsoft.com/office/officeart/2011/layout/HexagonRadial"/>
    <dgm:cxn modelId="{95F027C5-A9E0-4AD3-8F76-D6EB270A8D24}" srcId="{8D76568C-359F-481A-92BA-E41CE6B5A9F6}" destId="{340F98D1-1223-4153-80E4-93EB80C7C75A}" srcOrd="0" destOrd="0" parTransId="{58F3BE46-475C-4788-AA6B-8E4196D6093C}" sibTransId="{5F3744C0-31CC-4AEB-B55A-D53264B70B7D}"/>
    <dgm:cxn modelId="{1D23D5CB-F8EC-4CC0-AD8E-99B414AE34FF}" srcId="{340F98D1-1223-4153-80E4-93EB80C7C75A}" destId="{88B1E056-C9C8-421A-9629-C8C113A8F9DC}" srcOrd="2" destOrd="0" parTransId="{EAE9F11C-E2F3-4252-B85C-4EBCDC8D5521}" sibTransId="{CE63D779-DC03-4991-9ACD-DE156E977663}"/>
    <dgm:cxn modelId="{963A0AD2-EDCE-4F9F-845E-14A5F3F2FFD2}" type="presOf" srcId="{340F98D1-1223-4153-80E4-93EB80C7C75A}" destId="{366CF64D-A81C-405D-8F6A-3E3F3ABE1910}" srcOrd="0" destOrd="0" presId="urn:microsoft.com/office/officeart/2011/layout/HexagonRadial"/>
    <dgm:cxn modelId="{8B04A3CF-1E9C-467D-87C1-07586E58DC46}" type="presParOf" srcId="{27E6DAC6-C094-4335-8FBB-EF582A15FC27}" destId="{366CF64D-A81C-405D-8F6A-3E3F3ABE1910}" srcOrd="0" destOrd="0" presId="urn:microsoft.com/office/officeart/2011/layout/HexagonRadial"/>
    <dgm:cxn modelId="{5E0F29BB-E5A7-4959-8F38-0D49855B618D}" type="presParOf" srcId="{27E6DAC6-C094-4335-8FBB-EF582A15FC27}" destId="{13BCF10F-F10E-45E1-980F-34E3175E44C5}" srcOrd="1" destOrd="0" presId="urn:microsoft.com/office/officeart/2011/layout/HexagonRadial"/>
    <dgm:cxn modelId="{38DBED26-3557-4FBC-A0DA-E1DEC3153A8D}" type="presParOf" srcId="{13BCF10F-F10E-45E1-980F-34E3175E44C5}" destId="{45F26C1D-5539-465E-9906-1449AE0FB277}" srcOrd="0" destOrd="0" presId="urn:microsoft.com/office/officeart/2011/layout/HexagonRadial"/>
    <dgm:cxn modelId="{274FA295-09DC-4B64-ACAA-396EA712A166}" type="presParOf" srcId="{27E6DAC6-C094-4335-8FBB-EF582A15FC27}" destId="{9E4FE829-58F8-4559-9678-EE54DD7FDECC}" srcOrd="2" destOrd="0" presId="urn:microsoft.com/office/officeart/2011/layout/HexagonRadial"/>
    <dgm:cxn modelId="{057114EE-61F4-400C-8D7C-F53FF9062A03}" type="presParOf" srcId="{27E6DAC6-C094-4335-8FBB-EF582A15FC27}" destId="{14D04C8E-3493-4136-BC83-7FBC4BD0FCEE}" srcOrd="3" destOrd="0" presId="urn:microsoft.com/office/officeart/2011/layout/HexagonRadial"/>
    <dgm:cxn modelId="{02A09461-7981-455D-B76F-00827D142342}" type="presParOf" srcId="{14D04C8E-3493-4136-BC83-7FBC4BD0FCEE}" destId="{FA31986A-D527-42F8-86BD-454BBA5F8E84}" srcOrd="0" destOrd="0" presId="urn:microsoft.com/office/officeart/2011/layout/HexagonRadial"/>
    <dgm:cxn modelId="{131FB78B-CAF2-43E1-AE85-D16D9990A150}" type="presParOf" srcId="{27E6DAC6-C094-4335-8FBB-EF582A15FC27}" destId="{9525EA35-E829-4DB7-AA18-59E2FF85DF32}" srcOrd="4" destOrd="0" presId="urn:microsoft.com/office/officeart/2011/layout/HexagonRadial"/>
    <dgm:cxn modelId="{5EE770C2-47CA-4CD4-97D7-9AA9F4B181DF}" type="presParOf" srcId="{27E6DAC6-C094-4335-8FBB-EF582A15FC27}" destId="{DE203F66-BCB8-4E80-9C89-93912309E3AE}" srcOrd="5" destOrd="0" presId="urn:microsoft.com/office/officeart/2011/layout/HexagonRadial"/>
    <dgm:cxn modelId="{D61100C8-350C-459A-B9F8-0652927A62D2}" type="presParOf" srcId="{DE203F66-BCB8-4E80-9C89-93912309E3AE}" destId="{563635ED-4099-45A1-B63B-6EB3CDDFEB29}" srcOrd="0" destOrd="0" presId="urn:microsoft.com/office/officeart/2011/layout/HexagonRadial"/>
    <dgm:cxn modelId="{940630F6-A3A4-4CFF-9A53-99A04C15BD40}" type="presParOf" srcId="{27E6DAC6-C094-4335-8FBB-EF582A15FC27}" destId="{32E2EC66-BADD-49B7-AAA4-9C62F38D9757}" srcOrd="6" destOrd="0" presId="urn:microsoft.com/office/officeart/2011/layout/HexagonRadial"/>
    <dgm:cxn modelId="{67C3D9F6-0284-49B3-B4CB-6AFB5C5A7863}" type="presParOf" srcId="{27E6DAC6-C094-4335-8FBB-EF582A15FC27}" destId="{03555375-05DD-4A85-AAB4-F070280604C2}" srcOrd="7" destOrd="0" presId="urn:microsoft.com/office/officeart/2011/layout/HexagonRadial"/>
    <dgm:cxn modelId="{8CFEEA80-326B-499A-A416-2652069460E6}" type="presParOf" srcId="{03555375-05DD-4A85-AAB4-F070280604C2}" destId="{EF225E32-EFEF-4C92-9312-A927D62B941B}" srcOrd="0" destOrd="0" presId="urn:microsoft.com/office/officeart/2011/layout/HexagonRadial"/>
    <dgm:cxn modelId="{6D2A5450-E9ED-4F5D-B8CE-E04E7D837218}" type="presParOf" srcId="{27E6DAC6-C094-4335-8FBB-EF582A15FC27}" destId="{2403AC60-435D-47B4-9B37-950C937CE31C}" srcOrd="8" destOrd="0" presId="urn:microsoft.com/office/officeart/2011/layout/HexagonRadial"/>
    <dgm:cxn modelId="{C2B74F7A-47A7-471D-9796-340AF2A51FE2}" type="presParOf" srcId="{27E6DAC6-C094-4335-8FBB-EF582A15FC27}" destId="{2C14ECF9-6685-48A2-9BE9-F844AAFAD08F}" srcOrd="9" destOrd="0" presId="urn:microsoft.com/office/officeart/2011/layout/HexagonRadial"/>
    <dgm:cxn modelId="{D53C3C52-A5A9-470A-9A95-333A102BCBC8}" type="presParOf" srcId="{2C14ECF9-6685-48A2-9BE9-F844AAFAD08F}" destId="{F8FB662C-8CEF-4929-87EE-02FD0B08FC7A}" srcOrd="0" destOrd="0" presId="urn:microsoft.com/office/officeart/2011/layout/HexagonRadial"/>
    <dgm:cxn modelId="{364D47ED-06F7-425B-9B17-1D08826BD978}" type="presParOf" srcId="{27E6DAC6-C094-4335-8FBB-EF582A15FC27}" destId="{FE8F9117-E8A4-4F0F-8941-FD7703E1EE69}" srcOrd="10" destOrd="0" presId="urn:microsoft.com/office/officeart/2011/layout/HexagonRadial"/>
    <dgm:cxn modelId="{5C9483E2-B113-4E9D-ABF6-7442E47AE57C}" type="presParOf" srcId="{27E6DAC6-C094-4335-8FBB-EF582A15FC27}" destId="{5194E37F-E717-45DD-A469-2AA20D1EA336}" srcOrd="11" destOrd="0" presId="urn:microsoft.com/office/officeart/2011/layout/HexagonRadial"/>
    <dgm:cxn modelId="{450816C0-736B-4BD5-9316-CE7E44968AB9}" type="presParOf" srcId="{5194E37F-E717-45DD-A469-2AA20D1EA336}" destId="{906FFC6F-32D1-4B62-83A0-CF7AF45B8812}" srcOrd="0" destOrd="0" presId="urn:microsoft.com/office/officeart/2011/layout/HexagonRadial"/>
    <dgm:cxn modelId="{81DA4DF1-E532-44F3-BB07-814848295C97}" type="presParOf" srcId="{27E6DAC6-C094-4335-8FBB-EF582A15FC27}" destId="{FE5BE778-4CBA-45B3-A691-11454ABD757E}" srcOrd="12"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76568C-359F-481A-92BA-E41CE6B5A9F6}" type="doc">
      <dgm:prSet loTypeId="urn:microsoft.com/office/officeart/2011/layout/HexagonRadial" loCatId="cycle" qsTypeId="urn:microsoft.com/office/officeart/2005/8/quickstyle/simple2" qsCatId="simple" csTypeId="urn:microsoft.com/office/officeart/2005/8/colors/accent6_2" csCatId="accent6" phldr="1"/>
      <dgm:spPr/>
      <dgm:t>
        <a:bodyPr/>
        <a:lstStyle/>
        <a:p>
          <a:endParaRPr lang="en-IN"/>
        </a:p>
      </dgm:t>
    </dgm:pt>
    <dgm:pt modelId="{340F98D1-1223-4153-80E4-93EB80C7C75A}">
      <dgm:prSet phldrT="[Text]"/>
      <dgm:spPr>
        <a:ln>
          <a:noFill/>
        </a:ln>
      </dgm:spPr>
      <dgm:t>
        <a:bodyPr/>
        <a:lstStyle/>
        <a:p>
          <a:r>
            <a:rPr lang="en-IN"/>
            <a:t>Why Chanakya ?</a:t>
          </a:r>
        </a:p>
      </dgm:t>
    </dgm:pt>
    <dgm:pt modelId="{58F3BE46-475C-4788-AA6B-8E4196D6093C}" type="parTrans" cxnId="{95F027C5-A9E0-4AD3-8F76-D6EB270A8D24}">
      <dgm:prSet/>
      <dgm:spPr/>
      <dgm:t>
        <a:bodyPr/>
        <a:lstStyle/>
        <a:p>
          <a:endParaRPr lang="en-IN"/>
        </a:p>
      </dgm:t>
    </dgm:pt>
    <dgm:pt modelId="{5F3744C0-31CC-4AEB-B55A-D53264B70B7D}" type="sibTrans" cxnId="{95F027C5-A9E0-4AD3-8F76-D6EB270A8D24}">
      <dgm:prSet/>
      <dgm:spPr/>
      <dgm:t>
        <a:bodyPr/>
        <a:lstStyle/>
        <a:p>
          <a:endParaRPr lang="en-IN"/>
        </a:p>
      </dgm:t>
    </dgm:pt>
    <dgm:pt modelId="{7A540C5B-4E06-4B43-ADDE-4C4B37182015}">
      <dgm:prSet phldrT="[Text]"/>
      <dgm:spPr>
        <a:solidFill>
          <a:srgbClr val="92D050"/>
        </a:solidFill>
        <a:ln>
          <a:noFill/>
        </a:ln>
      </dgm:spPr>
      <dgm:t>
        <a:bodyPr/>
        <a:lstStyle/>
        <a:p>
          <a:r>
            <a:rPr lang="en-IN" dirty="0"/>
            <a:t>Seasoned Core Team - 35+ years experience</a:t>
          </a:r>
        </a:p>
      </dgm:t>
    </dgm:pt>
    <dgm:pt modelId="{08AEA415-D6E9-408E-9D90-19B5376960F4}" type="parTrans" cxnId="{447EC1BB-640A-4D7A-898C-8CCF4053E77E}">
      <dgm:prSet/>
      <dgm:spPr/>
      <dgm:t>
        <a:bodyPr/>
        <a:lstStyle/>
        <a:p>
          <a:endParaRPr lang="en-IN"/>
        </a:p>
      </dgm:t>
    </dgm:pt>
    <dgm:pt modelId="{9785AF7C-D6AB-4335-9D45-9200781681BF}" type="sibTrans" cxnId="{447EC1BB-640A-4D7A-898C-8CCF4053E77E}">
      <dgm:prSet/>
      <dgm:spPr/>
      <dgm:t>
        <a:bodyPr/>
        <a:lstStyle/>
        <a:p>
          <a:endParaRPr lang="en-IN"/>
        </a:p>
      </dgm:t>
    </dgm:pt>
    <dgm:pt modelId="{33212FC2-B340-4156-8DDD-5A40FA16CA79}">
      <dgm:prSet phldrT="[Text]"/>
      <dgm:spPr>
        <a:ln>
          <a:noFill/>
        </a:ln>
      </dgm:spPr>
      <dgm:t>
        <a:bodyPr/>
        <a:lstStyle/>
        <a:p>
          <a:r>
            <a:rPr lang="en-IN" dirty="0"/>
            <a:t>Portfolio Design - Management &amp; Optimisation strategies</a:t>
          </a:r>
        </a:p>
      </dgm:t>
    </dgm:pt>
    <dgm:pt modelId="{7821BA7B-2820-413C-91E2-FD53613594D3}" type="parTrans" cxnId="{DE5F3122-D185-432C-957E-9F4CAFEA7421}">
      <dgm:prSet/>
      <dgm:spPr/>
      <dgm:t>
        <a:bodyPr/>
        <a:lstStyle/>
        <a:p>
          <a:endParaRPr lang="en-IN"/>
        </a:p>
      </dgm:t>
    </dgm:pt>
    <dgm:pt modelId="{4A3DA754-AA41-4F04-9A09-128D834B17E7}" type="sibTrans" cxnId="{DE5F3122-D185-432C-957E-9F4CAFEA7421}">
      <dgm:prSet/>
      <dgm:spPr/>
      <dgm:t>
        <a:bodyPr/>
        <a:lstStyle/>
        <a:p>
          <a:endParaRPr lang="en-IN"/>
        </a:p>
      </dgm:t>
    </dgm:pt>
    <dgm:pt modelId="{88B1E056-C9C8-421A-9629-C8C113A8F9DC}">
      <dgm:prSet phldrT="[Text]"/>
      <dgm:spPr>
        <a:ln>
          <a:noFill/>
        </a:ln>
      </dgm:spPr>
      <dgm:t>
        <a:bodyPr/>
        <a:lstStyle/>
        <a:p>
          <a:endParaRPr lang="en-IN" dirty="0"/>
        </a:p>
        <a:p>
          <a:r>
            <a:rPr lang="en-IN" dirty="0"/>
            <a:t>Stock Selection - Differentiated, high performing stocks</a:t>
          </a:r>
        </a:p>
      </dgm:t>
    </dgm:pt>
    <dgm:pt modelId="{EAE9F11C-E2F3-4252-B85C-4EBCDC8D5521}" type="parTrans" cxnId="{1D23D5CB-F8EC-4CC0-AD8E-99B414AE34FF}">
      <dgm:prSet/>
      <dgm:spPr/>
      <dgm:t>
        <a:bodyPr/>
        <a:lstStyle/>
        <a:p>
          <a:endParaRPr lang="en-IN"/>
        </a:p>
      </dgm:t>
    </dgm:pt>
    <dgm:pt modelId="{CE63D779-DC03-4991-9ACD-DE156E977663}" type="sibTrans" cxnId="{1D23D5CB-F8EC-4CC0-AD8E-99B414AE34FF}">
      <dgm:prSet/>
      <dgm:spPr/>
      <dgm:t>
        <a:bodyPr/>
        <a:lstStyle/>
        <a:p>
          <a:endParaRPr lang="en-IN"/>
        </a:p>
      </dgm:t>
    </dgm:pt>
    <dgm:pt modelId="{07BDB2F5-73EA-49DE-9F7D-E0F995513656}">
      <dgm:prSet phldrT="[Text]"/>
      <dgm:spPr>
        <a:ln>
          <a:noFill/>
        </a:ln>
      </dgm:spPr>
      <dgm:t>
        <a:bodyPr/>
        <a:lstStyle/>
        <a:p>
          <a:r>
            <a:rPr lang="en-IN" dirty="0"/>
            <a:t>Deep understand of business turnaround</a:t>
          </a:r>
        </a:p>
      </dgm:t>
    </dgm:pt>
    <dgm:pt modelId="{3615299C-012B-4A54-9B1B-09F8C5FDFFB6}" type="parTrans" cxnId="{34999D7B-5A9D-4DC4-A1BA-947B61611C1E}">
      <dgm:prSet/>
      <dgm:spPr/>
      <dgm:t>
        <a:bodyPr/>
        <a:lstStyle/>
        <a:p>
          <a:endParaRPr lang="en-IN"/>
        </a:p>
      </dgm:t>
    </dgm:pt>
    <dgm:pt modelId="{8F7C364D-B627-413C-BAA2-08A249BD1EE7}" type="sibTrans" cxnId="{34999D7B-5A9D-4DC4-A1BA-947B61611C1E}">
      <dgm:prSet/>
      <dgm:spPr/>
      <dgm:t>
        <a:bodyPr/>
        <a:lstStyle/>
        <a:p>
          <a:endParaRPr lang="en-IN"/>
        </a:p>
      </dgm:t>
    </dgm:pt>
    <dgm:pt modelId="{6DB7ABB0-A5D2-44EA-8E9F-9AD36836ACFC}">
      <dgm:prSet phldrT="[Text]"/>
      <dgm:spPr>
        <a:ln>
          <a:noFill/>
        </a:ln>
      </dgm:spPr>
      <dgm:t>
        <a:bodyPr/>
        <a:lstStyle/>
        <a:p>
          <a:r>
            <a:rPr lang="en-IN" dirty="0"/>
            <a:t>Market Timing - Proprietary  Algorithm</a:t>
          </a:r>
        </a:p>
      </dgm:t>
    </dgm:pt>
    <dgm:pt modelId="{8C7F9655-211B-4983-99A6-107CD7B0FB4F}" type="parTrans" cxnId="{84AB70B3-019B-4E09-8976-9D7441039C7E}">
      <dgm:prSet/>
      <dgm:spPr/>
      <dgm:t>
        <a:bodyPr/>
        <a:lstStyle/>
        <a:p>
          <a:endParaRPr lang="en-IN"/>
        </a:p>
      </dgm:t>
    </dgm:pt>
    <dgm:pt modelId="{92A6E7B0-18BA-4C1C-8DFF-6637D2233005}" type="sibTrans" cxnId="{84AB70B3-019B-4E09-8976-9D7441039C7E}">
      <dgm:prSet/>
      <dgm:spPr/>
      <dgm:t>
        <a:bodyPr/>
        <a:lstStyle/>
        <a:p>
          <a:endParaRPr lang="en-IN"/>
        </a:p>
      </dgm:t>
    </dgm:pt>
    <dgm:pt modelId="{127DC8C6-9A46-40EB-8CD6-B2C52CA8135D}">
      <dgm:prSet phldrT="[Text]"/>
      <dgm:spPr>
        <a:ln>
          <a:noFill/>
        </a:ln>
      </dgm:spPr>
      <dgm:t>
        <a:bodyPr/>
        <a:lstStyle/>
        <a:p>
          <a:r>
            <a:rPr lang="en-IN" dirty="0"/>
            <a:t>Customized Portfolio</a:t>
          </a:r>
        </a:p>
      </dgm:t>
    </dgm:pt>
    <dgm:pt modelId="{8F0F06A2-4D90-443E-A673-C8D31F7DB4BF}" type="parTrans" cxnId="{BB2A9F0A-FF35-4994-9C16-CCFF8B34A48C}">
      <dgm:prSet/>
      <dgm:spPr/>
      <dgm:t>
        <a:bodyPr/>
        <a:lstStyle/>
        <a:p>
          <a:endParaRPr lang="en-IN"/>
        </a:p>
      </dgm:t>
    </dgm:pt>
    <dgm:pt modelId="{07FC91BB-DA75-4AA3-A2D4-5D0F04F1A8CB}" type="sibTrans" cxnId="{BB2A9F0A-FF35-4994-9C16-CCFF8B34A48C}">
      <dgm:prSet/>
      <dgm:spPr/>
      <dgm:t>
        <a:bodyPr/>
        <a:lstStyle/>
        <a:p>
          <a:endParaRPr lang="en-IN"/>
        </a:p>
      </dgm:t>
    </dgm:pt>
    <dgm:pt modelId="{27E6DAC6-C094-4335-8FBB-EF582A15FC27}" type="pres">
      <dgm:prSet presAssocID="{8D76568C-359F-481A-92BA-E41CE6B5A9F6}" presName="Name0" presStyleCnt="0">
        <dgm:presLayoutVars>
          <dgm:chMax val="1"/>
          <dgm:chPref val="1"/>
          <dgm:dir/>
          <dgm:animOne val="branch"/>
          <dgm:animLvl val="lvl"/>
        </dgm:presLayoutVars>
      </dgm:prSet>
      <dgm:spPr/>
    </dgm:pt>
    <dgm:pt modelId="{366CF64D-A81C-405D-8F6A-3E3F3ABE1910}" type="pres">
      <dgm:prSet presAssocID="{340F98D1-1223-4153-80E4-93EB80C7C75A}" presName="Parent" presStyleLbl="node0" presStyleIdx="0" presStyleCnt="1">
        <dgm:presLayoutVars>
          <dgm:chMax val="6"/>
          <dgm:chPref val="6"/>
        </dgm:presLayoutVars>
      </dgm:prSet>
      <dgm:spPr/>
    </dgm:pt>
    <dgm:pt modelId="{13BCF10F-F10E-45E1-980F-34E3175E44C5}" type="pres">
      <dgm:prSet presAssocID="{7A540C5B-4E06-4B43-ADDE-4C4B37182015}" presName="Accent1" presStyleCnt="0"/>
      <dgm:spPr/>
    </dgm:pt>
    <dgm:pt modelId="{45F26C1D-5539-465E-9906-1449AE0FB277}" type="pres">
      <dgm:prSet presAssocID="{7A540C5B-4E06-4B43-ADDE-4C4B37182015}" presName="Accent" presStyleLbl="bgShp" presStyleIdx="0" presStyleCnt="6"/>
      <dgm:spPr/>
    </dgm:pt>
    <dgm:pt modelId="{9E4FE829-58F8-4559-9678-EE54DD7FDECC}" type="pres">
      <dgm:prSet presAssocID="{7A540C5B-4E06-4B43-ADDE-4C4B37182015}" presName="Child1" presStyleLbl="node1" presStyleIdx="0" presStyleCnt="6">
        <dgm:presLayoutVars>
          <dgm:chMax val="0"/>
          <dgm:chPref val="0"/>
          <dgm:bulletEnabled val="1"/>
        </dgm:presLayoutVars>
      </dgm:prSet>
      <dgm:spPr/>
    </dgm:pt>
    <dgm:pt modelId="{14D04C8E-3493-4136-BC83-7FBC4BD0FCEE}" type="pres">
      <dgm:prSet presAssocID="{33212FC2-B340-4156-8DDD-5A40FA16CA79}" presName="Accent2" presStyleCnt="0"/>
      <dgm:spPr/>
    </dgm:pt>
    <dgm:pt modelId="{FA31986A-D527-42F8-86BD-454BBA5F8E84}" type="pres">
      <dgm:prSet presAssocID="{33212FC2-B340-4156-8DDD-5A40FA16CA79}" presName="Accent" presStyleLbl="bgShp" presStyleIdx="1" presStyleCnt="6" custAng="7480903" custFlipVert="1" custFlipHor="1" custScaleX="51061" custScaleY="104819" custLinFactNeighborX="6491" custLinFactNeighborY="-6395"/>
      <dgm:spPr>
        <a:prstGeom prst="downArrow">
          <a:avLst/>
        </a:prstGeom>
      </dgm:spPr>
    </dgm:pt>
    <dgm:pt modelId="{9525EA35-E829-4DB7-AA18-59E2FF85DF32}" type="pres">
      <dgm:prSet presAssocID="{33212FC2-B340-4156-8DDD-5A40FA16CA79}" presName="Child2" presStyleLbl="node1" presStyleIdx="1" presStyleCnt="6">
        <dgm:presLayoutVars>
          <dgm:chMax val="0"/>
          <dgm:chPref val="0"/>
          <dgm:bulletEnabled val="1"/>
        </dgm:presLayoutVars>
      </dgm:prSet>
      <dgm:spPr/>
    </dgm:pt>
    <dgm:pt modelId="{DE203F66-BCB8-4E80-9C89-93912309E3AE}" type="pres">
      <dgm:prSet presAssocID="{88B1E056-C9C8-421A-9629-C8C113A8F9DC}" presName="Accent3" presStyleCnt="0"/>
      <dgm:spPr/>
    </dgm:pt>
    <dgm:pt modelId="{563635ED-4099-45A1-B63B-6EB3CDDFEB29}" type="pres">
      <dgm:prSet presAssocID="{88B1E056-C9C8-421A-9629-C8C113A8F9DC}" presName="Accent" presStyleLbl="bgShp" presStyleIdx="2" presStyleCnt="6" custAng="10800000" custFlipVert="1" custScaleX="49222" custScaleY="108804" custLinFactNeighborX="11909" custLinFactNeighborY="-3503"/>
      <dgm:spPr>
        <a:prstGeom prst="downArrow">
          <a:avLst/>
        </a:prstGeom>
      </dgm:spPr>
    </dgm:pt>
    <dgm:pt modelId="{32E2EC66-BADD-49B7-AAA4-9C62F38D9757}" type="pres">
      <dgm:prSet presAssocID="{88B1E056-C9C8-421A-9629-C8C113A8F9DC}" presName="Child3" presStyleLbl="node1" presStyleIdx="2" presStyleCnt="6">
        <dgm:presLayoutVars>
          <dgm:chMax val="0"/>
          <dgm:chPref val="0"/>
          <dgm:bulletEnabled val="1"/>
        </dgm:presLayoutVars>
      </dgm:prSet>
      <dgm:spPr/>
    </dgm:pt>
    <dgm:pt modelId="{03555375-05DD-4A85-AAB4-F070280604C2}" type="pres">
      <dgm:prSet presAssocID="{07BDB2F5-73EA-49DE-9F7D-E0F995513656}" presName="Accent4" presStyleCnt="0"/>
      <dgm:spPr/>
    </dgm:pt>
    <dgm:pt modelId="{EF225E32-EFEF-4C92-9312-A927D62B941B}" type="pres">
      <dgm:prSet presAssocID="{07BDB2F5-73EA-49DE-9F7D-E0F995513656}" presName="Accent" presStyleLbl="bgShp" presStyleIdx="3" presStyleCnt="6" custAng="7280073" custFlipVert="1" custScaleX="49992" custScaleY="165434" custLinFactNeighborX="28183" custLinFactNeighborY="-15916"/>
      <dgm:spPr>
        <a:prstGeom prst="downArrow">
          <a:avLst/>
        </a:prstGeom>
      </dgm:spPr>
    </dgm:pt>
    <dgm:pt modelId="{2403AC60-435D-47B4-9B37-950C937CE31C}" type="pres">
      <dgm:prSet presAssocID="{07BDB2F5-73EA-49DE-9F7D-E0F995513656}" presName="Child4" presStyleLbl="node1" presStyleIdx="3" presStyleCnt="6">
        <dgm:presLayoutVars>
          <dgm:chMax val="0"/>
          <dgm:chPref val="0"/>
          <dgm:bulletEnabled val="1"/>
        </dgm:presLayoutVars>
      </dgm:prSet>
      <dgm:spPr/>
    </dgm:pt>
    <dgm:pt modelId="{2C14ECF9-6685-48A2-9BE9-F844AAFAD08F}" type="pres">
      <dgm:prSet presAssocID="{6DB7ABB0-A5D2-44EA-8E9F-9AD36836ACFC}" presName="Accent5" presStyleCnt="0"/>
      <dgm:spPr/>
    </dgm:pt>
    <dgm:pt modelId="{F8FB662C-8CEF-4929-87EE-02FD0B08FC7A}" type="pres">
      <dgm:prSet presAssocID="{6DB7ABB0-A5D2-44EA-8E9F-9AD36836ACFC}" presName="Accent" presStyleLbl="bgShp" presStyleIdx="4" presStyleCnt="6" custAng="3529051" custFlipVert="1" custScaleX="55101" custScaleY="158141" custLinFactNeighborX="11073" custLinFactNeighborY="19968"/>
      <dgm:spPr>
        <a:prstGeom prst="downArrow">
          <a:avLst/>
        </a:prstGeom>
      </dgm:spPr>
    </dgm:pt>
    <dgm:pt modelId="{FE8F9117-E8A4-4F0F-8941-FD7703E1EE69}" type="pres">
      <dgm:prSet presAssocID="{6DB7ABB0-A5D2-44EA-8E9F-9AD36836ACFC}" presName="Child5" presStyleLbl="node1" presStyleIdx="4" presStyleCnt="6">
        <dgm:presLayoutVars>
          <dgm:chMax val="0"/>
          <dgm:chPref val="0"/>
          <dgm:bulletEnabled val="1"/>
        </dgm:presLayoutVars>
      </dgm:prSet>
      <dgm:spPr/>
    </dgm:pt>
    <dgm:pt modelId="{5194E37F-E717-45DD-A469-2AA20D1EA336}" type="pres">
      <dgm:prSet presAssocID="{127DC8C6-9A46-40EB-8CD6-B2C52CA8135D}" presName="Accent6" presStyleCnt="0"/>
      <dgm:spPr/>
    </dgm:pt>
    <dgm:pt modelId="{906FFC6F-32D1-4B62-83A0-CF7AF45B8812}" type="pres">
      <dgm:prSet presAssocID="{127DC8C6-9A46-40EB-8CD6-B2C52CA8135D}" presName="Accent" presStyleLbl="bgShp" presStyleIdx="5" presStyleCnt="6" custFlipVert="1" custScaleX="55031" custScaleY="141537" custLinFactNeighborX="-19029" custLinFactNeighborY="22124"/>
      <dgm:spPr>
        <a:prstGeom prst="downArrow">
          <a:avLst/>
        </a:prstGeom>
      </dgm:spPr>
    </dgm:pt>
    <dgm:pt modelId="{FE5BE778-4CBA-45B3-A691-11454ABD757E}" type="pres">
      <dgm:prSet presAssocID="{127DC8C6-9A46-40EB-8CD6-B2C52CA8135D}" presName="Child6" presStyleLbl="node1" presStyleIdx="5" presStyleCnt="6">
        <dgm:presLayoutVars>
          <dgm:chMax val="0"/>
          <dgm:chPref val="0"/>
          <dgm:bulletEnabled val="1"/>
        </dgm:presLayoutVars>
      </dgm:prSet>
      <dgm:spPr/>
    </dgm:pt>
  </dgm:ptLst>
  <dgm:cxnLst>
    <dgm:cxn modelId="{BB2A9F0A-FF35-4994-9C16-CCFF8B34A48C}" srcId="{340F98D1-1223-4153-80E4-93EB80C7C75A}" destId="{127DC8C6-9A46-40EB-8CD6-B2C52CA8135D}" srcOrd="5" destOrd="0" parTransId="{8F0F06A2-4D90-443E-A673-C8D31F7DB4BF}" sibTransId="{07FC91BB-DA75-4AA3-A2D4-5D0F04F1A8CB}"/>
    <dgm:cxn modelId="{DE5F3122-D185-432C-957E-9F4CAFEA7421}" srcId="{340F98D1-1223-4153-80E4-93EB80C7C75A}" destId="{33212FC2-B340-4156-8DDD-5A40FA16CA79}" srcOrd="1" destOrd="0" parTransId="{7821BA7B-2820-413C-91E2-FD53613594D3}" sibTransId="{4A3DA754-AA41-4F04-9A09-128D834B17E7}"/>
    <dgm:cxn modelId="{88FECA22-42AC-465A-876F-9B226B10F0B5}" type="presOf" srcId="{127DC8C6-9A46-40EB-8CD6-B2C52CA8135D}" destId="{FE5BE778-4CBA-45B3-A691-11454ABD757E}" srcOrd="0" destOrd="0" presId="urn:microsoft.com/office/officeart/2011/layout/HexagonRadial"/>
    <dgm:cxn modelId="{718ABD30-A39D-4D54-808F-6956C006758E}" type="presOf" srcId="{6DB7ABB0-A5D2-44EA-8E9F-9AD36836ACFC}" destId="{FE8F9117-E8A4-4F0F-8941-FD7703E1EE69}" srcOrd="0" destOrd="0" presId="urn:microsoft.com/office/officeart/2011/layout/HexagonRadial"/>
    <dgm:cxn modelId="{42D32333-EE8E-4A53-ACEF-D87152376320}" type="presOf" srcId="{33212FC2-B340-4156-8DDD-5A40FA16CA79}" destId="{9525EA35-E829-4DB7-AA18-59E2FF85DF32}" srcOrd="0" destOrd="0" presId="urn:microsoft.com/office/officeart/2011/layout/HexagonRadial"/>
    <dgm:cxn modelId="{9530595C-21F1-4DEE-A720-E1CE227E177B}" type="presOf" srcId="{88B1E056-C9C8-421A-9629-C8C113A8F9DC}" destId="{32E2EC66-BADD-49B7-AAA4-9C62F38D9757}" srcOrd="0" destOrd="0" presId="urn:microsoft.com/office/officeart/2011/layout/HexagonRadial"/>
    <dgm:cxn modelId="{34999D7B-5A9D-4DC4-A1BA-947B61611C1E}" srcId="{340F98D1-1223-4153-80E4-93EB80C7C75A}" destId="{07BDB2F5-73EA-49DE-9F7D-E0F995513656}" srcOrd="3" destOrd="0" parTransId="{3615299C-012B-4A54-9B1B-09F8C5FDFFB6}" sibTransId="{8F7C364D-B627-413C-BAA2-08A249BD1EE7}"/>
    <dgm:cxn modelId="{2DE18C85-0360-468C-842A-9069E4215F04}" type="presOf" srcId="{7A540C5B-4E06-4B43-ADDE-4C4B37182015}" destId="{9E4FE829-58F8-4559-9678-EE54DD7FDECC}" srcOrd="0" destOrd="0" presId="urn:microsoft.com/office/officeart/2011/layout/HexagonRadial"/>
    <dgm:cxn modelId="{84AB70B3-019B-4E09-8976-9D7441039C7E}" srcId="{340F98D1-1223-4153-80E4-93EB80C7C75A}" destId="{6DB7ABB0-A5D2-44EA-8E9F-9AD36836ACFC}" srcOrd="4" destOrd="0" parTransId="{8C7F9655-211B-4983-99A6-107CD7B0FB4F}" sibTransId="{92A6E7B0-18BA-4C1C-8DFF-6637D2233005}"/>
    <dgm:cxn modelId="{83FCD0B8-9393-4F53-8D3B-1FDABE956B73}" type="presOf" srcId="{07BDB2F5-73EA-49DE-9F7D-E0F995513656}" destId="{2403AC60-435D-47B4-9B37-950C937CE31C}" srcOrd="0" destOrd="0" presId="urn:microsoft.com/office/officeart/2011/layout/HexagonRadial"/>
    <dgm:cxn modelId="{447EC1BB-640A-4D7A-898C-8CCF4053E77E}" srcId="{340F98D1-1223-4153-80E4-93EB80C7C75A}" destId="{7A540C5B-4E06-4B43-ADDE-4C4B37182015}" srcOrd="0" destOrd="0" parTransId="{08AEA415-D6E9-408E-9D90-19B5376960F4}" sibTransId="{9785AF7C-D6AB-4335-9D45-9200781681BF}"/>
    <dgm:cxn modelId="{2C4D3DC3-3492-4913-9095-C07CE572B482}" type="presOf" srcId="{8D76568C-359F-481A-92BA-E41CE6B5A9F6}" destId="{27E6DAC6-C094-4335-8FBB-EF582A15FC27}" srcOrd="0" destOrd="0" presId="urn:microsoft.com/office/officeart/2011/layout/HexagonRadial"/>
    <dgm:cxn modelId="{95F027C5-A9E0-4AD3-8F76-D6EB270A8D24}" srcId="{8D76568C-359F-481A-92BA-E41CE6B5A9F6}" destId="{340F98D1-1223-4153-80E4-93EB80C7C75A}" srcOrd="0" destOrd="0" parTransId="{58F3BE46-475C-4788-AA6B-8E4196D6093C}" sibTransId="{5F3744C0-31CC-4AEB-B55A-D53264B70B7D}"/>
    <dgm:cxn modelId="{1D23D5CB-F8EC-4CC0-AD8E-99B414AE34FF}" srcId="{340F98D1-1223-4153-80E4-93EB80C7C75A}" destId="{88B1E056-C9C8-421A-9629-C8C113A8F9DC}" srcOrd="2" destOrd="0" parTransId="{EAE9F11C-E2F3-4252-B85C-4EBCDC8D5521}" sibTransId="{CE63D779-DC03-4991-9ACD-DE156E977663}"/>
    <dgm:cxn modelId="{963A0AD2-EDCE-4F9F-845E-14A5F3F2FFD2}" type="presOf" srcId="{340F98D1-1223-4153-80E4-93EB80C7C75A}" destId="{366CF64D-A81C-405D-8F6A-3E3F3ABE1910}" srcOrd="0" destOrd="0" presId="urn:microsoft.com/office/officeart/2011/layout/HexagonRadial"/>
    <dgm:cxn modelId="{8B04A3CF-1E9C-467D-87C1-07586E58DC46}" type="presParOf" srcId="{27E6DAC6-C094-4335-8FBB-EF582A15FC27}" destId="{366CF64D-A81C-405D-8F6A-3E3F3ABE1910}" srcOrd="0" destOrd="0" presId="urn:microsoft.com/office/officeart/2011/layout/HexagonRadial"/>
    <dgm:cxn modelId="{5E0F29BB-E5A7-4959-8F38-0D49855B618D}" type="presParOf" srcId="{27E6DAC6-C094-4335-8FBB-EF582A15FC27}" destId="{13BCF10F-F10E-45E1-980F-34E3175E44C5}" srcOrd="1" destOrd="0" presId="urn:microsoft.com/office/officeart/2011/layout/HexagonRadial"/>
    <dgm:cxn modelId="{38DBED26-3557-4FBC-A0DA-E1DEC3153A8D}" type="presParOf" srcId="{13BCF10F-F10E-45E1-980F-34E3175E44C5}" destId="{45F26C1D-5539-465E-9906-1449AE0FB277}" srcOrd="0" destOrd="0" presId="urn:microsoft.com/office/officeart/2011/layout/HexagonRadial"/>
    <dgm:cxn modelId="{274FA295-09DC-4B64-ACAA-396EA712A166}" type="presParOf" srcId="{27E6DAC6-C094-4335-8FBB-EF582A15FC27}" destId="{9E4FE829-58F8-4559-9678-EE54DD7FDECC}" srcOrd="2" destOrd="0" presId="urn:microsoft.com/office/officeart/2011/layout/HexagonRadial"/>
    <dgm:cxn modelId="{057114EE-61F4-400C-8D7C-F53FF9062A03}" type="presParOf" srcId="{27E6DAC6-C094-4335-8FBB-EF582A15FC27}" destId="{14D04C8E-3493-4136-BC83-7FBC4BD0FCEE}" srcOrd="3" destOrd="0" presId="urn:microsoft.com/office/officeart/2011/layout/HexagonRadial"/>
    <dgm:cxn modelId="{02A09461-7981-455D-B76F-00827D142342}" type="presParOf" srcId="{14D04C8E-3493-4136-BC83-7FBC4BD0FCEE}" destId="{FA31986A-D527-42F8-86BD-454BBA5F8E84}" srcOrd="0" destOrd="0" presId="urn:microsoft.com/office/officeart/2011/layout/HexagonRadial"/>
    <dgm:cxn modelId="{131FB78B-CAF2-43E1-AE85-D16D9990A150}" type="presParOf" srcId="{27E6DAC6-C094-4335-8FBB-EF582A15FC27}" destId="{9525EA35-E829-4DB7-AA18-59E2FF85DF32}" srcOrd="4" destOrd="0" presId="urn:microsoft.com/office/officeart/2011/layout/HexagonRadial"/>
    <dgm:cxn modelId="{5EE770C2-47CA-4CD4-97D7-9AA9F4B181DF}" type="presParOf" srcId="{27E6DAC6-C094-4335-8FBB-EF582A15FC27}" destId="{DE203F66-BCB8-4E80-9C89-93912309E3AE}" srcOrd="5" destOrd="0" presId="urn:microsoft.com/office/officeart/2011/layout/HexagonRadial"/>
    <dgm:cxn modelId="{D61100C8-350C-459A-B9F8-0652927A62D2}" type="presParOf" srcId="{DE203F66-BCB8-4E80-9C89-93912309E3AE}" destId="{563635ED-4099-45A1-B63B-6EB3CDDFEB29}" srcOrd="0" destOrd="0" presId="urn:microsoft.com/office/officeart/2011/layout/HexagonRadial"/>
    <dgm:cxn modelId="{940630F6-A3A4-4CFF-9A53-99A04C15BD40}" type="presParOf" srcId="{27E6DAC6-C094-4335-8FBB-EF582A15FC27}" destId="{32E2EC66-BADD-49B7-AAA4-9C62F38D9757}" srcOrd="6" destOrd="0" presId="urn:microsoft.com/office/officeart/2011/layout/HexagonRadial"/>
    <dgm:cxn modelId="{67C3D9F6-0284-49B3-B4CB-6AFB5C5A7863}" type="presParOf" srcId="{27E6DAC6-C094-4335-8FBB-EF582A15FC27}" destId="{03555375-05DD-4A85-AAB4-F070280604C2}" srcOrd="7" destOrd="0" presId="urn:microsoft.com/office/officeart/2011/layout/HexagonRadial"/>
    <dgm:cxn modelId="{8CFEEA80-326B-499A-A416-2652069460E6}" type="presParOf" srcId="{03555375-05DD-4A85-AAB4-F070280604C2}" destId="{EF225E32-EFEF-4C92-9312-A927D62B941B}" srcOrd="0" destOrd="0" presId="urn:microsoft.com/office/officeart/2011/layout/HexagonRadial"/>
    <dgm:cxn modelId="{6D2A5450-E9ED-4F5D-B8CE-E04E7D837218}" type="presParOf" srcId="{27E6DAC6-C094-4335-8FBB-EF582A15FC27}" destId="{2403AC60-435D-47B4-9B37-950C937CE31C}" srcOrd="8" destOrd="0" presId="urn:microsoft.com/office/officeart/2011/layout/HexagonRadial"/>
    <dgm:cxn modelId="{C2B74F7A-47A7-471D-9796-340AF2A51FE2}" type="presParOf" srcId="{27E6DAC6-C094-4335-8FBB-EF582A15FC27}" destId="{2C14ECF9-6685-48A2-9BE9-F844AAFAD08F}" srcOrd="9" destOrd="0" presId="urn:microsoft.com/office/officeart/2011/layout/HexagonRadial"/>
    <dgm:cxn modelId="{D53C3C52-A5A9-470A-9A95-333A102BCBC8}" type="presParOf" srcId="{2C14ECF9-6685-48A2-9BE9-F844AAFAD08F}" destId="{F8FB662C-8CEF-4929-87EE-02FD0B08FC7A}" srcOrd="0" destOrd="0" presId="urn:microsoft.com/office/officeart/2011/layout/HexagonRadial"/>
    <dgm:cxn modelId="{364D47ED-06F7-425B-9B17-1D08826BD978}" type="presParOf" srcId="{27E6DAC6-C094-4335-8FBB-EF582A15FC27}" destId="{FE8F9117-E8A4-4F0F-8941-FD7703E1EE69}" srcOrd="10" destOrd="0" presId="urn:microsoft.com/office/officeart/2011/layout/HexagonRadial"/>
    <dgm:cxn modelId="{5C9483E2-B113-4E9D-ABF6-7442E47AE57C}" type="presParOf" srcId="{27E6DAC6-C094-4335-8FBB-EF582A15FC27}" destId="{5194E37F-E717-45DD-A469-2AA20D1EA336}" srcOrd="11" destOrd="0" presId="urn:microsoft.com/office/officeart/2011/layout/HexagonRadial"/>
    <dgm:cxn modelId="{450816C0-736B-4BD5-9316-CE7E44968AB9}" type="presParOf" srcId="{5194E37F-E717-45DD-A469-2AA20D1EA336}" destId="{906FFC6F-32D1-4B62-83A0-CF7AF45B8812}" srcOrd="0" destOrd="0" presId="urn:microsoft.com/office/officeart/2011/layout/HexagonRadial"/>
    <dgm:cxn modelId="{81DA4DF1-E532-44F3-BB07-814848295C97}" type="presParOf" srcId="{27E6DAC6-C094-4335-8FBB-EF582A15FC27}" destId="{FE5BE778-4CBA-45B3-A691-11454ABD757E}" srcOrd="12" destOrd="0" presId="urn:microsoft.com/office/officeart/2011/layout/HexagonRadial"/>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76568C-359F-481A-92BA-E41CE6B5A9F6}" type="doc">
      <dgm:prSet loTypeId="urn:microsoft.com/office/officeart/2011/layout/HexagonRadial" loCatId="cycle" qsTypeId="urn:microsoft.com/office/officeart/2005/8/quickstyle/simple2" qsCatId="simple" csTypeId="urn:microsoft.com/office/officeart/2005/8/colors/accent6_2" csCatId="accent6" phldr="1"/>
      <dgm:spPr/>
      <dgm:t>
        <a:bodyPr/>
        <a:lstStyle/>
        <a:p>
          <a:endParaRPr lang="en-IN"/>
        </a:p>
      </dgm:t>
    </dgm:pt>
    <dgm:pt modelId="{340F98D1-1223-4153-80E4-93EB80C7C75A}">
      <dgm:prSet phldrT="[Text]"/>
      <dgm:spPr>
        <a:ln>
          <a:noFill/>
        </a:ln>
      </dgm:spPr>
      <dgm:t>
        <a:bodyPr/>
        <a:lstStyle/>
        <a:p>
          <a:r>
            <a:rPr lang="en-IN"/>
            <a:t>Why Chanakya ?</a:t>
          </a:r>
        </a:p>
      </dgm:t>
    </dgm:pt>
    <dgm:pt modelId="{58F3BE46-475C-4788-AA6B-8E4196D6093C}" type="parTrans" cxnId="{95F027C5-A9E0-4AD3-8F76-D6EB270A8D24}">
      <dgm:prSet/>
      <dgm:spPr/>
      <dgm:t>
        <a:bodyPr/>
        <a:lstStyle/>
        <a:p>
          <a:endParaRPr lang="en-IN"/>
        </a:p>
      </dgm:t>
    </dgm:pt>
    <dgm:pt modelId="{5F3744C0-31CC-4AEB-B55A-D53264B70B7D}" type="sibTrans" cxnId="{95F027C5-A9E0-4AD3-8F76-D6EB270A8D24}">
      <dgm:prSet/>
      <dgm:spPr/>
      <dgm:t>
        <a:bodyPr/>
        <a:lstStyle/>
        <a:p>
          <a:endParaRPr lang="en-IN"/>
        </a:p>
      </dgm:t>
    </dgm:pt>
    <dgm:pt modelId="{7A540C5B-4E06-4B43-ADDE-4C4B37182015}">
      <dgm:prSet phldrT="[Text]"/>
      <dgm:spPr>
        <a:solidFill>
          <a:srgbClr val="92D050"/>
        </a:solidFill>
        <a:ln>
          <a:noFill/>
        </a:ln>
      </dgm:spPr>
      <dgm:t>
        <a:bodyPr/>
        <a:lstStyle/>
        <a:p>
          <a:r>
            <a:rPr lang="en-IN" dirty="0"/>
            <a:t>Seasoned Core Team - 35+ years experience</a:t>
          </a:r>
        </a:p>
      </dgm:t>
    </dgm:pt>
    <dgm:pt modelId="{08AEA415-D6E9-408E-9D90-19B5376960F4}" type="parTrans" cxnId="{447EC1BB-640A-4D7A-898C-8CCF4053E77E}">
      <dgm:prSet/>
      <dgm:spPr/>
      <dgm:t>
        <a:bodyPr/>
        <a:lstStyle/>
        <a:p>
          <a:endParaRPr lang="en-IN"/>
        </a:p>
      </dgm:t>
    </dgm:pt>
    <dgm:pt modelId="{9785AF7C-D6AB-4335-9D45-9200781681BF}" type="sibTrans" cxnId="{447EC1BB-640A-4D7A-898C-8CCF4053E77E}">
      <dgm:prSet/>
      <dgm:spPr/>
      <dgm:t>
        <a:bodyPr/>
        <a:lstStyle/>
        <a:p>
          <a:endParaRPr lang="en-IN"/>
        </a:p>
      </dgm:t>
    </dgm:pt>
    <dgm:pt modelId="{33212FC2-B340-4156-8DDD-5A40FA16CA79}">
      <dgm:prSet phldrT="[Text]"/>
      <dgm:spPr>
        <a:ln>
          <a:noFill/>
        </a:ln>
      </dgm:spPr>
      <dgm:t>
        <a:bodyPr/>
        <a:lstStyle/>
        <a:p>
          <a:r>
            <a:rPr lang="en-IN" dirty="0"/>
            <a:t>Portfolio Design - Management &amp; Optimisation strategies</a:t>
          </a:r>
        </a:p>
      </dgm:t>
    </dgm:pt>
    <dgm:pt modelId="{7821BA7B-2820-413C-91E2-FD53613594D3}" type="parTrans" cxnId="{DE5F3122-D185-432C-957E-9F4CAFEA7421}">
      <dgm:prSet/>
      <dgm:spPr/>
      <dgm:t>
        <a:bodyPr/>
        <a:lstStyle/>
        <a:p>
          <a:endParaRPr lang="en-IN"/>
        </a:p>
      </dgm:t>
    </dgm:pt>
    <dgm:pt modelId="{4A3DA754-AA41-4F04-9A09-128D834B17E7}" type="sibTrans" cxnId="{DE5F3122-D185-432C-957E-9F4CAFEA7421}">
      <dgm:prSet/>
      <dgm:spPr/>
      <dgm:t>
        <a:bodyPr/>
        <a:lstStyle/>
        <a:p>
          <a:endParaRPr lang="en-IN"/>
        </a:p>
      </dgm:t>
    </dgm:pt>
    <dgm:pt modelId="{88B1E056-C9C8-421A-9629-C8C113A8F9DC}">
      <dgm:prSet phldrT="[Text]"/>
      <dgm:spPr>
        <a:ln>
          <a:noFill/>
        </a:ln>
      </dgm:spPr>
      <dgm:t>
        <a:bodyPr/>
        <a:lstStyle/>
        <a:p>
          <a:endParaRPr lang="en-IN" dirty="0"/>
        </a:p>
        <a:p>
          <a:r>
            <a:rPr lang="en-IN" dirty="0"/>
            <a:t>Stock Selection - Differentiated, high performing stocks</a:t>
          </a:r>
        </a:p>
      </dgm:t>
    </dgm:pt>
    <dgm:pt modelId="{EAE9F11C-E2F3-4252-B85C-4EBCDC8D5521}" type="parTrans" cxnId="{1D23D5CB-F8EC-4CC0-AD8E-99B414AE34FF}">
      <dgm:prSet/>
      <dgm:spPr/>
      <dgm:t>
        <a:bodyPr/>
        <a:lstStyle/>
        <a:p>
          <a:endParaRPr lang="en-IN"/>
        </a:p>
      </dgm:t>
    </dgm:pt>
    <dgm:pt modelId="{CE63D779-DC03-4991-9ACD-DE156E977663}" type="sibTrans" cxnId="{1D23D5CB-F8EC-4CC0-AD8E-99B414AE34FF}">
      <dgm:prSet/>
      <dgm:spPr/>
      <dgm:t>
        <a:bodyPr/>
        <a:lstStyle/>
        <a:p>
          <a:endParaRPr lang="en-IN"/>
        </a:p>
      </dgm:t>
    </dgm:pt>
    <dgm:pt modelId="{07BDB2F5-73EA-49DE-9F7D-E0F995513656}">
      <dgm:prSet phldrT="[Text]"/>
      <dgm:spPr>
        <a:ln>
          <a:noFill/>
        </a:ln>
      </dgm:spPr>
      <dgm:t>
        <a:bodyPr/>
        <a:lstStyle/>
        <a:p>
          <a:r>
            <a:rPr lang="en-IN" dirty="0"/>
            <a:t>Deep understand of business turnaround</a:t>
          </a:r>
        </a:p>
      </dgm:t>
    </dgm:pt>
    <dgm:pt modelId="{3615299C-012B-4A54-9B1B-09F8C5FDFFB6}" type="parTrans" cxnId="{34999D7B-5A9D-4DC4-A1BA-947B61611C1E}">
      <dgm:prSet/>
      <dgm:spPr/>
      <dgm:t>
        <a:bodyPr/>
        <a:lstStyle/>
        <a:p>
          <a:endParaRPr lang="en-IN"/>
        </a:p>
      </dgm:t>
    </dgm:pt>
    <dgm:pt modelId="{8F7C364D-B627-413C-BAA2-08A249BD1EE7}" type="sibTrans" cxnId="{34999D7B-5A9D-4DC4-A1BA-947B61611C1E}">
      <dgm:prSet/>
      <dgm:spPr/>
      <dgm:t>
        <a:bodyPr/>
        <a:lstStyle/>
        <a:p>
          <a:endParaRPr lang="en-IN"/>
        </a:p>
      </dgm:t>
    </dgm:pt>
    <dgm:pt modelId="{6DB7ABB0-A5D2-44EA-8E9F-9AD36836ACFC}">
      <dgm:prSet phldrT="[Text]"/>
      <dgm:spPr>
        <a:ln>
          <a:noFill/>
        </a:ln>
      </dgm:spPr>
      <dgm:t>
        <a:bodyPr/>
        <a:lstStyle/>
        <a:p>
          <a:r>
            <a:rPr lang="en-IN" dirty="0"/>
            <a:t>Market Timing - Proprietary  Algorithm</a:t>
          </a:r>
        </a:p>
      </dgm:t>
    </dgm:pt>
    <dgm:pt modelId="{8C7F9655-211B-4983-99A6-107CD7B0FB4F}" type="parTrans" cxnId="{84AB70B3-019B-4E09-8976-9D7441039C7E}">
      <dgm:prSet/>
      <dgm:spPr/>
      <dgm:t>
        <a:bodyPr/>
        <a:lstStyle/>
        <a:p>
          <a:endParaRPr lang="en-IN"/>
        </a:p>
      </dgm:t>
    </dgm:pt>
    <dgm:pt modelId="{92A6E7B0-18BA-4C1C-8DFF-6637D2233005}" type="sibTrans" cxnId="{84AB70B3-019B-4E09-8976-9D7441039C7E}">
      <dgm:prSet/>
      <dgm:spPr/>
      <dgm:t>
        <a:bodyPr/>
        <a:lstStyle/>
        <a:p>
          <a:endParaRPr lang="en-IN"/>
        </a:p>
      </dgm:t>
    </dgm:pt>
    <dgm:pt modelId="{127DC8C6-9A46-40EB-8CD6-B2C52CA8135D}">
      <dgm:prSet phldrT="[Text]"/>
      <dgm:spPr>
        <a:ln>
          <a:noFill/>
        </a:ln>
      </dgm:spPr>
      <dgm:t>
        <a:bodyPr/>
        <a:lstStyle/>
        <a:p>
          <a:r>
            <a:rPr lang="en-IN" dirty="0"/>
            <a:t>Customized Portfolio</a:t>
          </a:r>
        </a:p>
      </dgm:t>
    </dgm:pt>
    <dgm:pt modelId="{8F0F06A2-4D90-443E-A673-C8D31F7DB4BF}" type="parTrans" cxnId="{BB2A9F0A-FF35-4994-9C16-CCFF8B34A48C}">
      <dgm:prSet/>
      <dgm:spPr/>
      <dgm:t>
        <a:bodyPr/>
        <a:lstStyle/>
        <a:p>
          <a:endParaRPr lang="en-IN"/>
        </a:p>
      </dgm:t>
    </dgm:pt>
    <dgm:pt modelId="{07FC91BB-DA75-4AA3-A2D4-5D0F04F1A8CB}" type="sibTrans" cxnId="{BB2A9F0A-FF35-4994-9C16-CCFF8B34A48C}">
      <dgm:prSet/>
      <dgm:spPr/>
      <dgm:t>
        <a:bodyPr/>
        <a:lstStyle/>
        <a:p>
          <a:endParaRPr lang="en-IN"/>
        </a:p>
      </dgm:t>
    </dgm:pt>
    <dgm:pt modelId="{27E6DAC6-C094-4335-8FBB-EF582A15FC27}" type="pres">
      <dgm:prSet presAssocID="{8D76568C-359F-481A-92BA-E41CE6B5A9F6}" presName="Name0" presStyleCnt="0">
        <dgm:presLayoutVars>
          <dgm:chMax val="1"/>
          <dgm:chPref val="1"/>
          <dgm:dir/>
          <dgm:animOne val="branch"/>
          <dgm:animLvl val="lvl"/>
        </dgm:presLayoutVars>
      </dgm:prSet>
      <dgm:spPr/>
    </dgm:pt>
    <dgm:pt modelId="{366CF64D-A81C-405D-8F6A-3E3F3ABE1910}" type="pres">
      <dgm:prSet presAssocID="{340F98D1-1223-4153-80E4-93EB80C7C75A}" presName="Parent" presStyleLbl="node0" presStyleIdx="0" presStyleCnt="1">
        <dgm:presLayoutVars>
          <dgm:chMax val="6"/>
          <dgm:chPref val="6"/>
        </dgm:presLayoutVars>
      </dgm:prSet>
      <dgm:spPr/>
    </dgm:pt>
    <dgm:pt modelId="{13BCF10F-F10E-45E1-980F-34E3175E44C5}" type="pres">
      <dgm:prSet presAssocID="{7A540C5B-4E06-4B43-ADDE-4C4B37182015}" presName="Accent1" presStyleCnt="0"/>
      <dgm:spPr/>
    </dgm:pt>
    <dgm:pt modelId="{45F26C1D-5539-465E-9906-1449AE0FB277}" type="pres">
      <dgm:prSet presAssocID="{7A540C5B-4E06-4B43-ADDE-4C4B37182015}" presName="Accent" presStyleLbl="bgShp" presStyleIdx="0" presStyleCnt="6"/>
      <dgm:spPr/>
    </dgm:pt>
    <dgm:pt modelId="{9E4FE829-58F8-4559-9678-EE54DD7FDECC}" type="pres">
      <dgm:prSet presAssocID="{7A540C5B-4E06-4B43-ADDE-4C4B37182015}" presName="Child1" presStyleLbl="node1" presStyleIdx="0" presStyleCnt="6">
        <dgm:presLayoutVars>
          <dgm:chMax val="0"/>
          <dgm:chPref val="0"/>
          <dgm:bulletEnabled val="1"/>
        </dgm:presLayoutVars>
      </dgm:prSet>
      <dgm:spPr/>
    </dgm:pt>
    <dgm:pt modelId="{14D04C8E-3493-4136-BC83-7FBC4BD0FCEE}" type="pres">
      <dgm:prSet presAssocID="{33212FC2-B340-4156-8DDD-5A40FA16CA79}" presName="Accent2" presStyleCnt="0"/>
      <dgm:spPr/>
    </dgm:pt>
    <dgm:pt modelId="{FA31986A-D527-42F8-86BD-454BBA5F8E84}" type="pres">
      <dgm:prSet presAssocID="{33212FC2-B340-4156-8DDD-5A40FA16CA79}" presName="Accent" presStyleLbl="bgShp" presStyleIdx="1" presStyleCnt="6" custAng="7480903" custFlipVert="1" custFlipHor="1" custScaleX="51061" custScaleY="104819" custLinFactNeighborX="6491" custLinFactNeighborY="-6395"/>
      <dgm:spPr>
        <a:prstGeom prst="downArrow">
          <a:avLst/>
        </a:prstGeom>
      </dgm:spPr>
    </dgm:pt>
    <dgm:pt modelId="{9525EA35-E829-4DB7-AA18-59E2FF85DF32}" type="pres">
      <dgm:prSet presAssocID="{33212FC2-B340-4156-8DDD-5A40FA16CA79}" presName="Child2" presStyleLbl="node1" presStyleIdx="1" presStyleCnt="6">
        <dgm:presLayoutVars>
          <dgm:chMax val="0"/>
          <dgm:chPref val="0"/>
          <dgm:bulletEnabled val="1"/>
        </dgm:presLayoutVars>
      </dgm:prSet>
      <dgm:spPr/>
    </dgm:pt>
    <dgm:pt modelId="{DE203F66-BCB8-4E80-9C89-93912309E3AE}" type="pres">
      <dgm:prSet presAssocID="{88B1E056-C9C8-421A-9629-C8C113A8F9DC}" presName="Accent3" presStyleCnt="0"/>
      <dgm:spPr/>
    </dgm:pt>
    <dgm:pt modelId="{563635ED-4099-45A1-B63B-6EB3CDDFEB29}" type="pres">
      <dgm:prSet presAssocID="{88B1E056-C9C8-421A-9629-C8C113A8F9DC}" presName="Accent" presStyleLbl="bgShp" presStyleIdx="2" presStyleCnt="6" custAng="10800000" custFlipVert="1" custScaleX="49222" custScaleY="108804" custLinFactNeighborX="11909" custLinFactNeighborY="-3503"/>
      <dgm:spPr>
        <a:prstGeom prst="downArrow">
          <a:avLst/>
        </a:prstGeom>
      </dgm:spPr>
    </dgm:pt>
    <dgm:pt modelId="{32E2EC66-BADD-49B7-AAA4-9C62F38D9757}" type="pres">
      <dgm:prSet presAssocID="{88B1E056-C9C8-421A-9629-C8C113A8F9DC}" presName="Child3" presStyleLbl="node1" presStyleIdx="2" presStyleCnt="6">
        <dgm:presLayoutVars>
          <dgm:chMax val="0"/>
          <dgm:chPref val="0"/>
          <dgm:bulletEnabled val="1"/>
        </dgm:presLayoutVars>
      </dgm:prSet>
      <dgm:spPr/>
    </dgm:pt>
    <dgm:pt modelId="{03555375-05DD-4A85-AAB4-F070280604C2}" type="pres">
      <dgm:prSet presAssocID="{07BDB2F5-73EA-49DE-9F7D-E0F995513656}" presName="Accent4" presStyleCnt="0"/>
      <dgm:spPr/>
    </dgm:pt>
    <dgm:pt modelId="{EF225E32-EFEF-4C92-9312-A927D62B941B}" type="pres">
      <dgm:prSet presAssocID="{07BDB2F5-73EA-49DE-9F7D-E0F995513656}" presName="Accent" presStyleLbl="bgShp" presStyleIdx="3" presStyleCnt="6" custAng="7280073" custFlipVert="1" custScaleX="49992" custScaleY="165434" custLinFactNeighborX="28183" custLinFactNeighborY="-15916"/>
      <dgm:spPr>
        <a:prstGeom prst="downArrow">
          <a:avLst/>
        </a:prstGeom>
      </dgm:spPr>
    </dgm:pt>
    <dgm:pt modelId="{2403AC60-435D-47B4-9B37-950C937CE31C}" type="pres">
      <dgm:prSet presAssocID="{07BDB2F5-73EA-49DE-9F7D-E0F995513656}" presName="Child4" presStyleLbl="node1" presStyleIdx="3" presStyleCnt="6">
        <dgm:presLayoutVars>
          <dgm:chMax val="0"/>
          <dgm:chPref val="0"/>
          <dgm:bulletEnabled val="1"/>
        </dgm:presLayoutVars>
      </dgm:prSet>
      <dgm:spPr/>
    </dgm:pt>
    <dgm:pt modelId="{2C14ECF9-6685-48A2-9BE9-F844AAFAD08F}" type="pres">
      <dgm:prSet presAssocID="{6DB7ABB0-A5D2-44EA-8E9F-9AD36836ACFC}" presName="Accent5" presStyleCnt="0"/>
      <dgm:spPr/>
    </dgm:pt>
    <dgm:pt modelId="{F8FB662C-8CEF-4929-87EE-02FD0B08FC7A}" type="pres">
      <dgm:prSet presAssocID="{6DB7ABB0-A5D2-44EA-8E9F-9AD36836ACFC}" presName="Accent" presStyleLbl="bgShp" presStyleIdx="4" presStyleCnt="6" custAng="3529051" custFlipVert="1" custScaleX="55101" custScaleY="158141" custLinFactNeighborX="11073" custLinFactNeighborY="19968"/>
      <dgm:spPr>
        <a:prstGeom prst="downArrow">
          <a:avLst/>
        </a:prstGeom>
      </dgm:spPr>
    </dgm:pt>
    <dgm:pt modelId="{FE8F9117-E8A4-4F0F-8941-FD7703E1EE69}" type="pres">
      <dgm:prSet presAssocID="{6DB7ABB0-A5D2-44EA-8E9F-9AD36836ACFC}" presName="Child5" presStyleLbl="node1" presStyleIdx="4" presStyleCnt="6">
        <dgm:presLayoutVars>
          <dgm:chMax val="0"/>
          <dgm:chPref val="0"/>
          <dgm:bulletEnabled val="1"/>
        </dgm:presLayoutVars>
      </dgm:prSet>
      <dgm:spPr/>
    </dgm:pt>
    <dgm:pt modelId="{5194E37F-E717-45DD-A469-2AA20D1EA336}" type="pres">
      <dgm:prSet presAssocID="{127DC8C6-9A46-40EB-8CD6-B2C52CA8135D}" presName="Accent6" presStyleCnt="0"/>
      <dgm:spPr/>
    </dgm:pt>
    <dgm:pt modelId="{906FFC6F-32D1-4B62-83A0-CF7AF45B8812}" type="pres">
      <dgm:prSet presAssocID="{127DC8C6-9A46-40EB-8CD6-B2C52CA8135D}" presName="Accent" presStyleLbl="bgShp" presStyleIdx="5" presStyleCnt="6" custFlipVert="1" custScaleX="55031" custScaleY="141537" custLinFactNeighborX="-19029" custLinFactNeighborY="22124"/>
      <dgm:spPr>
        <a:prstGeom prst="downArrow">
          <a:avLst/>
        </a:prstGeom>
      </dgm:spPr>
    </dgm:pt>
    <dgm:pt modelId="{FE5BE778-4CBA-45B3-A691-11454ABD757E}" type="pres">
      <dgm:prSet presAssocID="{127DC8C6-9A46-40EB-8CD6-B2C52CA8135D}" presName="Child6" presStyleLbl="node1" presStyleIdx="5" presStyleCnt="6">
        <dgm:presLayoutVars>
          <dgm:chMax val="0"/>
          <dgm:chPref val="0"/>
          <dgm:bulletEnabled val="1"/>
        </dgm:presLayoutVars>
      </dgm:prSet>
      <dgm:spPr/>
    </dgm:pt>
  </dgm:ptLst>
  <dgm:cxnLst>
    <dgm:cxn modelId="{BB2A9F0A-FF35-4994-9C16-CCFF8B34A48C}" srcId="{340F98D1-1223-4153-80E4-93EB80C7C75A}" destId="{127DC8C6-9A46-40EB-8CD6-B2C52CA8135D}" srcOrd="5" destOrd="0" parTransId="{8F0F06A2-4D90-443E-A673-C8D31F7DB4BF}" sibTransId="{07FC91BB-DA75-4AA3-A2D4-5D0F04F1A8CB}"/>
    <dgm:cxn modelId="{DE5F3122-D185-432C-957E-9F4CAFEA7421}" srcId="{340F98D1-1223-4153-80E4-93EB80C7C75A}" destId="{33212FC2-B340-4156-8DDD-5A40FA16CA79}" srcOrd="1" destOrd="0" parTransId="{7821BA7B-2820-413C-91E2-FD53613594D3}" sibTransId="{4A3DA754-AA41-4F04-9A09-128D834B17E7}"/>
    <dgm:cxn modelId="{88FECA22-42AC-465A-876F-9B226B10F0B5}" type="presOf" srcId="{127DC8C6-9A46-40EB-8CD6-B2C52CA8135D}" destId="{FE5BE778-4CBA-45B3-A691-11454ABD757E}" srcOrd="0" destOrd="0" presId="urn:microsoft.com/office/officeart/2011/layout/HexagonRadial"/>
    <dgm:cxn modelId="{718ABD30-A39D-4D54-808F-6956C006758E}" type="presOf" srcId="{6DB7ABB0-A5D2-44EA-8E9F-9AD36836ACFC}" destId="{FE8F9117-E8A4-4F0F-8941-FD7703E1EE69}" srcOrd="0" destOrd="0" presId="urn:microsoft.com/office/officeart/2011/layout/HexagonRadial"/>
    <dgm:cxn modelId="{42D32333-EE8E-4A53-ACEF-D87152376320}" type="presOf" srcId="{33212FC2-B340-4156-8DDD-5A40FA16CA79}" destId="{9525EA35-E829-4DB7-AA18-59E2FF85DF32}" srcOrd="0" destOrd="0" presId="urn:microsoft.com/office/officeart/2011/layout/HexagonRadial"/>
    <dgm:cxn modelId="{9530595C-21F1-4DEE-A720-E1CE227E177B}" type="presOf" srcId="{88B1E056-C9C8-421A-9629-C8C113A8F9DC}" destId="{32E2EC66-BADD-49B7-AAA4-9C62F38D9757}" srcOrd="0" destOrd="0" presId="urn:microsoft.com/office/officeart/2011/layout/HexagonRadial"/>
    <dgm:cxn modelId="{34999D7B-5A9D-4DC4-A1BA-947B61611C1E}" srcId="{340F98D1-1223-4153-80E4-93EB80C7C75A}" destId="{07BDB2F5-73EA-49DE-9F7D-E0F995513656}" srcOrd="3" destOrd="0" parTransId="{3615299C-012B-4A54-9B1B-09F8C5FDFFB6}" sibTransId="{8F7C364D-B627-413C-BAA2-08A249BD1EE7}"/>
    <dgm:cxn modelId="{2DE18C85-0360-468C-842A-9069E4215F04}" type="presOf" srcId="{7A540C5B-4E06-4B43-ADDE-4C4B37182015}" destId="{9E4FE829-58F8-4559-9678-EE54DD7FDECC}" srcOrd="0" destOrd="0" presId="urn:microsoft.com/office/officeart/2011/layout/HexagonRadial"/>
    <dgm:cxn modelId="{84AB70B3-019B-4E09-8976-9D7441039C7E}" srcId="{340F98D1-1223-4153-80E4-93EB80C7C75A}" destId="{6DB7ABB0-A5D2-44EA-8E9F-9AD36836ACFC}" srcOrd="4" destOrd="0" parTransId="{8C7F9655-211B-4983-99A6-107CD7B0FB4F}" sibTransId="{92A6E7B0-18BA-4C1C-8DFF-6637D2233005}"/>
    <dgm:cxn modelId="{83FCD0B8-9393-4F53-8D3B-1FDABE956B73}" type="presOf" srcId="{07BDB2F5-73EA-49DE-9F7D-E0F995513656}" destId="{2403AC60-435D-47B4-9B37-950C937CE31C}" srcOrd="0" destOrd="0" presId="urn:microsoft.com/office/officeart/2011/layout/HexagonRadial"/>
    <dgm:cxn modelId="{447EC1BB-640A-4D7A-898C-8CCF4053E77E}" srcId="{340F98D1-1223-4153-80E4-93EB80C7C75A}" destId="{7A540C5B-4E06-4B43-ADDE-4C4B37182015}" srcOrd="0" destOrd="0" parTransId="{08AEA415-D6E9-408E-9D90-19B5376960F4}" sibTransId="{9785AF7C-D6AB-4335-9D45-9200781681BF}"/>
    <dgm:cxn modelId="{2C4D3DC3-3492-4913-9095-C07CE572B482}" type="presOf" srcId="{8D76568C-359F-481A-92BA-E41CE6B5A9F6}" destId="{27E6DAC6-C094-4335-8FBB-EF582A15FC27}" srcOrd="0" destOrd="0" presId="urn:microsoft.com/office/officeart/2011/layout/HexagonRadial"/>
    <dgm:cxn modelId="{95F027C5-A9E0-4AD3-8F76-D6EB270A8D24}" srcId="{8D76568C-359F-481A-92BA-E41CE6B5A9F6}" destId="{340F98D1-1223-4153-80E4-93EB80C7C75A}" srcOrd="0" destOrd="0" parTransId="{58F3BE46-475C-4788-AA6B-8E4196D6093C}" sibTransId="{5F3744C0-31CC-4AEB-B55A-D53264B70B7D}"/>
    <dgm:cxn modelId="{1D23D5CB-F8EC-4CC0-AD8E-99B414AE34FF}" srcId="{340F98D1-1223-4153-80E4-93EB80C7C75A}" destId="{88B1E056-C9C8-421A-9629-C8C113A8F9DC}" srcOrd="2" destOrd="0" parTransId="{EAE9F11C-E2F3-4252-B85C-4EBCDC8D5521}" sibTransId="{CE63D779-DC03-4991-9ACD-DE156E977663}"/>
    <dgm:cxn modelId="{963A0AD2-EDCE-4F9F-845E-14A5F3F2FFD2}" type="presOf" srcId="{340F98D1-1223-4153-80E4-93EB80C7C75A}" destId="{366CF64D-A81C-405D-8F6A-3E3F3ABE1910}" srcOrd="0" destOrd="0" presId="urn:microsoft.com/office/officeart/2011/layout/HexagonRadial"/>
    <dgm:cxn modelId="{8B04A3CF-1E9C-467D-87C1-07586E58DC46}" type="presParOf" srcId="{27E6DAC6-C094-4335-8FBB-EF582A15FC27}" destId="{366CF64D-A81C-405D-8F6A-3E3F3ABE1910}" srcOrd="0" destOrd="0" presId="urn:microsoft.com/office/officeart/2011/layout/HexagonRadial"/>
    <dgm:cxn modelId="{5E0F29BB-E5A7-4959-8F38-0D49855B618D}" type="presParOf" srcId="{27E6DAC6-C094-4335-8FBB-EF582A15FC27}" destId="{13BCF10F-F10E-45E1-980F-34E3175E44C5}" srcOrd="1" destOrd="0" presId="urn:microsoft.com/office/officeart/2011/layout/HexagonRadial"/>
    <dgm:cxn modelId="{38DBED26-3557-4FBC-A0DA-E1DEC3153A8D}" type="presParOf" srcId="{13BCF10F-F10E-45E1-980F-34E3175E44C5}" destId="{45F26C1D-5539-465E-9906-1449AE0FB277}" srcOrd="0" destOrd="0" presId="urn:microsoft.com/office/officeart/2011/layout/HexagonRadial"/>
    <dgm:cxn modelId="{274FA295-09DC-4B64-ACAA-396EA712A166}" type="presParOf" srcId="{27E6DAC6-C094-4335-8FBB-EF582A15FC27}" destId="{9E4FE829-58F8-4559-9678-EE54DD7FDECC}" srcOrd="2" destOrd="0" presId="urn:microsoft.com/office/officeart/2011/layout/HexagonRadial"/>
    <dgm:cxn modelId="{057114EE-61F4-400C-8D7C-F53FF9062A03}" type="presParOf" srcId="{27E6DAC6-C094-4335-8FBB-EF582A15FC27}" destId="{14D04C8E-3493-4136-BC83-7FBC4BD0FCEE}" srcOrd="3" destOrd="0" presId="urn:microsoft.com/office/officeart/2011/layout/HexagonRadial"/>
    <dgm:cxn modelId="{02A09461-7981-455D-B76F-00827D142342}" type="presParOf" srcId="{14D04C8E-3493-4136-BC83-7FBC4BD0FCEE}" destId="{FA31986A-D527-42F8-86BD-454BBA5F8E84}" srcOrd="0" destOrd="0" presId="urn:microsoft.com/office/officeart/2011/layout/HexagonRadial"/>
    <dgm:cxn modelId="{131FB78B-CAF2-43E1-AE85-D16D9990A150}" type="presParOf" srcId="{27E6DAC6-C094-4335-8FBB-EF582A15FC27}" destId="{9525EA35-E829-4DB7-AA18-59E2FF85DF32}" srcOrd="4" destOrd="0" presId="urn:microsoft.com/office/officeart/2011/layout/HexagonRadial"/>
    <dgm:cxn modelId="{5EE770C2-47CA-4CD4-97D7-9AA9F4B181DF}" type="presParOf" srcId="{27E6DAC6-C094-4335-8FBB-EF582A15FC27}" destId="{DE203F66-BCB8-4E80-9C89-93912309E3AE}" srcOrd="5" destOrd="0" presId="urn:microsoft.com/office/officeart/2011/layout/HexagonRadial"/>
    <dgm:cxn modelId="{D61100C8-350C-459A-B9F8-0652927A62D2}" type="presParOf" srcId="{DE203F66-BCB8-4E80-9C89-93912309E3AE}" destId="{563635ED-4099-45A1-B63B-6EB3CDDFEB29}" srcOrd="0" destOrd="0" presId="urn:microsoft.com/office/officeart/2011/layout/HexagonRadial"/>
    <dgm:cxn modelId="{940630F6-A3A4-4CFF-9A53-99A04C15BD40}" type="presParOf" srcId="{27E6DAC6-C094-4335-8FBB-EF582A15FC27}" destId="{32E2EC66-BADD-49B7-AAA4-9C62F38D9757}" srcOrd="6" destOrd="0" presId="urn:microsoft.com/office/officeart/2011/layout/HexagonRadial"/>
    <dgm:cxn modelId="{67C3D9F6-0284-49B3-B4CB-6AFB5C5A7863}" type="presParOf" srcId="{27E6DAC6-C094-4335-8FBB-EF582A15FC27}" destId="{03555375-05DD-4A85-AAB4-F070280604C2}" srcOrd="7" destOrd="0" presId="urn:microsoft.com/office/officeart/2011/layout/HexagonRadial"/>
    <dgm:cxn modelId="{8CFEEA80-326B-499A-A416-2652069460E6}" type="presParOf" srcId="{03555375-05DD-4A85-AAB4-F070280604C2}" destId="{EF225E32-EFEF-4C92-9312-A927D62B941B}" srcOrd="0" destOrd="0" presId="urn:microsoft.com/office/officeart/2011/layout/HexagonRadial"/>
    <dgm:cxn modelId="{6D2A5450-E9ED-4F5D-B8CE-E04E7D837218}" type="presParOf" srcId="{27E6DAC6-C094-4335-8FBB-EF582A15FC27}" destId="{2403AC60-435D-47B4-9B37-950C937CE31C}" srcOrd="8" destOrd="0" presId="urn:microsoft.com/office/officeart/2011/layout/HexagonRadial"/>
    <dgm:cxn modelId="{C2B74F7A-47A7-471D-9796-340AF2A51FE2}" type="presParOf" srcId="{27E6DAC6-C094-4335-8FBB-EF582A15FC27}" destId="{2C14ECF9-6685-48A2-9BE9-F844AAFAD08F}" srcOrd="9" destOrd="0" presId="urn:microsoft.com/office/officeart/2011/layout/HexagonRadial"/>
    <dgm:cxn modelId="{D53C3C52-A5A9-470A-9A95-333A102BCBC8}" type="presParOf" srcId="{2C14ECF9-6685-48A2-9BE9-F844AAFAD08F}" destId="{F8FB662C-8CEF-4929-87EE-02FD0B08FC7A}" srcOrd="0" destOrd="0" presId="urn:microsoft.com/office/officeart/2011/layout/HexagonRadial"/>
    <dgm:cxn modelId="{364D47ED-06F7-425B-9B17-1D08826BD978}" type="presParOf" srcId="{27E6DAC6-C094-4335-8FBB-EF582A15FC27}" destId="{FE8F9117-E8A4-4F0F-8941-FD7703E1EE69}" srcOrd="10" destOrd="0" presId="urn:microsoft.com/office/officeart/2011/layout/HexagonRadial"/>
    <dgm:cxn modelId="{5C9483E2-B113-4E9D-ABF6-7442E47AE57C}" type="presParOf" srcId="{27E6DAC6-C094-4335-8FBB-EF582A15FC27}" destId="{5194E37F-E717-45DD-A469-2AA20D1EA336}" srcOrd="11" destOrd="0" presId="urn:microsoft.com/office/officeart/2011/layout/HexagonRadial"/>
    <dgm:cxn modelId="{450816C0-736B-4BD5-9316-CE7E44968AB9}" type="presParOf" srcId="{5194E37F-E717-45DD-A469-2AA20D1EA336}" destId="{906FFC6F-32D1-4B62-83A0-CF7AF45B8812}" srcOrd="0" destOrd="0" presId="urn:microsoft.com/office/officeart/2011/layout/HexagonRadial"/>
    <dgm:cxn modelId="{81DA4DF1-E532-44F3-BB07-814848295C97}" type="presParOf" srcId="{27E6DAC6-C094-4335-8FBB-EF582A15FC27}" destId="{FE5BE778-4CBA-45B3-A691-11454ABD757E}" srcOrd="12" destOrd="0" presId="urn:microsoft.com/office/officeart/2011/layout/HexagonRadial"/>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76568C-359F-481A-92BA-E41CE6B5A9F6}" type="doc">
      <dgm:prSet loTypeId="urn:microsoft.com/office/officeart/2011/layout/HexagonRadial" loCatId="cycle" qsTypeId="urn:microsoft.com/office/officeart/2005/8/quickstyle/simple2" qsCatId="simple" csTypeId="urn:microsoft.com/office/officeart/2005/8/colors/accent6_2" csCatId="accent6" phldr="1"/>
      <dgm:spPr/>
      <dgm:t>
        <a:bodyPr/>
        <a:lstStyle/>
        <a:p>
          <a:endParaRPr lang="en-IN"/>
        </a:p>
      </dgm:t>
    </dgm:pt>
    <dgm:pt modelId="{340F98D1-1223-4153-80E4-93EB80C7C75A}">
      <dgm:prSet phldrT="[Text]"/>
      <dgm:spPr>
        <a:ln>
          <a:noFill/>
        </a:ln>
      </dgm:spPr>
      <dgm:t>
        <a:bodyPr/>
        <a:lstStyle/>
        <a:p>
          <a:r>
            <a:rPr lang="en-IN"/>
            <a:t>Why Chanakya ?</a:t>
          </a:r>
        </a:p>
      </dgm:t>
    </dgm:pt>
    <dgm:pt modelId="{58F3BE46-475C-4788-AA6B-8E4196D6093C}" type="parTrans" cxnId="{95F027C5-A9E0-4AD3-8F76-D6EB270A8D24}">
      <dgm:prSet/>
      <dgm:spPr/>
      <dgm:t>
        <a:bodyPr/>
        <a:lstStyle/>
        <a:p>
          <a:endParaRPr lang="en-IN"/>
        </a:p>
      </dgm:t>
    </dgm:pt>
    <dgm:pt modelId="{5F3744C0-31CC-4AEB-B55A-D53264B70B7D}" type="sibTrans" cxnId="{95F027C5-A9E0-4AD3-8F76-D6EB270A8D24}">
      <dgm:prSet/>
      <dgm:spPr/>
      <dgm:t>
        <a:bodyPr/>
        <a:lstStyle/>
        <a:p>
          <a:endParaRPr lang="en-IN"/>
        </a:p>
      </dgm:t>
    </dgm:pt>
    <dgm:pt modelId="{7A540C5B-4E06-4B43-ADDE-4C4B37182015}">
      <dgm:prSet phldrT="[Text]"/>
      <dgm:spPr>
        <a:solidFill>
          <a:srgbClr val="92D050"/>
        </a:solidFill>
        <a:ln>
          <a:noFill/>
        </a:ln>
      </dgm:spPr>
      <dgm:t>
        <a:bodyPr/>
        <a:lstStyle/>
        <a:p>
          <a:r>
            <a:rPr lang="en-IN" dirty="0"/>
            <a:t>Seasoned Core Team - 35+ years experience</a:t>
          </a:r>
        </a:p>
      </dgm:t>
    </dgm:pt>
    <dgm:pt modelId="{08AEA415-D6E9-408E-9D90-19B5376960F4}" type="parTrans" cxnId="{447EC1BB-640A-4D7A-898C-8CCF4053E77E}">
      <dgm:prSet/>
      <dgm:spPr/>
      <dgm:t>
        <a:bodyPr/>
        <a:lstStyle/>
        <a:p>
          <a:endParaRPr lang="en-IN"/>
        </a:p>
      </dgm:t>
    </dgm:pt>
    <dgm:pt modelId="{9785AF7C-D6AB-4335-9D45-9200781681BF}" type="sibTrans" cxnId="{447EC1BB-640A-4D7A-898C-8CCF4053E77E}">
      <dgm:prSet/>
      <dgm:spPr/>
      <dgm:t>
        <a:bodyPr/>
        <a:lstStyle/>
        <a:p>
          <a:endParaRPr lang="en-IN"/>
        </a:p>
      </dgm:t>
    </dgm:pt>
    <dgm:pt modelId="{33212FC2-B340-4156-8DDD-5A40FA16CA79}">
      <dgm:prSet phldrT="[Text]"/>
      <dgm:spPr>
        <a:ln>
          <a:noFill/>
        </a:ln>
      </dgm:spPr>
      <dgm:t>
        <a:bodyPr/>
        <a:lstStyle/>
        <a:p>
          <a:r>
            <a:rPr lang="en-IN" dirty="0"/>
            <a:t>Portfolio Design - Management &amp; Optimisation strategies</a:t>
          </a:r>
        </a:p>
      </dgm:t>
    </dgm:pt>
    <dgm:pt modelId="{7821BA7B-2820-413C-91E2-FD53613594D3}" type="parTrans" cxnId="{DE5F3122-D185-432C-957E-9F4CAFEA7421}">
      <dgm:prSet/>
      <dgm:spPr/>
      <dgm:t>
        <a:bodyPr/>
        <a:lstStyle/>
        <a:p>
          <a:endParaRPr lang="en-IN"/>
        </a:p>
      </dgm:t>
    </dgm:pt>
    <dgm:pt modelId="{4A3DA754-AA41-4F04-9A09-128D834B17E7}" type="sibTrans" cxnId="{DE5F3122-D185-432C-957E-9F4CAFEA7421}">
      <dgm:prSet/>
      <dgm:spPr/>
      <dgm:t>
        <a:bodyPr/>
        <a:lstStyle/>
        <a:p>
          <a:endParaRPr lang="en-IN"/>
        </a:p>
      </dgm:t>
    </dgm:pt>
    <dgm:pt modelId="{88B1E056-C9C8-421A-9629-C8C113A8F9DC}">
      <dgm:prSet phldrT="[Text]"/>
      <dgm:spPr>
        <a:ln>
          <a:noFill/>
        </a:ln>
      </dgm:spPr>
      <dgm:t>
        <a:bodyPr/>
        <a:lstStyle/>
        <a:p>
          <a:endParaRPr lang="en-IN" dirty="0"/>
        </a:p>
        <a:p>
          <a:r>
            <a:rPr lang="en-IN" dirty="0"/>
            <a:t>Stock Selection - Differentiated, high performing stocks</a:t>
          </a:r>
        </a:p>
      </dgm:t>
    </dgm:pt>
    <dgm:pt modelId="{EAE9F11C-E2F3-4252-B85C-4EBCDC8D5521}" type="parTrans" cxnId="{1D23D5CB-F8EC-4CC0-AD8E-99B414AE34FF}">
      <dgm:prSet/>
      <dgm:spPr/>
      <dgm:t>
        <a:bodyPr/>
        <a:lstStyle/>
        <a:p>
          <a:endParaRPr lang="en-IN"/>
        </a:p>
      </dgm:t>
    </dgm:pt>
    <dgm:pt modelId="{CE63D779-DC03-4991-9ACD-DE156E977663}" type="sibTrans" cxnId="{1D23D5CB-F8EC-4CC0-AD8E-99B414AE34FF}">
      <dgm:prSet/>
      <dgm:spPr/>
      <dgm:t>
        <a:bodyPr/>
        <a:lstStyle/>
        <a:p>
          <a:endParaRPr lang="en-IN"/>
        </a:p>
      </dgm:t>
    </dgm:pt>
    <dgm:pt modelId="{07BDB2F5-73EA-49DE-9F7D-E0F995513656}">
      <dgm:prSet phldrT="[Text]"/>
      <dgm:spPr>
        <a:ln>
          <a:noFill/>
        </a:ln>
      </dgm:spPr>
      <dgm:t>
        <a:bodyPr/>
        <a:lstStyle/>
        <a:p>
          <a:r>
            <a:rPr lang="en-IN" dirty="0"/>
            <a:t>Deep understand of business turnaround</a:t>
          </a:r>
        </a:p>
      </dgm:t>
    </dgm:pt>
    <dgm:pt modelId="{3615299C-012B-4A54-9B1B-09F8C5FDFFB6}" type="parTrans" cxnId="{34999D7B-5A9D-4DC4-A1BA-947B61611C1E}">
      <dgm:prSet/>
      <dgm:spPr/>
      <dgm:t>
        <a:bodyPr/>
        <a:lstStyle/>
        <a:p>
          <a:endParaRPr lang="en-IN"/>
        </a:p>
      </dgm:t>
    </dgm:pt>
    <dgm:pt modelId="{8F7C364D-B627-413C-BAA2-08A249BD1EE7}" type="sibTrans" cxnId="{34999D7B-5A9D-4DC4-A1BA-947B61611C1E}">
      <dgm:prSet/>
      <dgm:spPr/>
      <dgm:t>
        <a:bodyPr/>
        <a:lstStyle/>
        <a:p>
          <a:endParaRPr lang="en-IN"/>
        </a:p>
      </dgm:t>
    </dgm:pt>
    <dgm:pt modelId="{6DB7ABB0-A5D2-44EA-8E9F-9AD36836ACFC}">
      <dgm:prSet phldrT="[Text]"/>
      <dgm:spPr>
        <a:ln>
          <a:noFill/>
        </a:ln>
      </dgm:spPr>
      <dgm:t>
        <a:bodyPr/>
        <a:lstStyle/>
        <a:p>
          <a:r>
            <a:rPr lang="en-IN" dirty="0"/>
            <a:t>Market Timing - Proprietary  Algorithm</a:t>
          </a:r>
        </a:p>
      </dgm:t>
    </dgm:pt>
    <dgm:pt modelId="{8C7F9655-211B-4983-99A6-107CD7B0FB4F}" type="parTrans" cxnId="{84AB70B3-019B-4E09-8976-9D7441039C7E}">
      <dgm:prSet/>
      <dgm:spPr/>
      <dgm:t>
        <a:bodyPr/>
        <a:lstStyle/>
        <a:p>
          <a:endParaRPr lang="en-IN"/>
        </a:p>
      </dgm:t>
    </dgm:pt>
    <dgm:pt modelId="{92A6E7B0-18BA-4C1C-8DFF-6637D2233005}" type="sibTrans" cxnId="{84AB70B3-019B-4E09-8976-9D7441039C7E}">
      <dgm:prSet/>
      <dgm:spPr/>
      <dgm:t>
        <a:bodyPr/>
        <a:lstStyle/>
        <a:p>
          <a:endParaRPr lang="en-IN"/>
        </a:p>
      </dgm:t>
    </dgm:pt>
    <dgm:pt modelId="{127DC8C6-9A46-40EB-8CD6-B2C52CA8135D}">
      <dgm:prSet phldrT="[Text]"/>
      <dgm:spPr>
        <a:ln>
          <a:noFill/>
        </a:ln>
      </dgm:spPr>
      <dgm:t>
        <a:bodyPr/>
        <a:lstStyle/>
        <a:p>
          <a:r>
            <a:rPr lang="en-IN" dirty="0"/>
            <a:t>Customized Portfolio</a:t>
          </a:r>
        </a:p>
      </dgm:t>
    </dgm:pt>
    <dgm:pt modelId="{8F0F06A2-4D90-443E-A673-C8D31F7DB4BF}" type="parTrans" cxnId="{BB2A9F0A-FF35-4994-9C16-CCFF8B34A48C}">
      <dgm:prSet/>
      <dgm:spPr/>
      <dgm:t>
        <a:bodyPr/>
        <a:lstStyle/>
        <a:p>
          <a:endParaRPr lang="en-IN"/>
        </a:p>
      </dgm:t>
    </dgm:pt>
    <dgm:pt modelId="{07FC91BB-DA75-4AA3-A2D4-5D0F04F1A8CB}" type="sibTrans" cxnId="{BB2A9F0A-FF35-4994-9C16-CCFF8B34A48C}">
      <dgm:prSet/>
      <dgm:spPr/>
      <dgm:t>
        <a:bodyPr/>
        <a:lstStyle/>
        <a:p>
          <a:endParaRPr lang="en-IN"/>
        </a:p>
      </dgm:t>
    </dgm:pt>
    <dgm:pt modelId="{27E6DAC6-C094-4335-8FBB-EF582A15FC27}" type="pres">
      <dgm:prSet presAssocID="{8D76568C-359F-481A-92BA-E41CE6B5A9F6}" presName="Name0" presStyleCnt="0">
        <dgm:presLayoutVars>
          <dgm:chMax val="1"/>
          <dgm:chPref val="1"/>
          <dgm:dir/>
          <dgm:animOne val="branch"/>
          <dgm:animLvl val="lvl"/>
        </dgm:presLayoutVars>
      </dgm:prSet>
      <dgm:spPr/>
    </dgm:pt>
    <dgm:pt modelId="{366CF64D-A81C-405D-8F6A-3E3F3ABE1910}" type="pres">
      <dgm:prSet presAssocID="{340F98D1-1223-4153-80E4-93EB80C7C75A}" presName="Parent" presStyleLbl="node0" presStyleIdx="0" presStyleCnt="1">
        <dgm:presLayoutVars>
          <dgm:chMax val="6"/>
          <dgm:chPref val="6"/>
        </dgm:presLayoutVars>
      </dgm:prSet>
      <dgm:spPr/>
    </dgm:pt>
    <dgm:pt modelId="{13BCF10F-F10E-45E1-980F-34E3175E44C5}" type="pres">
      <dgm:prSet presAssocID="{7A540C5B-4E06-4B43-ADDE-4C4B37182015}" presName="Accent1" presStyleCnt="0"/>
      <dgm:spPr/>
    </dgm:pt>
    <dgm:pt modelId="{45F26C1D-5539-465E-9906-1449AE0FB277}" type="pres">
      <dgm:prSet presAssocID="{7A540C5B-4E06-4B43-ADDE-4C4B37182015}" presName="Accent" presStyleLbl="bgShp" presStyleIdx="0" presStyleCnt="6"/>
      <dgm:spPr/>
    </dgm:pt>
    <dgm:pt modelId="{9E4FE829-58F8-4559-9678-EE54DD7FDECC}" type="pres">
      <dgm:prSet presAssocID="{7A540C5B-4E06-4B43-ADDE-4C4B37182015}" presName="Child1" presStyleLbl="node1" presStyleIdx="0" presStyleCnt="6">
        <dgm:presLayoutVars>
          <dgm:chMax val="0"/>
          <dgm:chPref val="0"/>
          <dgm:bulletEnabled val="1"/>
        </dgm:presLayoutVars>
      </dgm:prSet>
      <dgm:spPr/>
    </dgm:pt>
    <dgm:pt modelId="{14D04C8E-3493-4136-BC83-7FBC4BD0FCEE}" type="pres">
      <dgm:prSet presAssocID="{33212FC2-B340-4156-8DDD-5A40FA16CA79}" presName="Accent2" presStyleCnt="0"/>
      <dgm:spPr/>
    </dgm:pt>
    <dgm:pt modelId="{FA31986A-D527-42F8-86BD-454BBA5F8E84}" type="pres">
      <dgm:prSet presAssocID="{33212FC2-B340-4156-8DDD-5A40FA16CA79}" presName="Accent" presStyleLbl="bgShp" presStyleIdx="1" presStyleCnt="6" custAng="7480903" custFlipVert="1" custFlipHor="1" custScaleX="51061" custScaleY="104819" custLinFactNeighborX="6491" custLinFactNeighborY="-6395"/>
      <dgm:spPr>
        <a:prstGeom prst="downArrow">
          <a:avLst/>
        </a:prstGeom>
      </dgm:spPr>
    </dgm:pt>
    <dgm:pt modelId="{9525EA35-E829-4DB7-AA18-59E2FF85DF32}" type="pres">
      <dgm:prSet presAssocID="{33212FC2-B340-4156-8DDD-5A40FA16CA79}" presName="Child2" presStyleLbl="node1" presStyleIdx="1" presStyleCnt="6">
        <dgm:presLayoutVars>
          <dgm:chMax val="0"/>
          <dgm:chPref val="0"/>
          <dgm:bulletEnabled val="1"/>
        </dgm:presLayoutVars>
      </dgm:prSet>
      <dgm:spPr/>
    </dgm:pt>
    <dgm:pt modelId="{DE203F66-BCB8-4E80-9C89-93912309E3AE}" type="pres">
      <dgm:prSet presAssocID="{88B1E056-C9C8-421A-9629-C8C113A8F9DC}" presName="Accent3" presStyleCnt="0"/>
      <dgm:spPr/>
    </dgm:pt>
    <dgm:pt modelId="{563635ED-4099-45A1-B63B-6EB3CDDFEB29}" type="pres">
      <dgm:prSet presAssocID="{88B1E056-C9C8-421A-9629-C8C113A8F9DC}" presName="Accent" presStyleLbl="bgShp" presStyleIdx="2" presStyleCnt="6" custAng="10800000" custFlipVert="1" custScaleX="49222" custScaleY="108804" custLinFactNeighborX="11909" custLinFactNeighborY="-3503"/>
      <dgm:spPr>
        <a:prstGeom prst="downArrow">
          <a:avLst/>
        </a:prstGeom>
      </dgm:spPr>
    </dgm:pt>
    <dgm:pt modelId="{32E2EC66-BADD-49B7-AAA4-9C62F38D9757}" type="pres">
      <dgm:prSet presAssocID="{88B1E056-C9C8-421A-9629-C8C113A8F9DC}" presName="Child3" presStyleLbl="node1" presStyleIdx="2" presStyleCnt="6">
        <dgm:presLayoutVars>
          <dgm:chMax val="0"/>
          <dgm:chPref val="0"/>
          <dgm:bulletEnabled val="1"/>
        </dgm:presLayoutVars>
      </dgm:prSet>
      <dgm:spPr/>
    </dgm:pt>
    <dgm:pt modelId="{03555375-05DD-4A85-AAB4-F070280604C2}" type="pres">
      <dgm:prSet presAssocID="{07BDB2F5-73EA-49DE-9F7D-E0F995513656}" presName="Accent4" presStyleCnt="0"/>
      <dgm:spPr/>
    </dgm:pt>
    <dgm:pt modelId="{EF225E32-EFEF-4C92-9312-A927D62B941B}" type="pres">
      <dgm:prSet presAssocID="{07BDB2F5-73EA-49DE-9F7D-E0F995513656}" presName="Accent" presStyleLbl="bgShp" presStyleIdx="3" presStyleCnt="6" custAng="7280073" custFlipVert="1" custScaleX="49992" custScaleY="165434" custLinFactNeighborX="28183" custLinFactNeighborY="-15916"/>
      <dgm:spPr>
        <a:prstGeom prst="downArrow">
          <a:avLst/>
        </a:prstGeom>
      </dgm:spPr>
    </dgm:pt>
    <dgm:pt modelId="{2403AC60-435D-47B4-9B37-950C937CE31C}" type="pres">
      <dgm:prSet presAssocID="{07BDB2F5-73EA-49DE-9F7D-E0F995513656}" presName="Child4" presStyleLbl="node1" presStyleIdx="3" presStyleCnt="6">
        <dgm:presLayoutVars>
          <dgm:chMax val="0"/>
          <dgm:chPref val="0"/>
          <dgm:bulletEnabled val="1"/>
        </dgm:presLayoutVars>
      </dgm:prSet>
      <dgm:spPr/>
    </dgm:pt>
    <dgm:pt modelId="{2C14ECF9-6685-48A2-9BE9-F844AAFAD08F}" type="pres">
      <dgm:prSet presAssocID="{6DB7ABB0-A5D2-44EA-8E9F-9AD36836ACFC}" presName="Accent5" presStyleCnt="0"/>
      <dgm:spPr/>
    </dgm:pt>
    <dgm:pt modelId="{F8FB662C-8CEF-4929-87EE-02FD0B08FC7A}" type="pres">
      <dgm:prSet presAssocID="{6DB7ABB0-A5D2-44EA-8E9F-9AD36836ACFC}" presName="Accent" presStyleLbl="bgShp" presStyleIdx="4" presStyleCnt="6" custAng="3529051" custFlipVert="1" custScaleX="55101" custScaleY="158141" custLinFactNeighborX="11073" custLinFactNeighborY="19968"/>
      <dgm:spPr>
        <a:prstGeom prst="downArrow">
          <a:avLst/>
        </a:prstGeom>
      </dgm:spPr>
    </dgm:pt>
    <dgm:pt modelId="{FE8F9117-E8A4-4F0F-8941-FD7703E1EE69}" type="pres">
      <dgm:prSet presAssocID="{6DB7ABB0-A5D2-44EA-8E9F-9AD36836ACFC}" presName="Child5" presStyleLbl="node1" presStyleIdx="4" presStyleCnt="6">
        <dgm:presLayoutVars>
          <dgm:chMax val="0"/>
          <dgm:chPref val="0"/>
          <dgm:bulletEnabled val="1"/>
        </dgm:presLayoutVars>
      </dgm:prSet>
      <dgm:spPr/>
    </dgm:pt>
    <dgm:pt modelId="{5194E37F-E717-45DD-A469-2AA20D1EA336}" type="pres">
      <dgm:prSet presAssocID="{127DC8C6-9A46-40EB-8CD6-B2C52CA8135D}" presName="Accent6" presStyleCnt="0"/>
      <dgm:spPr/>
    </dgm:pt>
    <dgm:pt modelId="{906FFC6F-32D1-4B62-83A0-CF7AF45B8812}" type="pres">
      <dgm:prSet presAssocID="{127DC8C6-9A46-40EB-8CD6-B2C52CA8135D}" presName="Accent" presStyleLbl="bgShp" presStyleIdx="5" presStyleCnt="6" custFlipVert="1" custScaleX="55031" custScaleY="141537" custLinFactNeighborX="-19029" custLinFactNeighborY="22124"/>
      <dgm:spPr>
        <a:prstGeom prst="downArrow">
          <a:avLst/>
        </a:prstGeom>
      </dgm:spPr>
    </dgm:pt>
    <dgm:pt modelId="{FE5BE778-4CBA-45B3-A691-11454ABD757E}" type="pres">
      <dgm:prSet presAssocID="{127DC8C6-9A46-40EB-8CD6-B2C52CA8135D}" presName="Child6" presStyleLbl="node1" presStyleIdx="5" presStyleCnt="6">
        <dgm:presLayoutVars>
          <dgm:chMax val="0"/>
          <dgm:chPref val="0"/>
          <dgm:bulletEnabled val="1"/>
        </dgm:presLayoutVars>
      </dgm:prSet>
      <dgm:spPr/>
    </dgm:pt>
  </dgm:ptLst>
  <dgm:cxnLst>
    <dgm:cxn modelId="{BB2A9F0A-FF35-4994-9C16-CCFF8B34A48C}" srcId="{340F98D1-1223-4153-80E4-93EB80C7C75A}" destId="{127DC8C6-9A46-40EB-8CD6-B2C52CA8135D}" srcOrd="5" destOrd="0" parTransId="{8F0F06A2-4D90-443E-A673-C8D31F7DB4BF}" sibTransId="{07FC91BB-DA75-4AA3-A2D4-5D0F04F1A8CB}"/>
    <dgm:cxn modelId="{DE5F3122-D185-432C-957E-9F4CAFEA7421}" srcId="{340F98D1-1223-4153-80E4-93EB80C7C75A}" destId="{33212FC2-B340-4156-8DDD-5A40FA16CA79}" srcOrd="1" destOrd="0" parTransId="{7821BA7B-2820-413C-91E2-FD53613594D3}" sibTransId="{4A3DA754-AA41-4F04-9A09-128D834B17E7}"/>
    <dgm:cxn modelId="{88FECA22-42AC-465A-876F-9B226B10F0B5}" type="presOf" srcId="{127DC8C6-9A46-40EB-8CD6-B2C52CA8135D}" destId="{FE5BE778-4CBA-45B3-A691-11454ABD757E}" srcOrd="0" destOrd="0" presId="urn:microsoft.com/office/officeart/2011/layout/HexagonRadial"/>
    <dgm:cxn modelId="{718ABD30-A39D-4D54-808F-6956C006758E}" type="presOf" srcId="{6DB7ABB0-A5D2-44EA-8E9F-9AD36836ACFC}" destId="{FE8F9117-E8A4-4F0F-8941-FD7703E1EE69}" srcOrd="0" destOrd="0" presId="urn:microsoft.com/office/officeart/2011/layout/HexagonRadial"/>
    <dgm:cxn modelId="{42D32333-EE8E-4A53-ACEF-D87152376320}" type="presOf" srcId="{33212FC2-B340-4156-8DDD-5A40FA16CA79}" destId="{9525EA35-E829-4DB7-AA18-59E2FF85DF32}" srcOrd="0" destOrd="0" presId="urn:microsoft.com/office/officeart/2011/layout/HexagonRadial"/>
    <dgm:cxn modelId="{9530595C-21F1-4DEE-A720-E1CE227E177B}" type="presOf" srcId="{88B1E056-C9C8-421A-9629-C8C113A8F9DC}" destId="{32E2EC66-BADD-49B7-AAA4-9C62F38D9757}" srcOrd="0" destOrd="0" presId="urn:microsoft.com/office/officeart/2011/layout/HexagonRadial"/>
    <dgm:cxn modelId="{34999D7B-5A9D-4DC4-A1BA-947B61611C1E}" srcId="{340F98D1-1223-4153-80E4-93EB80C7C75A}" destId="{07BDB2F5-73EA-49DE-9F7D-E0F995513656}" srcOrd="3" destOrd="0" parTransId="{3615299C-012B-4A54-9B1B-09F8C5FDFFB6}" sibTransId="{8F7C364D-B627-413C-BAA2-08A249BD1EE7}"/>
    <dgm:cxn modelId="{2DE18C85-0360-468C-842A-9069E4215F04}" type="presOf" srcId="{7A540C5B-4E06-4B43-ADDE-4C4B37182015}" destId="{9E4FE829-58F8-4559-9678-EE54DD7FDECC}" srcOrd="0" destOrd="0" presId="urn:microsoft.com/office/officeart/2011/layout/HexagonRadial"/>
    <dgm:cxn modelId="{84AB70B3-019B-4E09-8976-9D7441039C7E}" srcId="{340F98D1-1223-4153-80E4-93EB80C7C75A}" destId="{6DB7ABB0-A5D2-44EA-8E9F-9AD36836ACFC}" srcOrd="4" destOrd="0" parTransId="{8C7F9655-211B-4983-99A6-107CD7B0FB4F}" sibTransId="{92A6E7B0-18BA-4C1C-8DFF-6637D2233005}"/>
    <dgm:cxn modelId="{83FCD0B8-9393-4F53-8D3B-1FDABE956B73}" type="presOf" srcId="{07BDB2F5-73EA-49DE-9F7D-E0F995513656}" destId="{2403AC60-435D-47B4-9B37-950C937CE31C}" srcOrd="0" destOrd="0" presId="urn:microsoft.com/office/officeart/2011/layout/HexagonRadial"/>
    <dgm:cxn modelId="{447EC1BB-640A-4D7A-898C-8CCF4053E77E}" srcId="{340F98D1-1223-4153-80E4-93EB80C7C75A}" destId="{7A540C5B-4E06-4B43-ADDE-4C4B37182015}" srcOrd="0" destOrd="0" parTransId="{08AEA415-D6E9-408E-9D90-19B5376960F4}" sibTransId="{9785AF7C-D6AB-4335-9D45-9200781681BF}"/>
    <dgm:cxn modelId="{2C4D3DC3-3492-4913-9095-C07CE572B482}" type="presOf" srcId="{8D76568C-359F-481A-92BA-E41CE6B5A9F6}" destId="{27E6DAC6-C094-4335-8FBB-EF582A15FC27}" srcOrd="0" destOrd="0" presId="urn:microsoft.com/office/officeart/2011/layout/HexagonRadial"/>
    <dgm:cxn modelId="{95F027C5-A9E0-4AD3-8F76-D6EB270A8D24}" srcId="{8D76568C-359F-481A-92BA-E41CE6B5A9F6}" destId="{340F98D1-1223-4153-80E4-93EB80C7C75A}" srcOrd="0" destOrd="0" parTransId="{58F3BE46-475C-4788-AA6B-8E4196D6093C}" sibTransId="{5F3744C0-31CC-4AEB-B55A-D53264B70B7D}"/>
    <dgm:cxn modelId="{1D23D5CB-F8EC-4CC0-AD8E-99B414AE34FF}" srcId="{340F98D1-1223-4153-80E4-93EB80C7C75A}" destId="{88B1E056-C9C8-421A-9629-C8C113A8F9DC}" srcOrd="2" destOrd="0" parTransId="{EAE9F11C-E2F3-4252-B85C-4EBCDC8D5521}" sibTransId="{CE63D779-DC03-4991-9ACD-DE156E977663}"/>
    <dgm:cxn modelId="{963A0AD2-EDCE-4F9F-845E-14A5F3F2FFD2}" type="presOf" srcId="{340F98D1-1223-4153-80E4-93EB80C7C75A}" destId="{366CF64D-A81C-405D-8F6A-3E3F3ABE1910}" srcOrd="0" destOrd="0" presId="urn:microsoft.com/office/officeart/2011/layout/HexagonRadial"/>
    <dgm:cxn modelId="{8B04A3CF-1E9C-467D-87C1-07586E58DC46}" type="presParOf" srcId="{27E6DAC6-C094-4335-8FBB-EF582A15FC27}" destId="{366CF64D-A81C-405D-8F6A-3E3F3ABE1910}" srcOrd="0" destOrd="0" presId="urn:microsoft.com/office/officeart/2011/layout/HexagonRadial"/>
    <dgm:cxn modelId="{5E0F29BB-E5A7-4959-8F38-0D49855B618D}" type="presParOf" srcId="{27E6DAC6-C094-4335-8FBB-EF582A15FC27}" destId="{13BCF10F-F10E-45E1-980F-34E3175E44C5}" srcOrd="1" destOrd="0" presId="urn:microsoft.com/office/officeart/2011/layout/HexagonRadial"/>
    <dgm:cxn modelId="{38DBED26-3557-4FBC-A0DA-E1DEC3153A8D}" type="presParOf" srcId="{13BCF10F-F10E-45E1-980F-34E3175E44C5}" destId="{45F26C1D-5539-465E-9906-1449AE0FB277}" srcOrd="0" destOrd="0" presId="urn:microsoft.com/office/officeart/2011/layout/HexagonRadial"/>
    <dgm:cxn modelId="{274FA295-09DC-4B64-ACAA-396EA712A166}" type="presParOf" srcId="{27E6DAC6-C094-4335-8FBB-EF582A15FC27}" destId="{9E4FE829-58F8-4559-9678-EE54DD7FDECC}" srcOrd="2" destOrd="0" presId="urn:microsoft.com/office/officeart/2011/layout/HexagonRadial"/>
    <dgm:cxn modelId="{057114EE-61F4-400C-8D7C-F53FF9062A03}" type="presParOf" srcId="{27E6DAC6-C094-4335-8FBB-EF582A15FC27}" destId="{14D04C8E-3493-4136-BC83-7FBC4BD0FCEE}" srcOrd="3" destOrd="0" presId="urn:microsoft.com/office/officeart/2011/layout/HexagonRadial"/>
    <dgm:cxn modelId="{02A09461-7981-455D-B76F-00827D142342}" type="presParOf" srcId="{14D04C8E-3493-4136-BC83-7FBC4BD0FCEE}" destId="{FA31986A-D527-42F8-86BD-454BBA5F8E84}" srcOrd="0" destOrd="0" presId="urn:microsoft.com/office/officeart/2011/layout/HexagonRadial"/>
    <dgm:cxn modelId="{131FB78B-CAF2-43E1-AE85-D16D9990A150}" type="presParOf" srcId="{27E6DAC6-C094-4335-8FBB-EF582A15FC27}" destId="{9525EA35-E829-4DB7-AA18-59E2FF85DF32}" srcOrd="4" destOrd="0" presId="urn:microsoft.com/office/officeart/2011/layout/HexagonRadial"/>
    <dgm:cxn modelId="{5EE770C2-47CA-4CD4-97D7-9AA9F4B181DF}" type="presParOf" srcId="{27E6DAC6-C094-4335-8FBB-EF582A15FC27}" destId="{DE203F66-BCB8-4E80-9C89-93912309E3AE}" srcOrd="5" destOrd="0" presId="urn:microsoft.com/office/officeart/2011/layout/HexagonRadial"/>
    <dgm:cxn modelId="{D61100C8-350C-459A-B9F8-0652927A62D2}" type="presParOf" srcId="{DE203F66-BCB8-4E80-9C89-93912309E3AE}" destId="{563635ED-4099-45A1-B63B-6EB3CDDFEB29}" srcOrd="0" destOrd="0" presId="urn:microsoft.com/office/officeart/2011/layout/HexagonRadial"/>
    <dgm:cxn modelId="{940630F6-A3A4-4CFF-9A53-99A04C15BD40}" type="presParOf" srcId="{27E6DAC6-C094-4335-8FBB-EF582A15FC27}" destId="{32E2EC66-BADD-49B7-AAA4-9C62F38D9757}" srcOrd="6" destOrd="0" presId="urn:microsoft.com/office/officeart/2011/layout/HexagonRadial"/>
    <dgm:cxn modelId="{67C3D9F6-0284-49B3-B4CB-6AFB5C5A7863}" type="presParOf" srcId="{27E6DAC6-C094-4335-8FBB-EF582A15FC27}" destId="{03555375-05DD-4A85-AAB4-F070280604C2}" srcOrd="7" destOrd="0" presId="urn:microsoft.com/office/officeart/2011/layout/HexagonRadial"/>
    <dgm:cxn modelId="{8CFEEA80-326B-499A-A416-2652069460E6}" type="presParOf" srcId="{03555375-05DD-4A85-AAB4-F070280604C2}" destId="{EF225E32-EFEF-4C92-9312-A927D62B941B}" srcOrd="0" destOrd="0" presId="urn:microsoft.com/office/officeart/2011/layout/HexagonRadial"/>
    <dgm:cxn modelId="{6D2A5450-E9ED-4F5D-B8CE-E04E7D837218}" type="presParOf" srcId="{27E6DAC6-C094-4335-8FBB-EF582A15FC27}" destId="{2403AC60-435D-47B4-9B37-950C937CE31C}" srcOrd="8" destOrd="0" presId="urn:microsoft.com/office/officeart/2011/layout/HexagonRadial"/>
    <dgm:cxn modelId="{C2B74F7A-47A7-471D-9796-340AF2A51FE2}" type="presParOf" srcId="{27E6DAC6-C094-4335-8FBB-EF582A15FC27}" destId="{2C14ECF9-6685-48A2-9BE9-F844AAFAD08F}" srcOrd="9" destOrd="0" presId="urn:microsoft.com/office/officeart/2011/layout/HexagonRadial"/>
    <dgm:cxn modelId="{D53C3C52-A5A9-470A-9A95-333A102BCBC8}" type="presParOf" srcId="{2C14ECF9-6685-48A2-9BE9-F844AAFAD08F}" destId="{F8FB662C-8CEF-4929-87EE-02FD0B08FC7A}" srcOrd="0" destOrd="0" presId="urn:microsoft.com/office/officeart/2011/layout/HexagonRadial"/>
    <dgm:cxn modelId="{364D47ED-06F7-425B-9B17-1D08826BD978}" type="presParOf" srcId="{27E6DAC6-C094-4335-8FBB-EF582A15FC27}" destId="{FE8F9117-E8A4-4F0F-8941-FD7703E1EE69}" srcOrd="10" destOrd="0" presId="urn:microsoft.com/office/officeart/2011/layout/HexagonRadial"/>
    <dgm:cxn modelId="{5C9483E2-B113-4E9D-ABF6-7442E47AE57C}" type="presParOf" srcId="{27E6DAC6-C094-4335-8FBB-EF582A15FC27}" destId="{5194E37F-E717-45DD-A469-2AA20D1EA336}" srcOrd="11" destOrd="0" presId="urn:microsoft.com/office/officeart/2011/layout/HexagonRadial"/>
    <dgm:cxn modelId="{450816C0-736B-4BD5-9316-CE7E44968AB9}" type="presParOf" srcId="{5194E37F-E717-45DD-A469-2AA20D1EA336}" destId="{906FFC6F-32D1-4B62-83A0-CF7AF45B8812}" srcOrd="0" destOrd="0" presId="urn:microsoft.com/office/officeart/2011/layout/HexagonRadial"/>
    <dgm:cxn modelId="{81DA4DF1-E532-44F3-BB07-814848295C97}" type="presParOf" srcId="{27E6DAC6-C094-4335-8FBB-EF582A15FC27}" destId="{FE5BE778-4CBA-45B3-A691-11454ABD757E}"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76568C-359F-481A-92BA-E41CE6B5A9F6}" type="doc">
      <dgm:prSet loTypeId="urn:microsoft.com/office/officeart/2011/layout/HexagonRadial" loCatId="cycle" qsTypeId="urn:microsoft.com/office/officeart/2005/8/quickstyle/simple2" qsCatId="simple" csTypeId="urn:microsoft.com/office/officeart/2005/8/colors/accent6_2" csCatId="accent6" phldr="1"/>
      <dgm:spPr/>
      <dgm:t>
        <a:bodyPr/>
        <a:lstStyle/>
        <a:p>
          <a:endParaRPr lang="en-IN"/>
        </a:p>
      </dgm:t>
    </dgm:pt>
    <dgm:pt modelId="{340F98D1-1223-4153-80E4-93EB80C7C75A}">
      <dgm:prSet phldrT="[Text]"/>
      <dgm:spPr>
        <a:ln>
          <a:noFill/>
        </a:ln>
      </dgm:spPr>
      <dgm:t>
        <a:bodyPr/>
        <a:lstStyle/>
        <a:p>
          <a:r>
            <a:rPr lang="en-IN"/>
            <a:t>Why Chanakya ?</a:t>
          </a:r>
        </a:p>
      </dgm:t>
    </dgm:pt>
    <dgm:pt modelId="{58F3BE46-475C-4788-AA6B-8E4196D6093C}" type="parTrans" cxnId="{95F027C5-A9E0-4AD3-8F76-D6EB270A8D24}">
      <dgm:prSet/>
      <dgm:spPr/>
      <dgm:t>
        <a:bodyPr/>
        <a:lstStyle/>
        <a:p>
          <a:endParaRPr lang="en-IN"/>
        </a:p>
      </dgm:t>
    </dgm:pt>
    <dgm:pt modelId="{5F3744C0-31CC-4AEB-B55A-D53264B70B7D}" type="sibTrans" cxnId="{95F027C5-A9E0-4AD3-8F76-D6EB270A8D24}">
      <dgm:prSet/>
      <dgm:spPr/>
      <dgm:t>
        <a:bodyPr/>
        <a:lstStyle/>
        <a:p>
          <a:endParaRPr lang="en-IN"/>
        </a:p>
      </dgm:t>
    </dgm:pt>
    <dgm:pt modelId="{7A540C5B-4E06-4B43-ADDE-4C4B37182015}">
      <dgm:prSet phldrT="[Text]"/>
      <dgm:spPr>
        <a:solidFill>
          <a:schemeClr val="accent6"/>
        </a:solidFill>
        <a:ln>
          <a:noFill/>
        </a:ln>
      </dgm:spPr>
      <dgm:t>
        <a:bodyPr/>
        <a:lstStyle/>
        <a:p>
          <a:r>
            <a:rPr lang="en-IN" dirty="0"/>
            <a:t>Seasoned Core Team - 35+ years experience</a:t>
          </a:r>
        </a:p>
      </dgm:t>
    </dgm:pt>
    <dgm:pt modelId="{08AEA415-D6E9-408E-9D90-19B5376960F4}" type="parTrans" cxnId="{447EC1BB-640A-4D7A-898C-8CCF4053E77E}">
      <dgm:prSet/>
      <dgm:spPr/>
      <dgm:t>
        <a:bodyPr/>
        <a:lstStyle/>
        <a:p>
          <a:endParaRPr lang="en-IN"/>
        </a:p>
      </dgm:t>
    </dgm:pt>
    <dgm:pt modelId="{9785AF7C-D6AB-4335-9D45-9200781681BF}" type="sibTrans" cxnId="{447EC1BB-640A-4D7A-898C-8CCF4053E77E}">
      <dgm:prSet/>
      <dgm:spPr/>
      <dgm:t>
        <a:bodyPr/>
        <a:lstStyle/>
        <a:p>
          <a:endParaRPr lang="en-IN"/>
        </a:p>
      </dgm:t>
    </dgm:pt>
    <dgm:pt modelId="{33212FC2-B340-4156-8DDD-5A40FA16CA79}">
      <dgm:prSet phldrT="[Text]"/>
      <dgm:spPr>
        <a:solidFill>
          <a:schemeClr val="accent6"/>
        </a:solidFill>
        <a:ln>
          <a:noFill/>
        </a:ln>
      </dgm:spPr>
      <dgm:t>
        <a:bodyPr/>
        <a:lstStyle/>
        <a:p>
          <a:r>
            <a:rPr lang="en-IN" dirty="0"/>
            <a:t>Portfolio Design - Management &amp; Optimisation strategies</a:t>
          </a:r>
        </a:p>
      </dgm:t>
    </dgm:pt>
    <dgm:pt modelId="{7821BA7B-2820-413C-91E2-FD53613594D3}" type="parTrans" cxnId="{DE5F3122-D185-432C-957E-9F4CAFEA7421}">
      <dgm:prSet/>
      <dgm:spPr/>
      <dgm:t>
        <a:bodyPr/>
        <a:lstStyle/>
        <a:p>
          <a:endParaRPr lang="en-IN"/>
        </a:p>
      </dgm:t>
    </dgm:pt>
    <dgm:pt modelId="{4A3DA754-AA41-4F04-9A09-128D834B17E7}" type="sibTrans" cxnId="{DE5F3122-D185-432C-957E-9F4CAFEA7421}">
      <dgm:prSet/>
      <dgm:spPr/>
      <dgm:t>
        <a:bodyPr/>
        <a:lstStyle/>
        <a:p>
          <a:endParaRPr lang="en-IN"/>
        </a:p>
      </dgm:t>
    </dgm:pt>
    <dgm:pt modelId="{88B1E056-C9C8-421A-9629-C8C113A8F9DC}">
      <dgm:prSet phldrT="[Text]"/>
      <dgm:spPr>
        <a:solidFill>
          <a:schemeClr val="accent6"/>
        </a:solidFill>
        <a:ln>
          <a:noFill/>
        </a:ln>
      </dgm:spPr>
      <dgm:t>
        <a:bodyPr/>
        <a:lstStyle/>
        <a:p>
          <a:endParaRPr lang="en-IN" dirty="0"/>
        </a:p>
        <a:p>
          <a:r>
            <a:rPr lang="en-IN" dirty="0"/>
            <a:t>Stock Selection - Differentiated, high performing stocks</a:t>
          </a:r>
        </a:p>
      </dgm:t>
    </dgm:pt>
    <dgm:pt modelId="{EAE9F11C-E2F3-4252-B85C-4EBCDC8D5521}" type="parTrans" cxnId="{1D23D5CB-F8EC-4CC0-AD8E-99B414AE34FF}">
      <dgm:prSet/>
      <dgm:spPr/>
      <dgm:t>
        <a:bodyPr/>
        <a:lstStyle/>
        <a:p>
          <a:endParaRPr lang="en-IN"/>
        </a:p>
      </dgm:t>
    </dgm:pt>
    <dgm:pt modelId="{CE63D779-DC03-4991-9ACD-DE156E977663}" type="sibTrans" cxnId="{1D23D5CB-F8EC-4CC0-AD8E-99B414AE34FF}">
      <dgm:prSet/>
      <dgm:spPr/>
      <dgm:t>
        <a:bodyPr/>
        <a:lstStyle/>
        <a:p>
          <a:endParaRPr lang="en-IN"/>
        </a:p>
      </dgm:t>
    </dgm:pt>
    <dgm:pt modelId="{07BDB2F5-73EA-49DE-9F7D-E0F995513656}">
      <dgm:prSet phldrT="[Text]"/>
      <dgm:spPr>
        <a:solidFill>
          <a:srgbClr val="92D050"/>
        </a:solidFill>
        <a:ln>
          <a:noFill/>
        </a:ln>
      </dgm:spPr>
      <dgm:t>
        <a:bodyPr/>
        <a:lstStyle/>
        <a:p>
          <a:r>
            <a:rPr lang="en-IN" dirty="0"/>
            <a:t>Deep understand of business turnaround</a:t>
          </a:r>
        </a:p>
      </dgm:t>
    </dgm:pt>
    <dgm:pt modelId="{3615299C-012B-4A54-9B1B-09F8C5FDFFB6}" type="parTrans" cxnId="{34999D7B-5A9D-4DC4-A1BA-947B61611C1E}">
      <dgm:prSet/>
      <dgm:spPr/>
      <dgm:t>
        <a:bodyPr/>
        <a:lstStyle/>
        <a:p>
          <a:endParaRPr lang="en-IN"/>
        </a:p>
      </dgm:t>
    </dgm:pt>
    <dgm:pt modelId="{8F7C364D-B627-413C-BAA2-08A249BD1EE7}" type="sibTrans" cxnId="{34999D7B-5A9D-4DC4-A1BA-947B61611C1E}">
      <dgm:prSet/>
      <dgm:spPr/>
      <dgm:t>
        <a:bodyPr/>
        <a:lstStyle/>
        <a:p>
          <a:endParaRPr lang="en-IN"/>
        </a:p>
      </dgm:t>
    </dgm:pt>
    <dgm:pt modelId="{6DB7ABB0-A5D2-44EA-8E9F-9AD36836ACFC}">
      <dgm:prSet phldrT="[Text]"/>
      <dgm:spPr>
        <a:ln>
          <a:noFill/>
        </a:ln>
      </dgm:spPr>
      <dgm:t>
        <a:bodyPr/>
        <a:lstStyle/>
        <a:p>
          <a:r>
            <a:rPr lang="en-IN" dirty="0"/>
            <a:t>Market Timing - Proprietary  Algorithm</a:t>
          </a:r>
        </a:p>
      </dgm:t>
    </dgm:pt>
    <dgm:pt modelId="{8C7F9655-211B-4983-99A6-107CD7B0FB4F}" type="parTrans" cxnId="{84AB70B3-019B-4E09-8976-9D7441039C7E}">
      <dgm:prSet/>
      <dgm:spPr/>
      <dgm:t>
        <a:bodyPr/>
        <a:lstStyle/>
        <a:p>
          <a:endParaRPr lang="en-IN"/>
        </a:p>
      </dgm:t>
    </dgm:pt>
    <dgm:pt modelId="{92A6E7B0-18BA-4C1C-8DFF-6637D2233005}" type="sibTrans" cxnId="{84AB70B3-019B-4E09-8976-9D7441039C7E}">
      <dgm:prSet/>
      <dgm:spPr/>
      <dgm:t>
        <a:bodyPr/>
        <a:lstStyle/>
        <a:p>
          <a:endParaRPr lang="en-IN"/>
        </a:p>
      </dgm:t>
    </dgm:pt>
    <dgm:pt modelId="{127DC8C6-9A46-40EB-8CD6-B2C52CA8135D}">
      <dgm:prSet phldrT="[Text]"/>
      <dgm:spPr>
        <a:ln>
          <a:noFill/>
        </a:ln>
      </dgm:spPr>
      <dgm:t>
        <a:bodyPr/>
        <a:lstStyle/>
        <a:p>
          <a:r>
            <a:rPr lang="en-IN" dirty="0"/>
            <a:t>Customized Portfolio</a:t>
          </a:r>
        </a:p>
      </dgm:t>
    </dgm:pt>
    <dgm:pt modelId="{8F0F06A2-4D90-443E-A673-C8D31F7DB4BF}" type="parTrans" cxnId="{BB2A9F0A-FF35-4994-9C16-CCFF8B34A48C}">
      <dgm:prSet/>
      <dgm:spPr/>
      <dgm:t>
        <a:bodyPr/>
        <a:lstStyle/>
        <a:p>
          <a:endParaRPr lang="en-IN"/>
        </a:p>
      </dgm:t>
    </dgm:pt>
    <dgm:pt modelId="{07FC91BB-DA75-4AA3-A2D4-5D0F04F1A8CB}" type="sibTrans" cxnId="{BB2A9F0A-FF35-4994-9C16-CCFF8B34A48C}">
      <dgm:prSet/>
      <dgm:spPr/>
      <dgm:t>
        <a:bodyPr/>
        <a:lstStyle/>
        <a:p>
          <a:endParaRPr lang="en-IN"/>
        </a:p>
      </dgm:t>
    </dgm:pt>
    <dgm:pt modelId="{27E6DAC6-C094-4335-8FBB-EF582A15FC27}" type="pres">
      <dgm:prSet presAssocID="{8D76568C-359F-481A-92BA-E41CE6B5A9F6}" presName="Name0" presStyleCnt="0">
        <dgm:presLayoutVars>
          <dgm:chMax val="1"/>
          <dgm:chPref val="1"/>
          <dgm:dir/>
          <dgm:animOne val="branch"/>
          <dgm:animLvl val="lvl"/>
        </dgm:presLayoutVars>
      </dgm:prSet>
      <dgm:spPr/>
    </dgm:pt>
    <dgm:pt modelId="{366CF64D-A81C-405D-8F6A-3E3F3ABE1910}" type="pres">
      <dgm:prSet presAssocID="{340F98D1-1223-4153-80E4-93EB80C7C75A}" presName="Parent" presStyleLbl="node0" presStyleIdx="0" presStyleCnt="1">
        <dgm:presLayoutVars>
          <dgm:chMax val="6"/>
          <dgm:chPref val="6"/>
        </dgm:presLayoutVars>
      </dgm:prSet>
      <dgm:spPr/>
    </dgm:pt>
    <dgm:pt modelId="{13BCF10F-F10E-45E1-980F-34E3175E44C5}" type="pres">
      <dgm:prSet presAssocID="{7A540C5B-4E06-4B43-ADDE-4C4B37182015}" presName="Accent1" presStyleCnt="0"/>
      <dgm:spPr/>
    </dgm:pt>
    <dgm:pt modelId="{45F26C1D-5539-465E-9906-1449AE0FB277}" type="pres">
      <dgm:prSet presAssocID="{7A540C5B-4E06-4B43-ADDE-4C4B37182015}" presName="Accent" presStyleLbl="bgShp" presStyleIdx="0" presStyleCnt="6"/>
      <dgm:spPr/>
    </dgm:pt>
    <dgm:pt modelId="{9E4FE829-58F8-4559-9678-EE54DD7FDECC}" type="pres">
      <dgm:prSet presAssocID="{7A540C5B-4E06-4B43-ADDE-4C4B37182015}" presName="Child1" presStyleLbl="node1" presStyleIdx="0" presStyleCnt="6">
        <dgm:presLayoutVars>
          <dgm:chMax val="0"/>
          <dgm:chPref val="0"/>
          <dgm:bulletEnabled val="1"/>
        </dgm:presLayoutVars>
      </dgm:prSet>
      <dgm:spPr/>
    </dgm:pt>
    <dgm:pt modelId="{14D04C8E-3493-4136-BC83-7FBC4BD0FCEE}" type="pres">
      <dgm:prSet presAssocID="{33212FC2-B340-4156-8DDD-5A40FA16CA79}" presName="Accent2" presStyleCnt="0"/>
      <dgm:spPr/>
    </dgm:pt>
    <dgm:pt modelId="{FA31986A-D527-42F8-86BD-454BBA5F8E84}" type="pres">
      <dgm:prSet presAssocID="{33212FC2-B340-4156-8DDD-5A40FA16CA79}" presName="Accent" presStyleLbl="bgShp" presStyleIdx="1" presStyleCnt="6" custAng="7480903" custFlipVert="1" custFlipHor="1" custScaleX="51061" custScaleY="104819" custLinFactNeighborX="6491" custLinFactNeighborY="-6395"/>
      <dgm:spPr>
        <a:prstGeom prst="downArrow">
          <a:avLst/>
        </a:prstGeom>
      </dgm:spPr>
    </dgm:pt>
    <dgm:pt modelId="{9525EA35-E829-4DB7-AA18-59E2FF85DF32}" type="pres">
      <dgm:prSet presAssocID="{33212FC2-B340-4156-8DDD-5A40FA16CA79}" presName="Child2" presStyleLbl="node1" presStyleIdx="1" presStyleCnt="6">
        <dgm:presLayoutVars>
          <dgm:chMax val="0"/>
          <dgm:chPref val="0"/>
          <dgm:bulletEnabled val="1"/>
        </dgm:presLayoutVars>
      </dgm:prSet>
      <dgm:spPr/>
    </dgm:pt>
    <dgm:pt modelId="{DE203F66-BCB8-4E80-9C89-93912309E3AE}" type="pres">
      <dgm:prSet presAssocID="{88B1E056-C9C8-421A-9629-C8C113A8F9DC}" presName="Accent3" presStyleCnt="0"/>
      <dgm:spPr/>
    </dgm:pt>
    <dgm:pt modelId="{563635ED-4099-45A1-B63B-6EB3CDDFEB29}" type="pres">
      <dgm:prSet presAssocID="{88B1E056-C9C8-421A-9629-C8C113A8F9DC}" presName="Accent" presStyleLbl="bgShp" presStyleIdx="2" presStyleCnt="6" custAng="10800000" custFlipVert="1" custScaleX="49222" custScaleY="108804" custLinFactNeighborX="11909" custLinFactNeighborY="-3503"/>
      <dgm:spPr>
        <a:prstGeom prst="downArrow">
          <a:avLst/>
        </a:prstGeom>
      </dgm:spPr>
    </dgm:pt>
    <dgm:pt modelId="{32E2EC66-BADD-49B7-AAA4-9C62F38D9757}" type="pres">
      <dgm:prSet presAssocID="{88B1E056-C9C8-421A-9629-C8C113A8F9DC}" presName="Child3" presStyleLbl="node1" presStyleIdx="2" presStyleCnt="6">
        <dgm:presLayoutVars>
          <dgm:chMax val="0"/>
          <dgm:chPref val="0"/>
          <dgm:bulletEnabled val="1"/>
        </dgm:presLayoutVars>
      </dgm:prSet>
      <dgm:spPr/>
    </dgm:pt>
    <dgm:pt modelId="{03555375-05DD-4A85-AAB4-F070280604C2}" type="pres">
      <dgm:prSet presAssocID="{07BDB2F5-73EA-49DE-9F7D-E0F995513656}" presName="Accent4" presStyleCnt="0"/>
      <dgm:spPr/>
    </dgm:pt>
    <dgm:pt modelId="{EF225E32-EFEF-4C92-9312-A927D62B941B}" type="pres">
      <dgm:prSet presAssocID="{07BDB2F5-73EA-49DE-9F7D-E0F995513656}" presName="Accent" presStyleLbl="bgShp" presStyleIdx="3" presStyleCnt="6" custAng="7280073" custFlipVert="1" custScaleX="49992" custScaleY="165434" custLinFactNeighborX="28183" custLinFactNeighborY="-15916"/>
      <dgm:spPr>
        <a:prstGeom prst="downArrow">
          <a:avLst/>
        </a:prstGeom>
      </dgm:spPr>
    </dgm:pt>
    <dgm:pt modelId="{2403AC60-435D-47B4-9B37-950C937CE31C}" type="pres">
      <dgm:prSet presAssocID="{07BDB2F5-73EA-49DE-9F7D-E0F995513656}" presName="Child4" presStyleLbl="node1" presStyleIdx="3" presStyleCnt="6">
        <dgm:presLayoutVars>
          <dgm:chMax val="0"/>
          <dgm:chPref val="0"/>
          <dgm:bulletEnabled val="1"/>
        </dgm:presLayoutVars>
      </dgm:prSet>
      <dgm:spPr/>
    </dgm:pt>
    <dgm:pt modelId="{2C14ECF9-6685-48A2-9BE9-F844AAFAD08F}" type="pres">
      <dgm:prSet presAssocID="{6DB7ABB0-A5D2-44EA-8E9F-9AD36836ACFC}" presName="Accent5" presStyleCnt="0"/>
      <dgm:spPr/>
    </dgm:pt>
    <dgm:pt modelId="{F8FB662C-8CEF-4929-87EE-02FD0B08FC7A}" type="pres">
      <dgm:prSet presAssocID="{6DB7ABB0-A5D2-44EA-8E9F-9AD36836ACFC}" presName="Accent" presStyleLbl="bgShp" presStyleIdx="4" presStyleCnt="6" custAng="3529051" custFlipVert="1" custScaleX="55101" custScaleY="158141" custLinFactNeighborX="11073" custLinFactNeighborY="19968"/>
      <dgm:spPr>
        <a:prstGeom prst="downArrow">
          <a:avLst/>
        </a:prstGeom>
      </dgm:spPr>
    </dgm:pt>
    <dgm:pt modelId="{FE8F9117-E8A4-4F0F-8941-FD7703E1EE69}" type="pres">
      <dgm:prSet presAssocID="{6DB7ABB0-A5D2-44EA-8E9F-9AD36836ACFC}" presName="Child5" presStyleLbl="node1" presStyleIdx="4" presStyleCnt="6">
        <dgm:presLayoutVars>
          <dgm:chMax val="0"/>
          <dgm:chPref val="0"/>
          <dgm:bulletEnabled val="1"/>
        </dgm:presLayoutVars>
      </dgm:prSet>
      <dgm:spPr/>
    </dgm:pt>
    <dgm:pt modelId="{5194E37F-E717-45DD-A469-2AA20D1EA336}" type="pres">
      <dgm:prSet presAssocID="{127DC8C6-9A46-40EB-8CD6-B2C52CA8135D}" presName="Accent6" presStyleCnt="0"/>
      <dgm:spPr/>
    </dgm:pt>
    <dgm:pt modelId="{906FFC6F-32D1-4B62-83A0-CF7AF45B8812}" type="pres">
      <dgm:prSet presAssocID="{127DC8C6-9A46-40EB-8CD6-B2C52CA8135D}" presName="Accent" presStyleLbl="bgShp" presStyleIdx="5" presStyleCnt="6" custFlipVert="1" custScaleX="55031" custScaleY="141537" custLinFactNeighborX="-19029" custLinFactNeighborY="22124"/>
      <dgm:spPr>
        <a:prstGeom prst="downArrow">
          <a:avLst/>
        </a:prstGeom>
      </dgm:spPr>
    </dgm:pt>
    <dgm:pt modelId="{FE5BE778-4CBA-45B3-A691-11454ABD757E}" type="pres">
      <dgm:prSet presAssocID="{127DC8C6-9A46-40EB-8CD6-B2C52CA8135D}" presName="Child6" presStyleLbl="node1" presStyleIdx="5" presStyleCnt="6">
        <dgm:presLayoutVars>
          <dgm:chMax val="0"/>
          <dgm:chPref val="0"/>
          <dgm:bulletEnabled val="1"/>
        </dgm:presLayoutVars>
      </dgm:prSet>
      <dgm:spPr/>
    </dgm:pt>
  </dgm:ptLst>
  <dgm:cxnLst>
    <dgm:cxn modelId="{BB2A9F0A-FF35-4994-9C16-CCFF8B34A48C}" srcId="{340F98D1-1223-4153-80E4-93EB80C7C75A}" destId="{127DC8C6-9A46-40EB-8CD6-B2C52CA8135D}" srcOrd="5" destOrd="0" parTransId="{8F0F06A2-4D90-443E-A673-C8D31F7DB4BF}" sibTransId="{07FC91BB-DA75-4AA3-A2D4-5D0F04F1A8CB}"/>
    <dgm:cxn modelId="{DE5F3122-D185-432C-957E-9F4CAFEA7421}" srcId="{340F98D1-1223-4153-80E4-93EB80C7C75A}" destId="{33212FC2-B340-4156-8DDD-5A40FA16CA79}" srcOrd="1" destOrd="0" parTransId="{7821BA7B-2820-413C-91E2-FD53613594D3}" sibTransId="{4A3DA754-AA41-4F04-9A09-128D834B17E7}"/>
    <dgm:cxn modelId="{88FECA22-42AC-465A-876F-9B226B10F0B5}" type="presOf" srcId="{127DC8C6-9A46-40EB-8CD6-B2C52CA8135D}" destId="{FE5BE778-4CBA-45B3-A691-11454ABD757E}" srcOrd="0" destOrd="0" presId="urn:microsoft.com/office/officeart/2011/layout/HexagonRadial"/>
    <dgm:cxn modelId="{718ABD30-A39D-4D54-808F-6956C006758E}" type="presOf" srcId="{6DB7ABB0-A5D2-44EA-8E9F-9AD36836ACFC}" destId="{FE8F9117-E8A4-4F0F-8941-FD7703E1EE69}" srcOrd="0" destOrd="0" presId="urn:microsoft.com/office/officeart/2011/layout/HexagonRadial"/>
    <dgm:cxn modelId="{42D32333-EE8E-4A53-ACEF-D87152376320}" type="presOf" srcId="{33212FC2-B340-4156-8DDD-5A40FA16CA79}" destId="{9525EA35-E829-4DB7-AA18-59E2FF85DF32}" srcOrd="0" destOrd="0" presId="urn:microsoft.com/office/officeart/2011/layout/HexagonRadial"/>
    <dgm:cxn modelId="{9530595C-21F1-4DEE-A720-E1CE227E177B}" type="presOf" srcId="{88B1E056-C9C8-421A-9629-C8C113A8F9DC}" destId="{32E2EC66-BADD-49B7-AAA4-9C62F38D9757}" srcOrd="0" destOrd="0" presId="urn:microsoft.com/office/officeart/2011/layout/HexagonRadial"/>
    <dgm:cxn modelId="{34999D7B-5A9D-4DC4-A1BA-947B61611C1E}" srcId="{340F98D1-1223-4153-80E4-93EB80C7C75A}" destId="{07BDB2F5-73EA-49DE-9F7D-E0F995513656}" srcOrd="3" destOrd="0" parTransId="{3615299C-012B-4A54-9B1B-09F8C5FDFFB6}" sibTransId="{8F7C364D-B627-413C-BAA2-08A249BD1EE7}"/>
    <dgm:cxn modelId="{2DE18C85-0360-468C-842A-9069E4215F04}" type="presOf" srcId="{7A540C5B-4E06-4B43-ADDE-4C4B37182015}" destId="{9E4FE829-58F8-4559-9678-EE54DD7FDECC}" srcOrd="0" destOrd="0" presId="urn:microsoft.com/office/officeart/2011/layout/HexagonRadial"/>
    <dgm:cxn modelId="{84AB70B3-019B-4E09-8976-9D7441039C7E}" srcId="{340F98D1-1223-4153-80E4-93EB80C7C75A}" destId="{6DB7ABB0-A5D2-44EA-8E9F-9AD36836ACFC}" srcOrd="4" destOrd="0" parTransId="{8C7F9655-211B-4983-99A6-107CD7B0FB4F}" sibTransId="{92A6E7B0-18BA-4C1C-8DFF-6637D2233005}"/>
    <dgm:cxn modelId="{83FCD0B8-9393-4F53-8D3B-1FDABE956B73}" type="presOf" srcId="{07BDB2F5-73EA-49DE-9F7D-E0F995513656}" destId="{2403AC60-435D-47B4-9B37-950C937CE31C}" srcOrd="0" destOrd="0" presId="urn:microsoft.com/office/officeart/2011/layout/HexagonRadial"/>
    <dgm:cxn modelId="{447EC1BB-640A-4D7A-898C-8CCF4053E77E}" srcId="{340F98D1-1223-4153-80E4-93EB80C7C75A}" destId="{7A540C5B-4E06-4B43-ADDE-4C4B37182015}" srcOrd="0" destOrd="0" parTransId="{08AEA415-D6E9-408E-9D90-19B5376960F4}" sibTransId="{9785AF7C-D6AB-4335-9D45-9200781681BF}"/>
    <dgm:cxn modelId="{2C4D3DC3-3492-4913-9095-C07CE572B482}" type="presOf" srcId="{8D76568C-359F-481A-92BA-E41CE6B5A9F6}" destId="{27E6DAC6-C094-4335-8FBB-EF582A15FC27}" srcOrd="0" destOrd="0" presId="urn:microsoft.com/office/officeart/2011/layout/HexagonRadial"/>
    <dgm:cxn modelId="{95F027C5-A9E0-4AD3-8F76-D6EB270A8D24}" srcId="{8D76568C-359F-481A-92BA-E41CE6B5A9F6}" destId="{340F98D1-1223-4153-80E4-93EB80C7C75A}" srcOrd="0" destOrd="0" parTransId="{58F3BE46-475C-4788-AA6B-8E4196D6093C}" sibTransId="{5F3744C0-31CC-4AEB-B55A-D53264B70B7D}"/>
    <dgm:cxn modelId="{1D23D5CB-F8EC-4CC0-AD8E-99B414AE34FF}" srcId="{340F98D1-1223-4153-80E4-93EB80C7C75A}" destId="{88B1E056-C9C8-421A-9629-C8C113A8F9DC}" srcOrd="2" destOrd="0" parTransId="{EAE9F11C-E2F3-4252-B85C-4EBCDC8D5521}" sibTransId="{CE63D779-DC03-4991-9ACD-DE156E977663}"/>
    <dgm:cxn modelId="{963A0AD2-EDCE-4F9F-845E-14A5F3F2FFD2}" type="presOf" srcId="{340F98D1-1223-4153-80E4-93EB80C7C75A}" destId="{366CF64D-A81C-405D-8F6A-3E3F3ABE1910}" srcOrd="0" destOrd="0" presId="urn:microsoft.com/office/officeart/2011/layout/HexagonRadial"/>
    <dgm:cxn modelId="{8B04A3CF-1E9C-467D-87C1-07586E58DC46}" type="presParOf" srcId="{27E6DAC6-C094-4335-8FBB-EF582A15FC27}" destId="{366CF64D-A81C-405D-8F6A-3E3F3ABE1910}" srcOrd="0" destOrd="0" presId="urn:microsoft.com/office/officeart/2011/layout/HexagonRadial"/>
    <dgm:cxn modelId="{5E0F29BB-E5A7-4959-8F38-0D49855B618D}" type="presParOf" srcId="{27E6DAC6-C094-4335-8FBB-EF582A15FC27}" destId="{13BCF10F-F10E-45E1-980F-34E3175E44C5}" srcOrd="1" destOrd="0" presId="urn:microsoft.com/office/officeart/2011/layout/HexagonRadial"/>
    <dgm:cxn modelId="{38DBED26-3557-4FBC-A0DA-E1DEC3153A8D}" type="presParOf" srcId="{13BCF10F-F10E-45E1-980F-34E3175E44C5}" destId="{45F26C1D-5539-465E-9906-1449AE0FB277}" srcOrd="0" destOrd="0" presId="urn:microsoft.com/office/officeart/2011/layout/HexagonRadial"/>
    <dgm:cxn modelId="{274FA295-09DC-4B64-ACAA-396EA712A166}" type="presParOf" srcId="{27E6DAC6-C094-4335-8FBB-EF582A15FC27}" destId="{9E4FE829-58F8-4559-9678-EE54DD7FDECC}" srcOrd="2" destOrd="0" presId="urn:microsoft.com/office/officeart/2011/layout/HexagonRadial"/>
    <dgm:cxn modelId="{057114EE-61F4-400C-8D7C-F53FF9062A03}" type="presParOf" srcId="{27E6DAC6-C094-4335-8FBB-EF582A15FC27}" destId="{14D04C8E-3493-4136-BC83-7FBC4BD0FCEE}" srcOrd="3" destOrd="0" presId="urn:microsoft.com/office/officeart/2011/layout/HexagonRadial"/>
    <dgm:cxn modelId="{02A09461-7981-455D-B76F-00827D142342}" type="presParOf" srcId="{14D04C8E-3493-4136-BC83-7FBC4BD0FCEE}" destId="{FA31986A-D527-42F8-86BD-454BBA5F8E84}" srcOrd="0" destOrd="0" presId="urn:microsoft.com/office/officeart/2011/layout/HexagonRadial"/>
    <dgm:cxn modelId="{131FB78B-CAF2-43E1-AE85-D16D9990A150}" type="presParOf" srcId="{27E6DAC6-C094-4335-8FBB-EF582A15FC27}" destId="{9525EA35-E829-4DB7-AA18-59E2FF85DF32}" srcOrd="4" destOrd="0" presId="urn:microsoft.com/office/officeart/2011/layout/HexagonRadial"/>
    <dgm:cxn modelId="{5EE770C2-47CA-4CD4-97D7-9AA9F4B181DF}" type="presParOf" srcId="{27E6DAC6-C094-4335-8FBB-EF582A15FC27}" destId="{DE203F66-BCB8-4E80-9C89-93912309E3AE}" srcOrd="5" destOrd="0" presId="urn:microsoft.com/office/officeart/2011/layout/HexagonRadial"/>
    <dgm:cxn modelId="{D61100C8-350C-459A-B9F8-0652927A62D2}" type="presParOf" srcId="{DE203F66-BCB8-4E80-9C89-93912309E3AE}" destId="{563635ED-4099-45A1-B63B-6EB3CDDFEB29}" srcOrd="0" destOrd="0" presId="urn:microsoft.com/office/officeart/2011/layout/HexagonRadial"/>
    <dgm:cxn modelId="{940630F6-A3A4-4CFF-9A53-99A04C15BD40}" type="presParOf" srcId="{27E6DAC6-C094-4335-8FBB-EF582A15FC27}" destId="{32E2EC66-BADD-49B7-AAA4-9C62F38D9757}" srcOrd="6" destOrd="0" presId="urn:microsoft.com/office/officeart/2011/layout/HexagonRadial"/>
    <dgm:cxn modelId="{67C3D9F6-0284-49B3-B4CB-6AFB5C5A7863}" type="presParOf" srcId="{27E6DAC6-C094-4335-8FBB-EF582A15FC27}" destId="{03555375-05DD-4A85-AAB4-F070280604C2}" srcOrd="7" destOrd="0" presId="urn:microsoft.com/office/officeart/2011/layout/HexagonRadial"/>
    <dgm:cxn modelId="{8CFEEA80-326B-499A-A416-2652069460E6}" type="presParOf" srcId="{03555375-05DD-4A85-AAB4-F070280604C2}" destId="{EF225E32-EFEF-4C92-9312-A927D62B941B}" srcOrd="0" destOrd="0" presId="urn:microsoft.com/office/officeart/2011/layout/HexagonRadial"/>
    <dgm:cxn modelId="{6D2A5450-E9ED-4F5D-B8CE-E04E7D837218}" type="presParOf" srcId="{27E6DAC6-C094-4335-8FBB-EF582A15FC27}" destId="{2403AC60-435D-47B4-9B37-950C937CE31C}" srcOrd="8" destOrd="0" presId="urn:microsoft.com/office/officeart/2011/layout/HexagonRadial"/>
    <dgm:cxn modelId="{C2B74F7A-47A7-471D-9796-340AF2A51FE2}" type="presParOf" srcId="{27E6DAC6-C094-4335-8FBB-EF582A15FC27}" destId="{2C14ECF9-6685-48A2-9BE9-F844AAFAD08F}" srcOrd="9" destOrd="0" presId="urn:microsoft.com/office/officeart/2011/layout/HexagonRadial"/>
    <dgm:cxn modelId="{D53C3C52-A5A9-470A-9A95-333A102BCBC8}" type="presParOf" srcId="{2C14ECF9-6685-48A2-9BE9-F844AAFAD08F}" destId="{F8FB662C-8CEF-4929-87EE-02FD0B08FC7A}" srcOrd="0" destOrd="0" presId="urn:microsoft.com/office/officeart/2011/layout/HexagonRadial"/>
    <dgm:cxn modelId="{364D47ED-06F7-425B-9B17-1D08826BD978}" type="presParOf" srcId="{27E6DAC6-C094-4335-8FBB-EF582A15FC27}" destId="{FE8F9117-E8A4-4F0F-8941-FD7703E1EE69}" srcOrd="10" destOrd="0" presId="urn:microsoft.com/office/officeart/2011/layout/HexagonRadial"/>
    <dgm:cxn modelId="{5C9483E2-B113-4E9D-ABF6-7442E47AE57C}" type="presParOf" srcId="{27E6DAC6-C094-4335-8FBB-EF582A15FC27}" destId="{5194E37F-E717-45DD-A469-2AA20D1EA336}" srcOrd="11" destOrd="0" presId="urn:microsoft.com/office/officeart/2011/layout/HexagonRadial"/>
    <dgm:cxn modelId="{450816C0-736B-4BD5-9316-CE7E44968AB9}" type="presParOf" srcId="{5194E37F-E717-45DD-A469-2AA20D1EA336}" destId="{906FFC6F-32D1-4B62-83A0-CF7AF45B8812}" srcOrd="0" destOrd="0" presId="urn:microsoft.com/office/officeart/2011/layout/HexagonRadial"/>
    <dgm:cxn modelId="{81DA4DF1-E532-44F3-BB07-814848295C97}" type="presParOf" srcId="{27E6DAC6-C094-4335-8FBB-EF582A15FC27}" destId="{FE5BE778-4CBA-45B3-A691-11454ABD757E}" srcOrd="12"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D76568C-359F-481A-92BA-E41CE6B5A9F6}" type="doc">
      <dgm:prSet loTypeId="urn:microsoft.com/office/officeart/2011/layout/HexagonRadial" loCatId="cycle" qsTypeId="urn:microsoft.com/office/officeart/2005/8/quickstyle/simple2" qsCatId="simple" csTypeId="urn:microsoft.com/office/officeart/2005/8/colors/accent6_2" csCatId="accent6" phldr="1"/>
      <dgm:spPr/>
      <dgm:t>
        <a:bodyPr/>
        <a:lstStyle/>
        <a:p>
          <a:endParaRPr lang="en-IN"/>
        </a:p>
      </dgm:t>
    </dgm:pt>
    <dgm:pt modelId="{340F98D1-1223-4153-80E4-93EB80C7C75A}">
      <dgm:prSet phldrT="[Text]"/>
      <dgm:spPr>
        <a:ln>
          <a:noFill/>
        </a:ln>
      </dgm:spPr>
      <dgm:t>
        <a:bodyPr/>
        <a:lstStyle/>
        <a:p>
          <a:r>
            <a:rPr lang="en-IN"/>
            <a:t>Why Chanakya ?</a:t>
          </a:r>
        </a:p>
      </dgm:t>
    </dgm:pt>
    <dgm:pt modelId="{58F3BE46-475C-4788-AA6B-8E4196D6093C}" type="parTrans" cxnId="{95F027C5-A9E0-4AD3-8F76-D6EB270A8D24}">
      <dgm:prSet/>
      <dgm:spPr/>
      <dgm:t>
        <a:bodyPr/>
        <a:lstStyle/>
        <a:p>
          <a:endParaRPr lang="en-IN"/>
        </a:p>
      </dgm:t>
    </dgm:pt>
    <dgm:pt modelId="{5F3744C0-31CC-4AEB-B55A-D53264B70B7D}" type="sibTrans" cxnId="{95F027C5-A9E0-4AD3-8F76-D6EB270A8D24}">
      <dgm:prSet/>
      <dgm:spPr/>
      <dgm:t>
        <a:bodyPr/>
        <a:lstStyle/>
        <a:p>
          <a:endParaRPr lang="en-IN"/>
        </a:p>
      </dgm:t>
    </dgm:pt>
    <dgm:pt modelId="{7A540C5B-4E06-4B43-ADDE-4C4B37182015}">
      <dgm:prSet phldrT="[Text]"/>
      <dgm:spPr>
        <a:solidFill>
          <a:schemeClr val="accent6"/>
        </a:solidFill>
        <a:ln>
          <a:noFill/>
        </a:ln>
      </dgm:spPr>
      <dgm:t>
        <a:bodyPr/>
        <a:lstStyle/>
        <a:p>
          <a:r>
            <a:rPr lang="en-IN" dirty="0"/>
            <a:t>Seasoned Core Team - 35+ years experience</a:t>
          </a:r>
        </a:p>
      </dgm:t>
    </dgm:pt>
    <dgm:pt modelId="{08AEA415-D6E9-408E-9D90-19B5376960F4}" type="parTrans" cxnId="{447EC1BB-640A-4D7A-898C-8CCF4053E77E}">
      <dgm:prSet/>
      <dgm:spPr/>
      <dgm:t>
        <a:bodyPr/>
        <a:lstStyle/>
        <a:p>
          <a:endParaRPr lang="en-IN"/>
        </a:p>
      </dgm:t>
    </dgm:pt>
    <dgm:pt modelId="{9785AF7C-D6AB-4335-9D45-9200781681BF}" type="sibTrans" cxnId="{447EC1BB-640A-4D7A-898C-8CCF4053E77E}">
      <dgm:prSet/>
      <dgm:spPr/>
      <dgm:t>
        <a:bodyPr/>
        <a:lstStyle/>
        <a:p>
          <a:endParaRPr lang="en-IN"/>
        </a:p>
      </dgm:t>
    </dgm:pt>
    <dgm:pt modelId="{33212FC2-B340-4156-8DDD-5A40FA16CA79}">
      <dgm:prSet phldrT="[Text]"/>
      <dgm:spPr>
        <a:solidFill>
          <a:schemeClr val="accent6"/>
        </a:solidFill>
        <a:ln>
          <a:noFill/>
        </a:ln>
      </dgm:spPr>
      <dgm:t>
        <a:bodyPr/>
        <a:lstStyle/>
        <a:p>
          <a:r>
            <a:rPr lang="en-IN" dirty="0"/>
            <a:t>Portfolio Design - Management &amp; Optimisation strategies</a:t>
          </a:r>
        </a:p>
      </dgm:t>
    </dgm:pt>
    <dgm:pt modelId="{7821BA7B-2820-413C-91E2-FD53613594D3}" type="parTrans" cxnId="{DE5F3122-D185-432C-957E-9F4CAFEA7421}">
      <dgm:prSet/>
      <dgm:spPr/>
      <dgm:t>
        <a:bodyPr/>
        <a:lstStyle/>
        <a:p>
          <a:endParaRPr lang="en-IN"/>
        </a:p>
      </dgm:t>
    </dgm:pt>
    <dgm:pt modelId="{4A3DA754-AA41-4F04-9A09-128D834B17E7}" type="sibTrans" cxnId="{DE5F3122-D185-432C-957E-9F4CAFEA7421}">
      <dgm:prSet/>
      <dgm:spPr/>
      <dgm:t>
        <a:bodyPr/>
        <a:lstStyle/>
        <a:p>
          <a:endParaRPr lang="en-IN"/>
        </a:p>
      </dgm:t>
    </dgm:pt>
    <dgm:pt modelId="{88B1E056-C9C8-421A-9629-C8C113A8F9DC}">
      <dgm:prSet phldrT="[Text]"/>
      <dgm:spPr>
        <a:solidFill>
          <a:srgbClr val="92D050"/>
        </a:solidFill>
        <a:ln>
          <a:noFill/>
        </a:ln>
      </dgm:spPr>
      <dgm:t>
        <a:bodyPr/>
        <a:lstStyle/>
        <a:p>
          <a:endParaRPr lang="en-IN" dirty="0"/>
        </a:p>
        <a:p>
          <a:r>
            <a:rPr lang="en-IN" dirty="0"/>
            <a:t>Stock Selection - Differentiated, high performing stocks</a:t>
          </a:r>
        </a:p>
      </dgm:t>
    </dgm:pt>
    <dgm:pt modelId="{EAE9F11C-E2F3-4252-B85C-4EBCDC8D5521}" type="parTrans" cxnId="{1D23D5CB-F8EC-4CC0-AD8E-99B414AE34FF}">
      <dgm:prSet/>
      <dgm:spPr/>
      <dgm:t>
        <a:bodyPr/>
        <a:lstStyle/>
        <a:p>
          <a:endParaRPr lang="en-IN"/>
        </a:p>
      </dgm:t>
    </dgm:pt>
    <dgm:pt modelId="{CE63D779-DC03-4991-9ACD-DE156E977663}" type="sibTrans" cxnId="{1D23D5CB-F8EC-4CC0-AD8E-99B414AE34FF}">
      <dgm:prSet/>
      <dgm:spPr/>
      <dgm:t>
        <a:bodyPr/>
        <a:lstStyle/>
        <a:p>
          <a:endParaRPr lang="en-IN"/>
        </a:p>
      </dgm:t>
    </dgm:pt>
    <dgm:pt modelId="{07BDB2F5-73EA-49DE-9F7D-E0F995513656}">
      <dgm:prSet phldrT="[Text]"/>
      <dgm:spPr>
        <a:ln>
          <a:noFill/>
        </a:ln>
      </dgm:spPr>
      <dgm:t>
        <a:bodyPr/>
        <a:lstStyle/>
        <a:p>
          <a:r>
            <a:rPr lang="en-IN" dirty="0"/>
            <a:t>Deep understand of business turnaround</a:t>
          </a:r>
        </a:p>
      </dgm:t>
    </dgm:pt>
    <dgm:pt modelId="{3615299C-012B-4A54-9B1B-09F8C5FDFFB6}" type="parTrans" cxnId="{34999D7B-5A9D-4DC4-A1BA-947B61611C1E}">
      <dgm:prSet/>
      <dgm:spPr/>
      <dgm:t>
        <a:bodyPr/>
        <a:lstStyle/>
        <a:p>
          <a:endParaRPr lang="en-IN"/>
        </a:p>
      </dgm:t>
    </dgm:pt>
    <dgm:pt modelId="{8F7C364D-B627-413C-BAA2-08A249BD1EE7}" type="sibTrans" cxnId="{34999D7B-5A9D-4DC4-A1BA-947B61611C1E}">
      <dgm:prSet/>
      <dgm:spPr/>
      <dgm:t>
        <a:bodyPr/>
        <a:lstStyle/>
        <a:p>
          <a:endParaRPr lang="en-IN"/>
        </a:p>
      </dgm:t>
    </dgm:pt>
    <dgm:pt modelId="{6DB7ABB0-A5D2-44EA-8E9F-9AD36836ACFC}">
      <dgm:prSet phldrT="[Text]"/>
      <dgm:spPr>
        <a:ln>
          <a:noFill/>
        </a:ln>
      </dgm:spPr>
      <dgm:t>
        <a:bodyPr/>
        <a:lstStyle/>
        <a:p>
          <a:r>
            <a:rPr lang="en-IN" dirty="0"/>
            <a:t>Market Timing - Proprietary  Algorithm</a:t>
          </a:r>
        </a:p>
      </dgm:t>
    </dgm:pt>
    <dgm:pt modelId="{8C7F9655-211B-4983-99A6-107CD7B0FB4F}" type="parTrans" cxnId="{84AB70B3-019B-4E09-8976-9D7441039C7E}">
      <dgm:prSet/>
      <dgm:spPr/>
      <dgm:t>
        <a:bodyPr/>
        <a:lstStyle/>
        <a:p>
          <a:endParaRPr lang="en-IN"/>
        </a:p>
      </dgm:t>
    </dgm:pt>
    <dgm:pt modelId="{92A6E7B0-18BA-4C1C-8DFF-6637D2233005}" type="sibTrans" cxnId="{84AB70B3-019B-4E09-8976-9D7441039C7E}">
      <dgm:prSet/>
      <dgm:spPr/>
      <dgm:t>
        <a:bodyPr/>
        <a:lstStyle/>
        <a:p>
          <a:endParaRPr lang="en-IN"/>
        </a:p>
      </dgm:t>
    </dgm:pt>
    <dgm:pt modelId="{127DC8C6-9A46-40EB-8CD6-B2C52CA8135D}">
      <dgm:prSet phldrT="[Text]"/>
      <dgm:spPr>
        <a:ln>
          <a:noFill/>
        </a:ln>
      </dgm:spPr>
      <dgm:t>
        <a:bodyPr/>
        <a:lstStyle/>
        <a:p>
          <a:r>
            <a:rPr lang="en-IN" dirty="0"/>
            <a:t>Customized Portfolio</a:t>
          </a:r>
        </a:p>
      </dgm:t>
    </dgm:pt>
    <dgm:pt modelId="{8F0F06A2-4D90-443E-A673-C8D31F7DB4BF}" type="parTrans" cxnId="{BB2A9F0A-FF35-4994-9C16-CCFF8B34A48C}">
      <dgm:prSet/>
      <dgm:spPr/>
      <dgm:t>
        <a:bodyPr/>
        <a:lstStyle/>
        <a:p>
          <a:endParaRPr lang="en-IN"/>
        </a:p>
      </dgm:t>
    </dgm:pt>
    <dgm:pt modelId="{07FC91BB-DA75-4AA3-A2D4-5D0F04F1A8CB}" type="sibTrans" cxnId="{BB2A9F0A-FF35-4994-9C16-CCFF8B34A48C}">
      <dgm:prSet/>
      <dgm:spPr/>
      <dgm:t>
        <a:bodyPr/>
        <a:lstStyle/>
        <a:p>
          <a:endParaRPr lang="en-IN"/>
        </a:p>
      </dgm:t>
    </dgm:pt>
    <dgm:pt modelId="{27E6DAC6-C094-4335-8FBB-EF582A15FC27}" type="pres">
      <dgm:prSet presAssocID="{8D76568C-359F-481A-92BA-E41CE6B5A9F6}" presName="Name0" presStyleCnt="0">
        <dgm:presLayoutVars>
          <dgm:chMax val="1"/>
          <dgm:chPref val="1"/>
          <dgm:dir/>
          <dgm:animOne val="branch"/>
          <dgm:animLvl val="lvl"/>
        </dgm:presLayoutVars>
      </dgm:prSet>
      <dgm:spPr/>
    </dgm:pt>
    <dgm:pt modelId="{366CF64D-A81C-405D-8F6A-3E3F3ABE1910}" type="pres">
      <dgm:prSet presAssocID="{340F98D1-1223-4153-80E4-93EB80C7C75A}" presName="Parent" presStyleLbl="node0" presStyleIdx="0" presStyleCnt="1">
        <dgm:presLayoutVars>
          <dgm:chMax val="6"/>
          <dgm:chPref val="6"/>
        </dgm:presLayoutVars>
      </dgm:prSet>
      <dgm:spPr/>
    </dgm:pt>
    <dgm:pt modelId="{13BCF10F-F10E-45E1-980F-34E3175E44C5}" type="pres">
      <dgm:prSet presAssocID="{7A540C5B-4E06-4B43-ADDE-4C4B37182015}" presName="Accent1" presStyleCnt="0"/>
      <dgm:spPr/>
    </dgm:pt>
    <dgm:pt modelId="{45F26C1D-5539-465E-9906-1449AE0FB277}" type="pres">
      <dgm:prSet presAssocID="{7A540C5B-4E06-4B43-ADDE-4C4B37182015}" presName="Accent" presStyleLbl="bgShp" presStyleIdx="0" presStyleCnt="6"/>
      <dgm:spPr/>
    </dgm:pt>
    <dgm:pt modelId="{9E4FE829-58F8-4559-9678-EE54DD7FDECC}" type="pres">
      <dgm:prSet presAssocID="{7A540C5B-4E06-4B43-ADDE-4C4B37182015}" presName="Child1" presStyleLbl="node1" presStyleIdx="0" presStyleCnt="6">
        <dgm:presLayoutVars>
          <dgm:chMax val="0"/>
          <dgm:chPref val="0"/>
          <dgm:bulletEnabled val="1"/>
        </dgm:presLayoutVars>
      </dgm:prSet>
      <dgm:spPr/>
    </dgm:pt>
    <dgm:pt modelId="{14D04C8E-3493-4136-BC83-7FBC4BD0FCEE}" type="pres">
      <dgm:prSet presAssocID="{33212FC2-B340-4156-8DDD-5A40FA16CA79}" presName="Accent2" presStyleCnt="0"/>
      <dgm:spPr/>
    </dgm:pt>
    <dgm:pt modelId="{FA31986A-D527-42F8-86BD-454BBA5F8E84}" type="pres">
      <dgm:prSet presAssocID="{33212FC2-B340-4156-8DDD-5A40FA16CA79}" presName="Accent" presStyleLbl="bgShp" presStyleIdx="1" presStyleCnt="6" custAng="7480903" custFlipVert="1" custFlipHor="1" custScaleX="51061" custScaleY="104819" custLinFactNeighborX="6491" custLinFactNeighborY="-6395"/>
      <dgm:spPr>
        <a:prstGeom prst="downArrow">
          <a:avLst/>
        </a:prstGeom>
      </dgm:spPr>
    </dgm:pt>
    <dgm:pt modelId="{9525EA35-E829-4DB7-AA18-59E2FF85DF32}" type="pres">
      <dgm:prSet presAssocID="{33212FC2-B340-4156-8DDD-5A40FA16CA79}" presName="Child2" presStyleLbl="node1" presStyleIdx="1" presStyleCnt="6">
        <dgm:presLayoutVars>
          <dgm:chMax val="0"/>
          <dgm:chPref val="0"/>
          <dgm:bulletEnabled val="1"/>
        </dgm:presLayoutVars>
      </dgm:prSet>
      <dgm:spPr/>
    </dgm:pt>
    <dgm:pt modelId="{DE203F66-BCB8-4E80-9C89-93912309E3AE}" type="pres">
      <dgm:prSet presAssocID="{88B1E056-C9C8-421A-9629-C8C113A8F9DC}" presName="Accent3" presStyleCnt="0"/>
      <dgm:spPr/>
    </dgm:pt>
    <dgm:pt modelId="{563635ED-4099-45A1-B63B-6EB3CDDFEB29}" type="pres">
      <dgm:prSet presAssocID="{88B1E056-C9C8-421A-9629-C8C113A8F9DC}" presName="Accent" presStyleLbl="bgShp" presStyleIdx="2" presStyleCnt="6" custAng="10800000" custFlipVert="1" custScaleX="49222" custScaleY="108804" custLinFactNeighborX="11909" custLinFactNeighborY="-3503"/>
      <dgm:spPr>
        <a:prstGeom prst="downArrow">
          <a:avLst/>
        </a:prstGeom>
      </dgm:spPr>
    </dgm:pt>
    <dgm:pt modelId="{32E2EC66-BADD-49B7-AAA4-9C62F38D9757}" type="pres">
      <dgm:prSet presAssocID="{88B1E056-C9C8-421A-9629-C8C113A8F9DC}" presName="Child3" presStyleLbl="node1" presStyleIdx="2" presStyleCnt="6">
        <dgm:presLayoutVars>
          <dgm:chMax val="0"/>
          <dgm:chPref val="0"/>
          <dgm:bulletEnabled val="1"/>
        </dgm:presLayoutVars>
      </dgm:prSet>
      <dgm:spPr/>
    </dgm:pt>
    <dgm:pt modelId="{03555375-05DD-4A85-AAB4-F070280604C2}" type="pres">
      <dgm:prSet presAssocID="{07BDB2F5-73EA-49DE-9F7D-E0F995513656}" presName="Accent4" presStyleCnt="0"/>
      <dgm:spPr/>
    </dgm:pt>
    <dgm:pt modelId="{EF225E32-EFEF-4C92-9312-A927D62B941B}" type="pres">
      <dgm:prSet presAssocID="{07BDB2F5-73EA-49DE-9F7D-E0F995513656}" presName="Accent" presStyleLbl="bgShp" presStyleIdx="3" presStyleCnt="6" custAng="7280073" custFlipVert="1" custScaleX="49992" custScaleY="165434" custLinFactNeighborX="28183" custLinFactNeighborY="-15916"/>
      <dgm:spPr>
        <a:prstGeom prst="downArrow">
          <a:avLst/>
        </a:prstGeom>
      </dgm:spPr>
    </dgm:pt>
    <dgm:pt modelId="{2403AC60-435D-47B4-9B37-950C937CE31C}" type="pres">
      <dgm:prSet presAssocID="{07BDB2F5-73EA-49DE-9F7D-E0F995513656}" presName="Child4" presStyleLbl="node1" presStyleIdx="3" presStyleCnt="6">
        <dgm:presLayoutVars>
          <dgm:chMax val="0"/>
          <dgm:chPref val="0"/>
          <dgm:bulletEnabled val="1"/>
        </dgm:presLayoutVars>
      </dgm:prSet>
      <dgm:spPr/>
    </dgm:pt>
    <dgm:pt modelId="{2C14ECF9-6685-48A2-9BE9-F844AAFAD08F}" type="pres">
      <dgm:prSet presAssocID="{6DB7ABB0-A5D2-44EA-8E9F-9AD36836ACFC}" presName="Accent5" presStyleCnt="0"/>
      <dgm:spPr/>
    </dgm:pt>
    <dgm:pt modelId="{F8FB662C-8CEF-4929-87EE-02FD0B08FC7A}" type="pres">
      <dgm:prSet presAssocID="{6DB7ABB0-A5D2-44EA-8E9F-9AD36836ACFC}" presName="Accent" presStyleLbl="bgShp" presStyleIdx="4" presStyleCnt="6" custAng="3529051" custFlipVert="1" custScaleX="55101" custScaleY="158141" custLinFactNeighborX="11073" custLinFactNeighborY="19968"/>
      <dgm:spPr>
        <a:prstGeom prst="downArrow">
          <a:avLst/>
        </a:prstGeom>
      </dgm:spPr>
    </dgm:pt>
    <dgm:pt modelId="{FE8F9117-E8A4-4F0F-8941-FD7703E1EE69}" type="pres">
      <dgm:prSet presAssocID="{6DB7ABB0-A5D2-44EA-8E9F-9AD36836ACFC}" presName="Child5" presStyleLbl="node1" presStyleIdx="4" presStyleCnt="6">
        <dgm:presLayoutVars>
          <dgm:chMax val="0"/>
          <dgm:chPref val="0"/>
          <dgm:bulletEnabled val="1"/>
        </dgm:presLayoutVars>
      </dgm:prSet>
      <dgm:spPr/>
    </dgm:pt>
    <dgm:pt modelId="{5194E37F-E717-45DD-A469-2AA20D1EA336}" type="pres">
      <dgm:prSet presAssocID="{127DC8C6-9A46-40EB-8CD6-B2C52CA8135D}" presName="Accent6" presStyleCnt="0"/>
      <dgm:spPr/>
    </dgm:pt>
    <dgm:pt modelId="{906FFC6F-32D1-4B62-83A0-CF7AF45B8812}" type="pres">
      <dgm:prSet presAssocID="{127DC8C6-9A46-40EB-8CD6-B2C52CA8135D}" presName="Accent" presStyleLbl="bgShp" presStyleIdx="5" presStyleCnt="6" custFlipVert="1" custScaleX="55031" custScaleY="141537" custLinFactNeighborX="-19029" custLinFactNeighborY="22124"/>
      <dgm:spPr>
        <a:prstGeom prst="downArrow">
          <a:avLst/>
        </a:prstGeom>
      </dgm:spPr>
    </dgm:pt>
    <dgm:pt modelId="{FE5BE778-4CBA-45B3-A691-11454ABD757E}" type="pres">
      <dgm:prSet presAssocID="{127DC8C6-9A46-40EB-8CD6-B2C52CA8135D}" presName="Child6" presStyleLbl="node1" presStyleIdx="5" presStyleCnt="6">
        <dgm:presLayoutVars>
          <dgm:chMax val="0"/>
          <dgm:chPref val="0"/>
          <dgm:bulletEnabled val="1"/>
        </dgm:presLayoutVars>
      </dgm:prSet>
      <dgm:spPr/>
    </dgm:pt>
  </dgm:ptLst>
  <dgm:cxnLst>
    <dgm:cxn modelId="{BB2A9F0A-FF35-4994-9C16-CCFF8B34A48C}" srcId="{340F98D1-1223-4153-80E4-93EB80C7C75A}" destId="{127DC8C6-9A46-40EB-8CD6-B2C52CA8135D}" srcOrd="5" destOrd="0" parTransId="{8F0F06A2-4D90-443E-A673-C8D31F7DB4BF}" sibTransId="{07FC91BB-DA75-4AA3-A2D4-5D0F04F1A8CB}"/>
    <dgm:cxn modelId="{DE5F3122-D185-432C-957E-9F4CAFEA7421}" srcId="{340F98D1-1223-4153-80E4-93EB80C7C75A}" destId="{33212FC2-B340-4156-8DDD-5A40FA16CA79}" srcOrd="1" destOrd="0" parTransId="{7821BA7B-2820-413C-91E2-FD53613594D3}" sibTransId="{4A3DA754-AA41-4F04-9A09-128D834B17E7}"/>
    <dgm:cxn modelId="{88FECA22-42AC-465A-876F-9B226B10F0B5}" type="presOf" srcId="{127DC8C6-9A46-40EB-8CD6-B2C52CA8135D}" destId="{FE5BE778-4CBA-45B3-A691-11454ABD757E}" srcOrd="0" destOrd="0" presId="urn:microsoft.com/office/officeart/2011/layout/HexagonRadial"/>
    <dgm:cxn modelId="{718ABD30-A39D-4D54-808F-6956C006758E}" type="presOf" srcId="{6DB7ABB0-A5D2-44EA-8E9F-9AD36836ACFC}" destId="{FE8F9117-E8A4-4F0F-8941-FD7703E1EE69}" srcOrd="0" destOrd="0" presId="urn:microsoft.com/office/officeart/2011/layout/HexagonRadial"/>
    <dgm:cxn modelId="{42D32333-EE8E-4A53-ACEF-D87152376320}" type="presOf" srcId="{33212FC2-B340-4156-8DDD-5A40FA16CA79}" destId="{9525EA35-E829-4DB7-AA18-59E2FF85DF32}" srcOrd="0" destOrd="0" presId="urn:microsoft.com/office/officeart/2011/layout/HexagonRadial"/>
    <dgm:cxn modelId="{9530595C-21F1-4DEE-A720-E1CE227E177B}" type="presOf" srcId="{88B1E056-C9C8-421A-9629-C8C113A8F9DC}" destId="{32E2EC66-BADD-49B7-AAA4-9C62F38D9757}" srcOrd="0" destOrd="0" presId="urn:microsoft.com/office/officeart/2011/layout/HexagonRadial"/>
    <dgm:cxn modelId="{34999D7B-5A9D-4DC4-A1BA-947B61611C1E}" srcId="{340F98D1-1223-4153-80E4-93EB80C7C75A}" destId="{07BDB2F5-73EA-49DE-9F7D-E0F995513656}" srcOrd="3" destOrd="0" parTransId="{3615299C-012B-4A54-9B1B-09F8C5FDFFB6}" sibTransId="{8F7C364D-B627-413C-BAA2-08A249BD1EE7}"/>
    <dgm:cxn modelId="{2DE18C85-0360-468C-842A-9069E4215F04}" type="presOf" srcId="{7A540C5B-4E06-4B43-ADDE-4C4B37182015}" destId="{9E4FE829-58F8-4559-9678-EE54DD7FDECC}" srcOrd="0" destOrd="0" presId="urn:microsoft.com/office/officeart/2011/layout/HexagonRadial"/>
    <dgm:cxn modelId="{84AB70B3-019B-4E09-8976-9D7441039C7E}" srcId="{340F98D1-1223-4153-80E4-93EB80C7C75A}" destId="{6DB7ABB0-A5D2-44EA-8E9F-9AD36836ACFC}" srcOrd="4" destOrd="0" parTransId="{8C7F9655-211B-4983-99A6-107CD7B0FB4F}" sibTransId="{92A6E7B0-18BA-4C1C-8DFF-6637D2233005}"/>
    <dgm:cxn modelId="{83FCD0B8-9393-4F53-8D3B-1FDABE956B73}" type="presOf" srcId="{07BDB2F5-73EA-49DE-9F7D-E0F995513656}" destId="{2403AC60-435D-47B4-9B37-950C937CE31C}" srcOrd="0" destOrd="0" presId="urn:microsoft.com/office/officeart/2011/layout/HexagonRadial"/>
    <dgm:cxn modelId="{447EC1BB-640A-4D7A-898C-8CCF4053E77E}" srcId="{340F98D1-1223-4153-80E4-93EB80C7C75A}" destId="{7A540C5B-4E06-4B43-ADDE-4C4B37182015}" srcOrd="0" destOrd="0" parTransId="{08AEA415-D6E9-408E-9D90-19B5376960F4}" sibTransId="{9785AF7C-D6AB-4335-9D45-9200781681BF}"/>
    <dgm:cxn modelId="{2C4D3DC3-3492-4913-9095-C07CE572B482}" type="presOf" srcId="{8D76568C-359F-481A-92BA-E41CE6B5A9F6}" destId="{27E6DAC6-C094-4335-8FBB-EF582A15FC27}" srcOrd="0" destOrd="0" presId="urn:microsoft.com/office/officeart/2011/layout/HexagonRadial"/>
    <dgm:cxn modelId="{95F027C5-A9E0-4AD3-8F76-D6EB270A8D24}" srcId="{8D76568C-359F-481A-92BA-E41CE6B5A9F6}" destId="{340F98D1-1223-4153-80E4-93EB80C7C75A}" srcOrd="0" destOrd="0" parTransId="{58F3BE46-475C-4788-AA6B-8E4196D6093C}" sibTransId="{5F3744C0-31CC-4AEB-B55A-D53264B70B7D}"/>
    <dgm:cxn modelId="{1D23D5CB-F8EC-4CC0-AD8E-99B414AE34FF}" srcId="{340F98D1-1223-4153-80E4-93EB80C7C75A}" destId="{88B1E056-C9C8-421A-9629-C8C113A8F9DC}" srcOrd="2" destOrd="0" parTransId="{EAE9F11C-E2F3-4252-B85C-4EBCDC8D5521}" sibTransId="{CE63D779-DC03-4991-9ACD-DE156E977663}"/>
    <dgm:cxn modelId="{963A0AD2-EDCE-4F9F-845E-14A5F3F2FFD2}" type="presOf" srcId="{340F98D1-1223-4153-80E4-93EB80C7C75A}" destId="{366CF64D-A81C-405D-8F6A-3E3F3ABE1910}" srcOrd="0" destOrd="0" presId="urn:microsoft.com/office/officeart/2011/layout/HexagonRadial"/>
    <dgm:cxn modelId="{8B04A3CF-1E9C-467D-87C1-07586E58DC46}" type="presParOf" srcId="{27E6DAC6-C094-4335-8FBB-EF582A15FC27}" destId="{366CF64D-A81C-405D-8F6A-3E3F3ABE1910}" srcOrd="0" destOrd="0" presId="urn:microsoft.com/office/officeart/2011/layout/HexagonRadial"/>
    <dgm:cxn modelId="{5E0F29BB-E5A7-4959-8F38-0D49855B618D}" type="presParOf" srcId="{27E6DAC6-C094-4335-8FBB-EF582A15FC27}" destId="{13BCF10F-F10E-45E1-980F-34E3175E44C5}" srcOrd="1" destOrd="0" presId="urn:microsoft.com/office/officeart/2011/layout/HexagonRadial"/>
    <dgm:cxn modelId="{38DBED26-3557-4FBC-A0DA-E1DEC3153A8D}" type="presParOf" srcId="{13BCF10F-F10E-45E1-980F-34E3175E44C5}" destId="{45F26C1D-5539-465E-9906-1449AE0FB277}" srcOrd="0" destOrd="0" presId="urn:microsoft.com/office/officeart/2011/layout/HexagonRadial"/>
    <dgm:cxn modelId="{274FA295-09DC-4B64-ACAA-396EA712A166}" type="presParOf" srcId="{27E6DAC6-C094-4335-8FBB-EF582A15FC27}" destId="{9E4FE829-58F8-4559-9678-EE54DD7FDECC}" srcOrd="2" destOrd="0" presId="urn:microsoft.com/office/officeart/2011/layout/HexagonRadial"/>
    <dgm:cxn modelId="{057114EE-61F4-400C-8D7C-F53FF9062A03}" type="presParOf" srcId="{27E6DAC6-C094-4335-8FBB-EF582A15FC27}" destId="{14D04C8E-3493-4136-BC83-7FBC4BD0FCEE}" srcOrd="3" destOrd="0" presId="urn:microsoft.com/office/officeart/2011/layout/HexagonRadial"/>
    <dgm:cxn modelId="{02A09461-7981-455D-B76F-00827D142342}" type="presParOf" srcId="{14D04C8E-3493-4136-BC83-7FBC4BD0FCEE}" destId="{FA31986A-D527-42F8-86BD-454BBA5F8E84}" srcOrd="0" destOrd="0" presId="urn:microsoft.com/office/officeart/2011/layout/HexagonRadial"/>
    <dgm:cxn modelId="{131FB78B-CAF2-43E1-AE85-D16D9990A150}" type="presParOf" srcId="{27E6DAC6-C094-4335-8FBB-EF582A15FC27}" destId="{9525EA35-E829-4DB7-AA18-59E2FF85DF32}" srcOrd="4" destOrd="0" presId="urn:microsoft.com/office/officeart/2011/layout/HexagonRadial"/>
    <dgm:cxn modelId="{5EE770C2-47CA-4CD4-97D7-9AA9F4B181DF}" type="presParOf" srcId="{27E6DAC6-C094-4335-8FBB-EF582A15FC27}" destId="{DE203F66-BCB8-4E80-9C89-93912309E3AE}" srcOrd="5" destOrd="0" presId="urn:microsoft.com/office/officeart/2011/layout/HexagonRadial"/>
    <dgm:cxn modelId="{D61100C8-350C-459A-B9F8-0652927A62D2}" type="presParOf" srcId="{DE203F66-BCB8-4E80-9C89-93912309E3AE}" destId="{563635ED-4099-45A1-B63B-6EB3CDDFEB29}" srcOrd="0" destOrd="0" presId="urn:microsoft.com/office/officeart/2011/layout/HexagonRadial"/>
    <dgm:cxn modelId="{940630F6-A3A4-4CFF-9A53-99A04C15BD40}" type="presParOf" srcId="{27E6DAC6-C094-4335-8FBB-EF582A15FC27}" destId="{32E2EC66-BADD-49B7-AAA4-9C62F38D9757}" srcOrd="6" destOrd="0" presId="urn:microsoft.com/office/officeart/2011/layout/HexagonRadial"/>
    <dgm:cxn modelId="{67C3D9F6-0284-49B3-B4CB-6AFB5C5A7863}" type="presParOf" srcId="{27E6DAC6-C094-4335-8FBB-EF582A15FC27}" destId="{03555375-05DD-4A85-AAB4-F070280604C2}" srcOrd="7" destOrd="0" presId="urn:microsoft.com/office/officeart/2011/layout/HexagonRadial"/>
    <dgm:cxn modelId="{8CFEEA80-326B-499A-A416-2652069460E6}" type="presParOf" srcId="{03555375-05DD-4A85-AAB4-F070280604C2}" destId="{EF225E32-EFEF-4C92-9312-A927D62B941B}" srcOrd="0" destOrd="0" presId="urn:microsoft.com/office/officeart/2011/layout/HexagonRadial"/>
    <dgm:cxn modelId="{6D2A5450-E9ED-4F5D-B8CE-E04E7D837218}" type="presParOf" srcId="{27E6DAC6-C094-4335-8FBB-EF582A15FC27}" destId="{2403AC60-435D-47B4-9B37-950C937CE31C}" srcOrd="8" destOrd="0" presId="urn:microsoft.com/office/officeart/2011/layout/HexagonRadial"/>
    <dgm:cxn modelId="{C2B74F7A-47A7-471D-9796-340AF2A51FE2}" type="presParOf" srcId="{27E6DAC6-C094-4335-8FBB-EF582A15FC27}" destId="{2C14ECF9-6685-48A2-9BE9-F844AAFAD08F}" srcOrd="9" destOrd="0" presId="urn:microsoft.com/office/officeart/2011/layout/HexagonRadial"/>
    <dgm:cxn modelId="{D53C3C52-A5A9-470A-9A95-333A102BCBC8}" type="presParOf" srcId="{2C14ECF9-6685-48A2-9BE9-F844AAFAD08F}" destId="{F8FB662C-8CEF-4929-87EE-02FD0B08FC7A}" srcOrd="0" destOrd="0" presId="urn:microsoft.com/office/officeart/2011/layout/HexagonRadial"/>
    <dgm:cxn modelId="{364D47ED-06F7-425B-9B17-1D08826BD978}" type="presParOf" srcId="{27E6DAC6-C094-4335-8FBB-EF582A15FC27}" destId="{FE8F9117-E8A4-4F0F-8941-FD7703E1EE69}" srcOrd="10" destOrd="0" presId="urn:microsoft.com/office/officeart/2011/layout/HexagonRadial"/>
    <dgm:cxn modelId="{5C9483E2-B113-4E9D-ABF6-7442E47AE57C}" type="presParOf" srcId="{27E6DAC6-C094-4335-8FBB-EF582A15FC27}" destId="{5194E37F-E717-45DD-A469-2AA20D1EA336}" srcOrd="11" destOrd="0" presId="urn:microsoft.com/office/officeart/2011/layout/HexagonRadial"/>
    <dgm:cxn modelId="{450816C0-736B-4BD5-9316-CE7E44968AB9}" type="presParOf" srcId="{5194E37F-E717-45DD-A469-2AA20D1EA336}" destId="{906FFC6F-32D1-4B62-83A0-CF7AF45B8812}" srcOrd="0" destOrd="0" presId="urn:microsoft.com/office/officeart/2011/layout/HexagonRadial"/>
    <dgm:cxn modelId="{81DA4DF1-E532-44F3-BB07-814848295C97}" type="presParOf" srcId="{27E6DAC6-C094-4335-8FBB-EF582A15FC27}" destId="{FE5BE778-4CBA-45B3-A691-11454ABD757E}" srcOrd="12"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D76568C-359F-481A-92BA-E41CE6B5A9F6}" type="doc">
      <dgm:prSet loTypeId="urn:microsoft.com/office/officeart/2011/layout/HexagonRadial" loCatId="cycle" qsTypeId="urn:microsoft.com/office/officeart/2005/8/quickstyle/simple2" qsCatId="simple" csTypeId="urn:microsoft.com/office/officeart/2005/8/colors/accent6_2" csCatId="accent6" phldr="1"/>
      <dgm:spPr/>
      <dgm:t>
        <a:bodyPr/>
        <a:lstStyle/>
        <a:p>
          <a:endParaRPr lang="en-IN"/>
        </a:p>
      </dgm:t>
    </dgm:pt>
    <dgm:pt modelId="{340F98D1-1223-4153-80E4-93EB80C7C75A}">
      <dgm:prSet phldrT="[Text]"/>
      <dgm:spPr>
        <a:ln>
          <a:noFill/>
        </a:ln>
      </dgm:spPr>
      <dgm:t>
        <a:bodyPr/>
        <a:lstStyle/>
        <a:p>
          <a:r>
            <a:rPr lang="en-IN"/>
            <a:t>Why Chanakya ?</a:t>
          </a:r>
        </a:p>
      </dgm:t>
    </dgm:pt>
    <dgm:pt modelId="{58F3BE46-475C-4788-AA6B-8E4196D6093C}" type="parTrans" cxnId="{95F027C5-A9E0-4AD3-8F76-D6EB270A8D24}">
      <dgm:prSet/>
      <dgm:spPr/>
      <dgm:t>
        <a:bodyPr/>
        <a:lstStyle/>
        <a:p>
          <a:endParaRPr lang="en-IN"/>
        </a:p>
      </dgm:t>
    </dgm:pt>
    <dgm:pt modelId="{5F3744C0-31CC-4AEB-B55A-D53264B70B7D}" type="sibTrans" cxnId="{95F027C5-A9E0-4AD3-8F76-D6EB270A8D24}">
      <dgm:prSet/>
      <dgm:spPr/>
      <dgm:t>
        <a:bodyPr/>
        <a:lstStyle/>
        <a:p>
          <a:endParaRPr lang="en-IN"/>
        </a:p>
      </dgm:t>
    </dgm:pt>
    <dgm:pt modelId="{7A540C5B-4E06-4B43-ADDE-4C4B37182015}">
      <dgm:prSet phldrT="[Text]"/>
      <dgm:spPr>
        <a:solidFill>
          <a:schemeClr val="accent6"/>
        </a:solidFill>
        <a:ln>
          <a:noFill/>
        </a:ln>
      </dgm:spPr>
      <dgm:t>
        <a:bodyPr/>
        <a:lstStyle/>
        <a:p>
          <a:r>
            <a:rPr lang="en-IN" dirty="0"/>
            <a:t>Seasoned Core Team - 35+ years experience</a:t>
          </a:r>
        </a:p>
      </dgm:t>
    </dgm:pt>
    <dgm:pt modelId="{08AEA415-D6E9-408E-9D90-19B5376960F4}" type="parTrans" cxnId="{447EC1BB-640A-4D7A-898C-8CCF4053E77E}">
      <dgm:prSet/>
      <dgm:spPr/>
      <dgm:t>
        <a:bodyPr/>
        <a:lstStyle/>
        <a:p>
          <a:endParaRPr lang="en-IN"/>
        </a:p>
      </dgm:t>
    </dgm:pt>
    <dgm:pt modelId="{9785AF7C-D6AB-4335-9D45-9200781681BF}" type="sibTrans" cxnId="{447EC1BB-640A-4D7A-898C-8CCF4053E77E}">
      <dgm:prSet/>
      <dgm:spPr/>
      <dgm:t>
        <a:bodyPr/>
        <a:lstStyle/>
        <a:p>
          <a:endParaRPr lang="en-IN"/>
        </a:p>
      </dgm:t>
    </dgm:pt>
    <dgm:pt modelId="{33212FC2-B340-4156-8DDD-5A40FA16CA79}">
      <dgm:prSet phldrT="[Text]"/>
      <dgm:spPr>
        <a:solidFill>
          <a:srgbClr val="92D050"/>
        </a:solidFill>
        <a:ln>
          <a:noFill/>
        </a:ln>
      </dgm:spPr>
      <dgm:t>
        <a:bodyPr/>
        <a:lstStyle/>
        <a:p>
          <a:r>
            <a:rPr lang="en-IN" dirty="0"/>
            <a:t>Portfolio Design - Management &amp; Optimisation strategies</a:t>
          </a:r>
        </a:p>
      </dgm:t>
    </dgm:pt>
    <dgm:pt modelId="{7821BA7B-2820-413C-91E2-FD53613594D3}" type="parTrans" cxnId="{DE5F3122-D185-432C-957E-9F4CAFEA7421}">
      <dgm:prSet/>
      <dgm:spPr/>
      <dgm:t>
        <a:bodyPr/>
        <a:lstStyle/>
        <a:p>
          <a:endParaRPr lang="en-IN"/>
        </a:p>
      </dgm:t>
    </dgm:pt>
    <dgm:pt modelId="{4A3DA754-AA41-4F04-9A09-128D834B17E7}" type="sibTrans" cxnId="{DE5F3122-D185-432C-957E-9F4CAFEA7421}">
      <dgm:prSet/>
      <dgm:spPr/>
      <dgm:t>
        <a:bodyPr/>
        <a:lstStyle/>
        <a:p>
          <a:endParaRPr lang="en-IN"/>
        </a:p>
      </dgm:t>
    </dgm:pt>
    <dgm:pt modelId="{88B1E056-C9C8-421A-9629-C8C113A8F9DC}">
      <dgm:prSet phldrT="[Text]"/>
      <dgm:spPr>
        <a:ln>
          <a:noFill/>
        </a:ln>
      </dgm:spPr>
      <dgm:t>
        <a:bodyPr/>
        <a:lstStyle/>
        <a:p>
          <a:endParaRPr lang="en-IN" dirty="0"/>
        </a:p>
        <a:p>
          <a:r>
            <a:rPr lang="en-IN" dirty="0"/>
            <a:t>Stock Selection - Differentiated, high performing stocks</a:t>
          </a:r>
        </a:p>
      </dgm:t>
    </dgm:pt>
    <dgm:pt modelId="{EAE9F11C-E2F3-4252-B85C-4EBCDC8D5521}" type="parTrans" cxnId="{1D23D5CB-F8EC-4CC0-AD8E-99B414AE34FF}">
      <dgm:prSet/>
      <dgm:spPr/>
      <dgm:t>
        <a:bodyPr/>
        <a:lstStyle/>
        <a:p>
          <a:endParaRPr lang="en-IN"/>
        </a:p>
      </dgm:t>
    </dgm:pt>
    <dgm:pt modelId="{CE63D779-DC03-4991-9ACD-DE156E977663}" type="sibTrans" cxnId="{1D23D5CB-F8EC-4CC0-AD8E-99B414AE34FF}">
      <dgm:prSet/>
      <dgm:spPr/>
      <dgm:t>
        <a:bodyPr/>
        <a:lstStyle/>
        <a:p>
          <a:endParaRPr lang="en-IN"/>
        </a:p>
      </dgm:t>
    </dgm:pt>
    <dgm:pt modelId="{07BDB2F5-73EA-49DE-9F7D-E0F995513656}">
      <dgm:prSet phldrT="[Text]"/>
      <dgm:spPr>
        <a:ln>
          <a:noFill/>
        </a:ln>
      </dgm:spPr>
      <dgm:t>
        <a:bodyPr/>
        <a:lstStyle/>
        <a:p>
          <a:r>
            <a:rPr lang="en-IN" dirty="0"/>
            <a:t>Deep understand of business turnaround</a:t>
          </a:r>
        </a:p>
      </dgm:t>
    </dgm:pt>
    <dgm:pt modelId="{3615299C-012B-4A54-9B1B-09F8C5FDFFB6}" type="parTrans" cxnId="{34999D7B-5A9D-4DC4-A1BA-947B61611C1E}">
      <dgm:prSet/>
      <dgm:spPr/>
      <dgm:t>
        <a:bodyPr/>
        <a:lstStyle/>
        <a:p>
          <a:endParaRPr lang="en-IN"/>
        </a:p>
      </dgm:t>
    </dgm:pt>
    <dgm:pt modelId="{8F7C364D-B627-413C-BAA2-08A249BD1EE7}" type="sibTrans" cxnId="{34999D7B-5A9D-4DC4-A1BA-947B61611C1E}">
      <dgm:prSet/>
      <dgm:spPr/>
      <dgm:t>
        <a:bodyPr/>
        <a:lstStyle/>
        <a:p>
          <a:endParaRPr lang="en-IN"/>
        </a:p>
      </dgm:t>
    </dgm:pt>
    <dgm:pt modelId="{6DB7ABB0-A5D2-44EA-8E9F-9AD36836ACFC}">
      <dgm:prSet phldrT="[Text]"/>
      <dgm:spPr>
        <a:ln>
          <a:noFill/>
        </a:ln>
      </dgm:spPr>
      <dgm:t>
        <a:bodyPr/>
        <a:lstStyle/>
        <a:p>
          <a:r>
            <a:rPr lang="en-IN" dirty="0"/>
            <a:t>Market Timing - Proprietary  Algorithm</a:t>
          </a:r>
        </a:p>
      </dgm:t>
    </dgm:pt>
    <dgm:pt modelId="{8C7F9655-211B-4983-99A6-107CD7B0FB4F}" type="parTrans" cxnId="{84AB70B3-019B-4E09-8976-9D7441039C7E}">
      <dgm:prSet/>
      <dgm:spPr/>
      <dgm:t>
        <a:bodyPr/>
        <a:lstStyle/>
        <a:p>
          <a:endParaRPr lang="en-IN"/>
        </a:p>
      </dgm:t>
    </dgm:pt>
    <dgm:pt modelId="{92A6E7B0-18BA-4C1C-8DFF-6637D2233005}" type="sibTrans" cxnId="{84AB70B3-019B-4E09-8976-9D7441039C7E}">
      <dgm:prSet/>
      <dgm:spPr/>
      <dgm:t>
        <a:bodyPr/>
        <a:lstStyle/>
        <a:p>
          <a:endParaRPr lang="en-IN"/>
        </a:p>
      </dgm:t>
    </dgm:pt>
    <dgm:pt modelId="{127DC8C6-9A46-40EB-8CD6-B2C52CA8135D}">
      <dgm:prSet phldrT="[Text]"/>
      <dgm:spPr>
        <a:ln>
          <a:noFill/>
        </a:ln>
      </dgm:spPr>
      <dgm:t>
        <a:bodyPr/>
        <a:lstStyle/>
        <a:p>
          <a:r>
            <a:rPr lang="en-IN" dirty="0"/>
            <a:t>Customized Portfolio</a:t>
          </a:r>
        </a:p>
      </dgm:t>
    </dgm:pt>
    <dgm:pt modelId="{8F0F06A2-4D90-443E-A673-C8D31F7DB4BF}" type="parTrans" cxnId="{BB2A9F0A-FF35-4994-9C16-CCFF8B34A48C}">
      <dgm:prSet/>
      <dgm:spPr/>
      <dgm:t>
        <a:bodyPr/>
        <a:lstStyle/>
        <a:p>
          <a:endParaRPr lang="en-IN"/>
        </a:p>
      </dgm:t>
    </dgm:pt>
    <dgm:pt modelId="{07FC91BB-DA75-4AA3-A2D4-5D0F04F1A8CB}" type="sibTrans" cxnId="{BB2A9F0A-FF35-4994-9C16-CCFF8B34A48C}">
      <dgm:prSet/>
      <dgm:spPr/>
      <dgm:t>
        <a:bodyPr/>
        <a:lstStyle/>
        <a:p>
          <a:endParaRPr lang="en-IN"/>
        </a:p>
      </dgm:t>
    </dgm:pt>
    <dgm:pt modelId="{27E6DAC6-C094-4335-8FBB-EF582A15FC27}" type="pres">
      <dgm:prSet presAssocID="{8D76568C-359F-481A-92BA-E41CE6B5A9F6}" presName="Name0" presStyleCnt="0">
        <dgm:presLayoutVars>
          <dgm:chMax val="1"/>
          <dgm:chPref val="1"/>
          <dgm:dir/>
          <dgm:animOne val="branch"/>
          <dgm:animLvl val="lvl"/>
        </dgm:presLayoutVars>
      </dgm:prSet>
      <dgm:spPr/>
    </dgm:pt>
    <dgm:pt modelId="{366CF64D-A81C-405D-8F6A-3E3F3ABE1910}" type="pres">
      <dgm:prSet presAssocID="{340F98D1-1223-4153-80E4-93EB80C7C75A}" presName="Parent" presStyleLbl="node0" presStyleIdx="0" presStyleCnt="1">
        <dgm:presLayoutVars>
          <dgm:chMax val="6"/>
          <dgm:chPref val="6"/>
        </dgm:presLayoutVars>
      </dgm:prSet>
      <dgm:spPr/>
    </dgm:pt>
    <dgm:pt modelId="{13BCF10F-F10E-45E1-980F-34E3175E44C5}" type="pres">
      <dgm:prSet presAssocID="{7A540C5B-4E06-4B43-ADDE-4C4B37182015}" presName="Accent1" presStyleCnt="0"/>
      <dgm:spPr/>
    </dgm:pt>
    <dgm:pt modelId="{45F26C1D-5539-465E-9906-1449AE0FB277}" type="pres">
      <dgm:prSet presAssocID="{7A540C5B-4E06-4B43-ADDE-4C4B37182015}" presName="Accent" presStyleLbl="bgShp" presStyleIdx="0" presStyleCnt="6"/>
      <dgm:spPr/>
    </dgm:pt>
    <dgm:pt modelId="{9E4FE829-58F8-4559-9678-EE54DD7FDECC}" type="pres">
      <dgm:prSet presAssocID="{7A540C5B-4E06-4B43-ADDE-4C4B37182015}" presName="Child1" presStyleLbl="node1" presStyleIdx="0" presStyleCnt="6">
        <dgm:presLayoutVars>
          <dgm:chMax val="0"/>
          <dgm:chPref val="0"/>
          <dgm:bulletEnabled val="1"/>
        </dgm:presLayoutVars>
      </dgm:prSet>
      <dgm:spPr/>
    </dgm:pt>
    <dgm:pt modelId="{14D04C8E-3493-4136-BC83-7FBC4BD0FCEE}" type="pres">
      <dgm:prSet presAssocID="{33212FC2-B340-4156-8DDD-5A40FA16CA79}" presName="Accent2" presStyleCnt="0"/>
      <dgm:spPr/>
    </dgm:pt>
    <dgm:pt modelId="{FA31986A-D527-42F8-86BD-454BBA5F8E84}" type="pres">
      <dgm:prSet presAssocID="{33212FC2-B340-4156-8DDD-5A40FA16CA79}" presName="Accent" presStyleLbl="bgShp" presStyleIdx="1" presStyleCnt="6" custAng="7480903" custFlipVert="1" custFlipHor="1" custScaleX="51061" custScaleY="104819" custLinFactNeighborX="6491" custLinFactNeighborY="-6395"/>
      <dgm:spPr>
        <a:prstGeom prst="downArrow">
          <a:avLst/>
        </a:prstGeom>
      </dgm:spPr>
    </dgm:pt>
    <dgm:pt modelId="{9525EA35-E829-4DB7-AA18-59E2FF85DF32}" type="pres">
      <dgm:prSet presAssocID="{33212FC2-B340-4156-8DDD-5A40FA16CA79}" presName="Child2" presStyleLbl="node1" presStyleIdx="1" presStyleCnt="6">
        <dgm:presLayoutVars>
          <dgm:chMax val="0"/>
          <dgm:chPref val="0"/>
          <dgm:bulletEnabled val="1"/>
        </dgm:presLayoutVars>
      </dgm:prSet>
      <dgm:spPr/>
    </dgm:pt>
    <dgm:pt modelId="{DE203F66-BCB8-4E80-9C89-93912309E3AE}" type="pres">
      <dgm:prSet presAssocID="{88B1E056-C9C8-421A-9629-C8C113A8F9DC}" presName="Accent3" presStyleCnt="0"/>
      <dgm:spPr/>
    </dgm:pt>
    <dgm:pt modelId="{563635ED-4099-45A1-B63B-6EB3CDDFEB29}" type="pres">
      <dgm:prSet presAssocID="{88B1E056-C9C8-421A-9629-C8C113A8F9DC}" presName="Accent" presStyleLbl="bgShp" presStyleIdx="2" presStyleCnt="6" custAng="10800000" custFlipVert="1" custScaleX="49222" custScaleY="108804" custLinFactNeighborX="11909" custLinFactNeighborY="-3503"/>
      <dgm:spPr>
        <a:prstGeom prst="downArrow">
          <a:avLst/>
        </a:prstGeom>
      </dgm:spPr>
    </dgm:pt>
    <dgm:pt modelId="{32E2EC66-BADD-49B7-AAA4-9C62F38D9757}" type="pres">
      <dgm:prSet presAssocID="{88B1E056-C9C8-421A-9629-C8C113A8F9DC}" presName="Child3" presStyleLbl="node1" presStyleIdx="2" presStyleCnt="6">
        <dgm:presLayoutVars>
          <dgm:chMax val="0"/>
          <dgm:chPref val="0"/>
          <dgm:bulletEnabled val="1"/>
        </dgm:presLayoutVars>
      </dgm:prSet>
      <dgm:spPr/>
    </dgm:pt>
    <dgm:pt modelId="{03555375-05DD-4A85-AAB4-F070280604C2}" type="pres">
      <dgm:prSet presAssocID="{07BDB2F5-73EA-49DE-9F7D-E0F995513656}" presName="Accent4" presStyleCnt="0"/>
      <dgm:spPr/>
    </dgm:pt>
    <dgm:pt modelId="{EF225E32-EFEF-4C92-9312-A927D62B941B}" type="pres">
      <dgm:prSet presAssocID="{07BDB2F5-73EA-49DE-9F7D-E0F995513656}" presName="Accent" presStyleLbl="bgShp" presStyleIdx="3" presStyleCnt="6" custAng="7280073" custFlipVert="1" custScaleX="49992" custScaleY="165434" custLinFactNeighborX="28183" custLinFactNeighborY="-15916"/>
      <dgm:spPr>
        <a:prstGeom prst="downArrow">
          <a:avLst/>
        </a:prstGeom>
      </dgm:spPr>
    </dgm:pt>
    <dgm:pt modelId="{2403AC60-435D-47B4-9B37-950C937CE31C}" type="pres">
      <dgm:prSet presAssocID="{07BDB2F5-73EA-49DE-9F7D-E0F995513656}" presName="Child4" presStyleLbl="node1" presStyleIdx="3" presStyleCnt="6">
        <dgm:presLayoutVars>
          <dgm:chMax val="0"/>
          <dgm:chPref val="0"/>
          <dgm:bulletEnabled val="1"/>
        </dgm:presLayoutVars>
      </dgm:prSet>
      <dgm:spPr/>
    </dgm:pt>
    <dgm:pt modelId="{2C14ECF9-6685-48A2-9BE9-F844AAFAD08F}" type="pres">
      <dgm:prSet presAssocID="{6DB7ABB0-A5D2-44EA-8E9F-9AD36836ACFC}" presName="Accent5" presStyleCnt="0"/>
      <dgm:spPr/>
    </dgm:pt>
    <dgm:pt modelId="{F8FB662C-8CEF-4929-87EE-02FD0B08FC7A}" type="pres">
      <dgm:prSet presAssocID="{6DB7ABB0-A5D2-44EA-8E9F-9AD36836ACFC}" presName="Accent" presStyleLbl="bgShp" presStyleIdx="4" presStyleCnt="6" custAng="3529051" custFlipVert="1" custScaleX="55101" custScaleY="158141" custLinFactNeighborX="11073" custLinFactNeighborY="19968"/>
      <dgm:spPr>
        <a:prstGeom prst="downArrow">
          <a:avLst/>
        </a:prstGeom>
      </dgm:spPr>
    </dgm:pt>
    <dgm:pt modelId="{FE8F9117-E8A4-4F0F-8941-FD7703E1EE69}" type="pres">
      <dgm:prSet presAssocID="{6DB7ABB0-A5D2-44EA-8E9F-9AD36836ACFC}" presName="Child5" presStyleLbl="node1" presStyleIdx="4" presStyleCnt="6">
        <dgm:presLayoutVars>
          <dgm:chMax val="0"/>
          <dgm:chPref val="0"/>
          <dgm:bulletEnabled val="1"/>
        </dgm:presLayoutVars>
      </dgm:prSet>
      <dgm:spPr/>
    </dgm:pt>
    <dgm:pt modelId="{5194E37F-E717-45DD-A469-2AA20D1EA336}" type="pres">
      <dgm:prSet presAssocID="{127DC8C6-9A46-40EB-8CD6-B2C52CA8135D}" presName="Accent6" presStyleCnt="0"/>
      <dgm:spPr/>
    </dgm:pt>
    <dgm:pt modelId="{906FFC6F-32D1-4B62-83A0-CF7AF45B8812}" type="pres">
      <dgm:prSet presAssocID="{127DC8C6-9A46-40EB-8CD6-B2C52CA8135D}" presName="Accent" presStyleLbl="bgShp" presStyleIdx="5" presStyleCnt="6" custFlipVert="1" custScaleX="55031" custScaleY="141537" custLinFactNeighborX="-19029" custLinFactNeighborY="22124"/>
      <dgm:spPr>
        <a:prstGeom prst="downArrow">
          <a:avLst/>
        </a:prstGeom>
      </dgm:spPr>
    </dgm:pt>
    <dgm:pt modelId="{FE5BE778-4CBA-45B3-A691-11454ABD757E}" type="pres">
      <dgm:prSet presAssocID="{127DC8C6-9A46-40EB-8CD6-B2C52CA8135D}" presName="Child6" presStyleLbl="node1" presStyleIdx="5" presStyleCnt="6">
        <dgm:presLayoutVars>
          <dgm:chMax val="0"/>
          <dgm:chPref val="0"/>
          <dgm:bulletEnabled val="1"/>
        </dgm:presLayoutVars>
      </dgm:prSet>
      <dgm:spPr/>
    </dgm:pt>
  </dgm:ptLst>
  <dgm:cxnLst>
    <dgm:cxn modelId="{BB2A9F0A-FF35-4994-9C16-CCFF8B34A48C}" srcId="{340F98D1-1223-4153-80E4-93EB80C7C75A}" destId="{127DC8C6-9A46-40EB-8CD6-B2C52CA8135D}" srcOrd="5" destOrd="0" parTransId="{8F0F06A2-4D90-443E-A673-C8D31F7DB4BF}" sibTransId="{07FC91BB-DA75-4AA3-A2D4-5D0F04F1A8CB}"/>
    <dgm:cxn modelId="{DE5F3122-D185-432C-957E-9F4CAFEA7421}" srcId="{340F98D1-1223-4153-80E4-93EB80C7C75A}" destId="{33212FC2-B340-4156-8DDD-5A40FA16CA79}" srcOrd="1" destOrd="0" parTransId="{7821BA7B-2820-413C-91E2-FD53613594D3}" sibTransId="{4A3DA754-AA41-4F04-9A09-128D834B17E7}"/>
    <dgm:cxn modelId="{88FECA22-42AC-465A-876F-9B226B10F0B5}" type="presOf" srcId="{127DC8C6-9A46-40EB-8CD6-B2C52CA8135D}" destId="{FE5BE778-4CBA-45B3-A691-11454ABD757E}" srcOrd="0" destOrd="0" presId="urn:microsoft.com/office/officeart/2011/layout/HexagonRadial"/>
    <dgm:cxn modelId="{718ABD30-A39D-4D54-808F-6956C006758E}" type="presOf" srcId="{6DB7ABB0-A5D2-44EA-8E9F-9AD36836ACFC}" destId="{FE8F9117-E8A4-4F0F-8941-FD7703E1EE69}" srcOrd="0" destOrd="0" presId="urn:microsoft.com/office/officeart/2011/layout/HexagonRadial"/>
    <dgm:cxn modelId="{42D32333-EE8E-4A53-ACEF-D87152376320}" type="presOf" srcId="{33212FC2-B340-4156-8DDD-5A40FA16CA79}" destId="{9525EA35-E829-4DB7-AA18-59E2FF85DF32}" srcOrd="0" destOrd="0" presId="urn:microsoft.com/office/officeart/2011/layout/HexagonRadial"/>
    <dgm:cxn modelId="{9530595C-21F1-4DEE-A720-E1CE227E177B}" type="presOf" srcId="{88B1E056-C9C8-421A-9629-C8C113A8F9DC}" destId="{32E2EC66-BADD-49B7-AAA4-9C62F38D9757}" srcOrd="0" destOrd="0" presId="urn:microsoft.com/office/officeart/2011/layout/HexagonRadial"/>
    <dgm:cxn modelId="{34999D7B-5A9D-4DC4-A1BA-947B61611C1E}" srcId="{340F98D1-1223-4153-80E4-93EB80C7C75A}" destId="{07BDB2F5-73EA-49DE-9F7D-E0F995513656}" srcOrd="3" destOrd="0" parTransId="{3615299C-012B-4A54-9B1B-09F8C5FDFFB6}" sibTransId="{8F7C364D-B627-413C-BAA2-08A249BD1EE7}"/>
    <dgm:cxn modelId="{2DE18C85-0360-468C-842A-9069E4215F04}" type="presOf" srcId="{7A540C5B-4E06-4B43-ADDE-4C4B37182015}" destId="{9E4FE829-58F8-4559-9678-EE54DD7FDECC}" srcOrd="0" destOrd="0" presId="urn:microsoft.com/office/officeart/2011/layout/HexagonRadial"/>
    <dgm:cxn modelId="{84AB70B3-019B-4E09-8976-9D7441039C7E}" srcId="{340F98D1-1223-4153-80E4-93EB80C7C75A}" destId="{6DB7ABB0-A5D2-44EA-8E9F-9AD36836ACFC}" srcOrd="4" destOrd="0" parTransId="{8C7F9655-211B-4983-99A6-107CD7B0FB4F}" sibTransId="{92A6E7B0-18BA-4C1C-8DFF-6637D2233005}"/>
    <dgm:cxn modelId="{83FCD0B8-9393-4F53-8D3B-1FDABE956B73}" type="presOf" srcId="{07BDB2F5-73EA-49DE-9F7D-E0F995513656}" destId="{2403AC60-435D-47B4-9B37-950C937CE31C}" srcOrd="0" destOrd="0" presId="urn:microsoft.com/office/officeart/2011/layout/HexagonRadial"/>
    <dgm:cxn modelId="{447EC1BB-640A-4D7A-898C-8CCF4053E77E}" srcId="{340F98D1-1223-4153-80E4-93EB80C7C75A}" destId="{7A540C5B-4E06-4B43-ADDE-4C4B37182015}" srcOrd="0" destOrd="0" parTransId="{08AEA415-D6E9-408E-9D90-19B5376960F4}" sibTransId="{9785AF7C-D6AB-4335-9D45-9200781681BF}"/>
    <dgm:cxn modelId="{2C4D3DC3-3492-4913-9095-C07CE572B482}" type="presOf" srcId="{8D76568C-359F-481A-92BA-E41CE6B5A9F6}" destId="{27E6DAC6-C094-4335-8FBB-EF582A15FC27}" srcOrd="0" destOrd="0" presId="urn:microsoft.com/office/officeart/2011/layout/HexagonRadial"/>
    <dgm:cxn modelId="{95F027C5-A9E0-4AD3-8F76-D6EB270A8D24}" srcId="{8D76568C-359F-481A-92BA-E41CE6B5A9F6}" destId="{340F98D1-1223-4153-80E4-93EB80C7C75A}" srcOrd="0" destOrd="0" parTransId="{58F3BE46-475C-4788-AA6B-8E4196D6093C}" sibTransId="{5F3744C0-31CC-4AEB-B55A-D53264B70B7D}"/>
    <dgm:cxn modelId="{1D23D5CB-F8EC-4CC0-AD8E-99B414AE34FF}" srcId="{340F98D1-1223-4153-80E4-93EB80C7C75A}" destId="{88B1E056-C9C8-421A-9629-C8C113A8F9DC}" srcOrd="2" destOrd="0" parTransId="{EAE9F11C-E2F3-4252-B85C-4EBCDC8D5521}" sibTransId="{CE63D779-DC03-4991-9ACD-DE156E977663}"/>
    <dgm:cxn modelId="{963A0AD2-EDCE-4F9F-845E-14A5F3F2FFD2}" type="presOf" srcId="{340F98D1-1223-4153-80E4-93EB80C7C75A}" destId="{366CF64D-A81C-405D-8F6A-3E3F3ABE1910}" srcOrd="0" destOrd="0" presId="urn:microsoft.com/office/officeart/2011/layout/HexagonRadial"/>
    <dgm:cxn modelId="{8B04A3CF-1E9C-467D-87C1-07586E58DC46}" type="presParOf" srcId="{27E6DAC6-C094-4335-8FBB-EF582A15FC27}" destId="{366CF64D-A81C-405D-8F6A-3E3F3ABE1910}" srcOrd="0" destOrd="0" presId="urn:microsoft.com/office/officeart/2011/layout/HexagonRadial"/>
    <dgm:cxn modelId="{5E0F29BB-E5A7-4959-8F38-0D49855B618D}" type="presParOf" srcId="{27E6DAC6-C094-4335-8FBB-EF582A15FC27}" destId="{13BCF10F-F10E-45E1-980F-34E3175E44C5}" srcOrd="1" destOrd="0" presId="urn:microsoft.com/office/officeart/2011/layout/HexagonRadial"/>
    <dgm:cxn modelId="{38DBED26-3557-4FBC-A0DA-E1DEC3153A8D}" type="presParOf" srcId="{13BCF10F-F10E-45E1-980F-34E3175E44C5}" destId="{45F26C1D-5539-465E-9906-1449AE0FB277}" srcOrd="0" destOrd="0" presId="urn:microsoft.com/office/officeart/2011/layout/HexagonRadial"/>
    <dgm:cxn modelId="{274FA295-09DC-4B64-ACAA-396EA712A166}" type="presParOf" srcId="{27E6DAC6-C094-4335-8FBB-EF582A15FC27}" destId="{9E4FE829-58F8-4559-9678-EE54DD7FDECC}" srcOrd="2" destOrd="0" presId="urn:microsoft.com/office/officeart/2011/layout/HexagonRadial"/>
    <dgm:cxn modelId="{057114EE-61F4-400C-8D7C-F53FF9062A03}" type="presParOf" srcId="{27E6DAC6-C094-4335-8FBB-EF582A15FC27}" destId="{14D04C8E-3493-4136-BC83-7FBC4BD0FCEE}" srcOrd="3" destOrd="0" presId="urn:microsoft.com/office/officeart/2011/layout/HexagonRadial"/>
    <dgm:cxn modelId="{02A09461-7981-455D-B76F-00827D142342}" type="presParOf" srcId="{14D04C8E-3493-4136-BC83-7FBC4BD0FCEE}" destId="{FA31986A-D527-42F8-86BD-454BBA5F8E84}" srcOrd="0" destOrd="0" presId="urn:microsoft.com/office/officeart/2011/layout/HexagonRadial"/>
    <dgm:cxn modelId="{131FB78B-CAF2-43E1-AE85-D16D9990A150}" type="presParOf" srcId="{27E6DAC6-C094-4335-8FBB-EF582A15FC27}" destId="{9525EA35-E829-4DB7-AA18-59E2FF85DF32}" srcOrd="4" destOrd="0" presId="urn:microsoft.com/office/officeart/2011/layout/HexagonRadial"/>
    <dgm:cxn modelId="{5EE770C2-47CA-4CD4-97D7-9AA9F4B181DF}" type="presParOf" srcId="{27E6DAC6-C094-4335-8FBB-EF582A15FC27}" destId="{DE203F66-BCB8-4E80-9C89-93912309E3AE}" srcOrd="5" destOrd="0" presId="urn:microsoft.com/office/officeart/2011/layout/HexagonRadial"/>
    <dgm:cxn modelId="{D61100C8-350C-459A-B9F8-0652927A62D2}" type="presParOf" srcId="{DE203F66-BCB8-4E80-9C89-93912309E3AE}" destId="{563635ED-4099-45A1-B63B-6EB3CDDFEB29}" srcOrd="0" destOrd="0" presId="urn:microsoft.com/office/officeart/2011/layout/HexagonRadial"/>
    <dgm:cxn modelId="{940630F6-A3A4-4CFF-9A53-99A04C15BD40}" type="presParOf" srcId="{27E6DAC6-C094-4335-8FBB-EF582A15FC27}" destId="{32E2EC66-BADD-49B7-AAA4-9C62F38D9757}" srcOrd="6" destOrd="0" presId="urn:microsoft.com/office/officeart/2011/layout/HexagonRadial"/>
    <dgm:cxn modelId="{67C3D9F6-0284-49B3-B4CB-6AFB5C5A7863}" type="presParOf" srcId="{27E6DAC6-C094-4335-8FBB-EF582A15FC27}" destId="{03555375-05DD-4A85-AAB4-F070280604C2}" srcOrd="7" destOrd="0" presId="urn:microsoft.com/office/officeart/2011/layout/HexagonRadial"/>
    <dgm:cxn modelId="{8CFEEA80-326B-499A-A416-2652069460E6}" type="presParOf" srcId="{03555375-05DD-4A85-AAB4-F070280604C2}" destId="{EF225E32-EFEF-4C92-9312-A927D62B941B}" srcOrd="0" destOrd="0" presId="urn:microsoft.com/office/officeart/2011/layout/HexagonRadial"/>
    <dgm:cxn modelId="{6D2A5450-E9ED-4F5D-B8CE-E04E7D837218}" type="presParOf" srcId="{27E6DAC6-C094-4335-8FBB-EF582A15FC27}" destId="{2403AC60-435D-47B4-9B37-950C937CE31C}" srcOrd="8" destOrd="0" presId="urn:microsoft.com/office/officeart/2011/layout/HexagonRadial"/>
    <dgm:cxn modelId="{C2B74F7A-47A7-471D-9796-340AF2A51FE2}" type="presParOf" srcId="{27E6DAC6-C094-4335-8FBB-EF582A15FC27}" destId="{2C14ECF9-6685-48A2-9BE9-F844AAFAD08F}" srcOrd="9" destOrd="0" presId="urn:microsoft.com/office/officeart/2011/layout/HexagonRadial"/>
    <dgm:cxn modelId="{D53C3C52-A5A9-470A-9A95-333A102BCBC8}" type="presParOf" srcId="{2C14ECF9-6685-48A2-9BE9-F844AAFAD08F}" destId="{F8FB662C-8CEF-4929-87EE-02FD0B08FC7A}" srcOrd="0" destOrd="0" presId="urn:microsoft.com/office/officeart/2011/layout/HexagonRadial"/>
    <dgm:cxn modelId="{364D47ED-06F7-425B-9B17-1D08826BD978}" type="presParOf" srcId="{27E6DAC6-C094-4335-8FBB-EF582A15FC27}" destId="{FE8F9117-E8A4-4F0F-8941-FD7703E1EE69}" srcOrd="10" destOrd="0" presId="urn:microsoft.com/office/officeart/2011/layout/HexagonRadial"/>
    <dgm:cxn modelId="{5C9483E2-B113-4E9D-ABF6-7442E47AE57C}" type="presParOf" srcId="{27E6DAC6-C094-4335-8FBB-EF582A15FC27}" destId="{5194E37F-E717-45DD-A469-2AA20D1EA336}" srcOrd="11" destOrd="0" presId="urn:microsoft.com/office/officeart/2011/layout/HexagonRadial"/>
    <dgm:cxn modelId="{450816C0-736B-4BD5-9316-CE7E44968AB9}" type="presParOf" srcId="{5194E37F-E717-45DD-A469-2AA20D1EA336}" destId="{906FFC6F-32D1-4B62-83A0-CF7AF45B8812}" srcOrd="0" destOrd="0" presId="urn:microsoft.com/office/officeart/2011/layout/HexagonRadial"/>
    <dgm:cxn modelId="{81DA4DF1-E532-44F3-BB07-814848295C97}" type="presParOf" srcId="{27E6DAC6-C094-4335-8FBB-EF582A15FC27}" destId="{FE5BE778-4CBA-45B3-A691-11454ABD757E}" srcOrd="12"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D76568C-359F-481A-92BA-E41CE6B5A9F6}" type="doc">
      <dgm:prSet loTypeId="urn:microsoft.com/office/officeart/2011/layout/HexagonRadial" loCatId="cycle" qsTypeId="urn:microsoft.com/office/officeart/2005/8/quickstyle/simple2" qsCatId="simple" csTypeId="urn:microsoft.com/office/officeart/2005/8/colors/accent6_2" csCatId="accent6" phldr="1"/>
      <dgm:spPr/>
      <dgm:t>
        <a:bodyPr/>
        <a:lstStyle/>
        <a:p>
          <a:endParaRPr lang="en-IN"/>
        </a:p>
      </dgm:t>
    </dgm:pt>
    <dgm:pt modelId="{340F98D1-1223-4153-80E4-93EB80C7C75A}">
      <dgm:prSet phldrT="[Text]"/>
      <dgm:spPr>
        <a:ln>
          <a:noFill/>
        </a:ln>
      </dgm:spPr>
      <dgm:t>
        <a:bodyPr/>
        <a:lstStyle/>
        <a:p>
          <a:r>
            <a:rPr lang="en-IN"/>
            <a:t>Why Chanakya ?</a:t>
          </a:r>
        </a:p>
      </dgm:t>
    </dgm:pt>
    <dgm:pt modelId="{58F3BE46-475C-4788-AA6B-8E4196D6093C}" type="parTrans" cxnId="{95F027C5-A9E0-4AD3-8F76-D6EB270A8D24}">
      <dgm:prSet/>
      <dgm:spPr/>
      <dgm:t>
        <a:bodyPr/>
        <a:lstStyle/>
        <a:p>
          <a:endParaRPr lang="en-IN"/>
        </a:p>
      </dgm:t>
    </dgm:pt>
    <dgm:pt modelId="{5F3744C0-31CC-4AEB-B55A-D53264B70B7D}" type="sibTrans" cxnId="{95F027C5-A9E0-4AD3-8F76-D6EB270A8D24}">
      <dgm:prSet/>
      <dgm:spPr/>
      <dgm:t>
        <a:bodyPr/>
        <a:lstStyle/>
        <a:p>
          <a:endParaRPr lang="en-IN"/>
        </a:p>
      </dgm:t>
    </dgm:pt>
    <dgm:pt modelId="{7A540C5B-4E06-4B43-ADDE-4C4B37182015}">
      <dgm:prSet phldrT="[Text]"/>
      <dgm:spPr>
        <a:solidFill>
          <a:schemeClr val="accent6"/>
        </a:solidFill>
        <a:ln>
          <a:noFill/>
        </a:ln>
      </dgm:spPr>
      <dgm:t>
        <a:bodyPr/>
        <a:lstStyle/>
        <a:p>
          <a:r>
            <a:rPr lang="en-IN" dirty="0"/>
            <a:t>Seasoned Core Team - 35+ years experience</a:t>
          </a:r>
        </a:p>
      </dgm:t>
    </dgm:pt>
    <dgm:pt modelId="{08AEA415-D6E9-408E-9D90-19B5376960F4}" type="parTrans" cxnId="{447EC1BB-640A-4D7A-898C-8CCF4053E77E}">
      <dgm:prSet/>
      <dgm:spPr/>
      <dgm:t>
        <a:bodyPr/>
        <a:lstStyle/>
        <a:p>
          <a:endParaRPr lang="en-IN"/>
        </a:p>
      </dgm:t>
    </dgm:pt>
    <dgm:pt modelId="{9785AF7C-D6AB-4335-9D45-9200781681BF}" type="sibTrans" cxnId="{447EC1BB-640A-4D7A-898C-8CCF4053E77E}">
      <dgm:prSet/>
      <dgm:spPr/>
      <dgm:t>
        <a:bodyPr/>
        <a:lstStyle/>
        <a:p>
          <a:endParaRPr lang="en-IN"/>
        </a:p>
      </dgm:t>
    </dgm:pt>
    <dgm:pt modelId="{33212FC2-B340-4156-8DDD-5A40FA16CA79}">
      <dgm:prSet phldrT="[Text]"/>
      <dgm:spPr>
        <a:solidFill>
          <a:schemeClr val="accent6"/>
        </a:solidFill>
        <a:ln>
          <a:noFill/>
        </a:ln>
      </dgm:spPr>
      <dgm:t>
        <a:bodyPr/>
        <a:lstStyle/>
        <a:p>
          <a:r>
            <a:rPr lang="en-IN" dirty="0"/>
            <a:t>Portfolio Design - Management &amp; Optimisation strategies</a:t>
          </a:r>
        </a:p>
      </dgm:t>
    </dgm:pt>
    <dgm:pt modelId="{7821BA7B-2820-413C-91E2-FD53613594D3}" type="parTrans" cxnId="{DE5F3122-D185-432C-957E-9F4CAFEA7421}">
      <dgm:prSet/>
      <dgm:spPr/>
      <dgm:t>
        <a:bodyPr/>
        <a:lstStyle/>
        <a:p>
          <a:endParaRPr lang="en-IN"/>
        </a:p>
      </dgm:t>
    </dgm:pt>
    <dgm:pt modelId="{4A3DA754-AA41-4F04-9A09-128D834B17E7}" type="sibTrans" cxnId="{DE5F3122-D185-432C-957E-9F4CAFEA7421}">
      <dgm:prSet/>
      <dgm:spPr/>
      <dgm:t>
        <a:bodyPr/>
        <a:lstStyle/>
        <a:p>
          <a:endParaRPr lang="en-IN"/>
        </a:p>
      </dgm:t>
    </dgm:pt>
    <dgm:pt modelId="{88B1E056-C9C8-421A-9629-C8C113A8F9DC}">
      <dgm:prSet phldrT="[Text]"/>
      <dgm:spPr>
        <a:solidFill>
          <a:schemeClr val="accent6"/>
        </a:solidFill>
        <a:ln>
          <a:noFill/>
        </a:ln>
      </dgm:spPr>
      <dgm:t>
        <a:bodyPr/>
        <a:lstStyle/>
        <a:p>
          <a:endParaRPr lang="en-IN" dirty="0"/>
        </a:p>
        <a:p>
          <a:r>
            <a:rPr lang="en-IN" dirty="0"/>
            <a:t>Stock Selection - Differentiated, high performing stocks</a:t>
          </a:r>
        </a:p>
      </dgm:t>
    </dgm:pt>
    <dgm:pt modelId="{EAE9F11C-E2F3-4252-B85C-4EBCDC8D5521}" type="parTrans" cxnId="{1D23D5CB-F8EC-4CC0-AD8E-99B414AE34FF}">
      <dgm:prSet/>
      <dgm:spPr/>
      <dgm:t>
        <a:bodyPr/>
        <a:lstStyle/>
        <a:p>
          <a:endParaRPr lang="en-IN"/>
        </a:p>
      </dgm:t>
    </dgm:pt>
    <dgm:pt modelId="{CE63D779-DC03-4991-9ACD-DE156E977663}" type="sibTrans" cxnId="{1D23D5CB-F8EC-4CC0-AD8E-99B414AE34FF}">
      <dgm:prSet/>
      <dgm:spPr/>
      <dgm:t>
        <a:bodyPr/>
        <a:lstStyle/>
        <a:p>
          <a:endParaRPr lang="en-IN"/>
        </a:p>
      </dgm:t>
    </dgm:pt>
    <dgm:pt modelId="{07BDB2F5-73EA-49DE-9F7D-E0F995513656}">
      <dgm:prSet phldrT="[Text]"/>
      <dgm:spPr>
        <a:ln>
          <a:noFill/>
        </a:ln>
      </dgm:spPr>
      <dgm:t>
        <a:bodyPr/>
        <a:lstStyle/>
        <a:p>
          <a:r>
            <a:rPr lang="en-IN" dirty="0"/>
            <a:t>Deep understand of business turnaround</a:t>
          </a:r>
        </a:p>
      </dgm:t>
    </dgm:pt>
    <dgm:pt modelId="{3615299C-012B-4A54-9B1B-09F8C5FDFFB6}" type="parTrans" cxnId="{34999D7B-5A9D-4DC4-A1BA-947B61611C1E}">
      <dgm:prSet/>
      <dgm:spPr/>
      <dgm:t>
        <a:bodyPr/>
        <a:lstStyle/>
        <a:p>
          <a:endParaRPr lang="en-IN"/>
        </a:p>
      </dgm:t>
    </dgm:pt>
    <dgm:pt modelId="{8F7C364D-B627-413C-BAA2-08A249BD1EE7}" type="sibTrans" cxnId="{34999D7B-5A9D-4DC4-A1BA-947B61611C1E}">
      <dgm:prSet/>
      <dgm:spPr/>
      <dgm:t>
        <a:bodyPr/>
        <a:lstStyle/>
        <a:p>
          <a:endParaRPr lang="en-IN"/>
        </a:p>
      </dgm:t>
    </dgm:pt>
    <dgm:pt modelId="{6DB7ABB0-A5D2-44EA-8E9F-9AD36836ACFC}">
      <dgm:prSet phldrT="[Text]"/>
      <dgm:spPr>
        <a:solidFill>
          <a:srgbClr val="92D050"/>
        </a:solidFill>
        <a:ln>
          <a:noFill/>
        </a:ln>
      </dgm:spPr>
      <dgm:t>
        <a:bodyPr/>
        <a:lstStyle/>
        <a:p>
          <a:r>
            <a:rPr lang="en-IN" dirty="0"/>
            <a:t>Market Timing - Proprietary  Algorithm</a:t>
          </a:r>
        </a:p>
      </dgm:t>
    </dgm:pt>
    <dgm:pt modelId="{8C7F9655-211B-4983-99A6-107CD7B0FB4F}" type="parTrans" cxnId="{84AB70B3-019B-4E09-8976-9D7441039C7E}">
      <dgm:prSet/>
      <dgm:spPr/>
      <dgm:t>
        <a:bodyPr/>
        <a:lstStyle/>
        <a:p>
          <a:endParaRPr lang="en-IN"/>
        </a:p>
      </dgm:t>
    </dgm:pt>
    <dgm:pt modelId="{92A6E7B0-18BA-4C1C-8DFF-6637D2233005}" type="sibTrans" cxnId="{84AB70B3-019B-4E09-8976-9D7441039C7E}">
      <dgm:prSet/>
      <dgm:spPr/>
      <dgm:t>
        <a:bodyPr/>
        <a:lstStyle/>
        <a:p>
          <a:endParaRPr lang="en-IN"/>
        </a:p>
      </dgm:t>
    </dgm:pt>
    <dgm:pt modelId="{127DC8C6-9A46-40EB-8CD6-B2C52CA8135D}">
      <dgm:prSet phldrT="[Text]"/>
      <dgm:spPr>
        <a:ln>
          <a:noFill/>
        </a:ln>
      </dgm:spPr>
      <dgm:t>
        <a:bodyPr/>
        <a:lstStyle/>
        <a:p>
          <a:r>
            <a:rPr lang="en-IN" dirty="0"/>
            <a:t>Customized Portfolio</a:t>
          </a:r>
        </a:p>
      </dgm:t>
    </dgm:pt>
    <dgm:pt modelId="{8F0F06A2-4D90-443E-A673-C8D31F7DB4BF}" type="parTrans" cxnId="{BB2A9F0A-FF35-4994-9C16-CCFF8B34A48C}">
      <dgm:prSet/>
      <dgm:spPr/>
      <dgm:t>
        <a:bodyPr/>
        <a:lstStyle/>
        <a:p>
          <a:endParaRPr lang="en-IN"/>
        </a:p>
      </dgm:t>
    </dgm:pt>
    <dgm:pt modelId="{07FC91BB-DA75-4AA3-A2D4-5D0F04F1A8CB}" type="sibTrans" cxnId="{BB2A9F0A-FF35-4994-9C16-CCFF8B34A48C}">
      <dgm:prSet/>
      <dgm:spPr/>
      <dgm:t>
        <a:bodyPr/>
        <a:lstStyle/>
        <a:p>
          <a:endParaRPr lang="en-IN"/>
        </a:p>
      </dgm:t>
    </dgm:pt>
    <dgm:pt modelId="{27E6DAC6-C094-4335-8FBB-EF582A15FC27}" type="pres">
      <dgm:prSet presAssocID="{8D76568C-359F-481A-92BA-E41CE6B5A9F6}" presName="Name0" presStyleCnt="0">
        <dgm:presLayoutVars>
          <dgm:chMax val="1"/>
          <dgm:chPref val="1"/>
          <dgm:dir/>
          <dgm:animOne val="branch"/>
          <dgm:animLvl val="lvl"/>
        </dgm:presLayoutVars>
      </dgm:prSet>
      <dgm:spPr/>
    </dgm:pt>
    <dgm:pt modelId="{366CF64D-A81C-405D-8F6A-3E3F3ABE1910}" type="pres">
      <dgm:prSet presAssocID="{340F98D1-1223-4153-80E4-93EB80C7C75A}" presName="Parent" presStyleLbl="node0" presStyleIdx="0" presStyleCnt="1">
        <dgm:presLayoutVars>
          <dgm:chMax val="6"/>
          <dgm:chPref val="6"/>
        </dgm:presLayoutVars>
      </dgm:prSet>
      <dgm:spPr/>
    </dgm:pt>
    <dgm:pt modelId="{13BCF10F-F10E-45E1-980F-34E3175E44C5}" type="pres">
      <dgm:prSet presAssocID="{7A540C5B-4E06-4B43-ADDE-4C4B37182015}" presName="Accent1" presStyleCnt="0"/>
      <dgm:spPr/>
    </dgm:pt>
    <dgm:pt modelId="{45F26C1D-5539-465E-9906-1449AE0FB277}" type="pres">
      <dgm:prSet presAssocID="{7A540C5B-4E06-4B43-ADDE-4C4B37182015}" presName="Accent" presStyleLbl="bgShp" presStyleIdx="0" presStyleCnt="6"/>
      <dgm:spPr/>
    </dgm:pt>
    <dgm:pt modelId="{9E4FE829-58F8-4559-9678-EE54DD7FDECC}" type="pres">
      <dgm:prSet presAssocID="{7A540C5B-4E06-4B43-ADDE-4C4B37182015}" presName="Child1" presStyleLbl="node1" presStyleIdx="0" presStyleCnt="6">
        <dgm:presLayoutVars>
          <dgm:chMax val="0"/>
          <dgm:chPref val="0"/>
          <dgm:bulletEnabled val="1"/>
        </dgm:presLayoutVars>
      </dgm:prSet>
      <dgm:spPr/>
    </dgm:pt>
    <dgm:pt modelId="{14D04C8E-3493-4136-BC83-7FBC4BD0FCEE}" type="pres">
      <dgm:prSet presAssocID="{33212FC2-B340-4156-8DDD-5A40FA16CA79}" presName="Accent2" presStyleCnt="0"/>
      <dgm:spPr/>
    </dgm:pt>
    <dgm:pt modelId="{FA31986A-D527-42F8-86BD-454BBA5F8E84}" type="pres">
      <dgm:prSet presAssocID="{33212FC2-B340-4156-8DDD-5A40FA16CA79}" presName="Accent" presStyleLbl="bgShp" presStyleIdx="1" presStyleCnt="6" custAng="7480903" custFlipVert="1" custFlipHor="1" custScaleX="51061" custScaleY="104819" custLinFactNeighborX="6491" custLinFactNeighborY="-6395"/>
      <dgm:spPr>
        <a:prstGeom prst="downArrow">
          <a:avLst/>
        </a:prstGeom>
      </dgm:spPr>
    </dgm:pt>
    <dgm:pt modelId="{9525EA35-E829-4DB7-AA18-59E2FF85DF32}" type="pres">
      <dgm:prSet presAssocID="{33212FC2-B340-4156-8DDD-5A40FA16CA79}" presName="Child2" presStyleLbl="node1" presStyleIdx="1" presStyleCnt="6">
        <dgm:presLayoutVars>
          <dgm:chMax val="0"/>
          <dgm:chPref val="0"/>
          <dgm:bulletEnabled val="1"/>
        </dgm:presLayoutVars>
      </dgm:prSet>
      <dgm:spPr/>
    </dgm:pt>
    <dgm:pt modelId="{DE203F66-BCB8-4E80-9C89-93912309E3AE}" type="pres">
      <dgm:prSet presAssocID="{88B1E056-C9C8-421A-9629-C8C113A8F9DC}" presName="Accent3" presStyleCnt="0"/>
      <dgm:spPr/>
    </dgm:pt>
    <dgm:pt modelId="{563635ED-4099-45A1-B63B-6EB3CDDFEB29}" type="pres">
      <dgm:prSet presAssocID="{88B1E056-C9C8-421A-9629-C8C113A8F9DC}" presName="Accent" presStyleLbl="bgShp" presStyleIdx="2" presStyleCnt="6" custAng="10800000" custFlipVert="1" custScaleX="49222" custScaleY="108804" custLinFactNeighborX="11909" custLinFactNeighborY="-3503"/>
      <dgm:spPr>
        <a:prstGeom prst="downArrow">
          <a:avLst/>
        </a:prstGeom>
      </dgm:spPr>
    </dgm:pt>
    <dgm:pt modelId="{32E2EC66-BADD-49B7-AAA4-9C62F38D9757}" type="pres">
      <dgm:prSet presAssocID="{88B1E056-C9C8-421A-9629-C8C113A8F9DC}" presName="Child3" presStyleLbl="node1" presStyleIdx="2" presStyleCnt="6">
        <dgm:presLayoutVars>
          <dgm:chMax val="0"/>
          <dgm:chPref val="0"/>
          <dgm:bulletEnabled val="1"/>
        </dgm:presLayoutVars>
      </dgm:prSet>
      <dgm:spPr/>
    </dgm:pt>
    <dgm:pt modelId="{03555375-05DD-4A85-AAB4-F070280604C2}" type="pres">
      <dgm:prSet presAssocID="{07BDB2F5-73EA-49DE-9F7D-E0F995513656}" presName="Accent4" presStyleCnt="0"/>
      <dgm:spPr/>
    </dgm:pt>
    <dgm:pt modelId="{EF225E32-EFEF-4C92-9312-A927D62B941B}" type="pres">
      <dgm:prSet presAssocID="{07BDB2F5-73EA-49DE-9F7D-E0F995513656}" presName="Accent" presStyleLbl="bgShp" presStyleIdx="3" presStyleCnt="6" custAng="7280073" custFlipVert="1" custScaleX="49992" custScaleY="165434" custLinFactNeighborX="28183" custLinFactNeighborY="-15916"/>
      <dgm:spPr>
        <a:prstGeom prst="downArrow">
          <a:avLst/>
        </a:prstGeom>
      </dgm:spPr>
    </dgm:pt>
    <dgm:pt modelId="{2403AC60-435D-47B4-9B37-950C937CE31C}" type="pres">
      <dgm:prSet presAssocID="{07BDB2F5-73EA-49DE-9F7D-E0F995513656}" presName="Child4" presStyleLbl="node1" presStyleIdx="3" presStyleCnt="6">
        <dgm:presLayoutVars>
          <dgm:chMax val="0"/>
          <dgm:chPref val="0"/>
          <dgm:bulletEnabled val="1"/>
        </dgm:presLayoutVars>
      </dgm:prSet>
      <dgm:spPr/>
    </dgm:pt>
    <dgm:pt modelId="{2C14ECF9-6685-48A2-9BE9-F844AAFAD08F}" type="pres">
      <dgm:prSet presAssocID="{6DB7ABB0-A5D2-44EA-8E9F-9AD36836ACFC}" presName="Accent5" presStyleCnt="0"/>
      <dgm:spPr/>
    </dgm:pt>
    <dgm:pt modelId="{F8FB662C-8CEF-4929-87EE-02FD0B08FC7A}" type="pres">
      <dgm:prSet presAssocID="{6DB7ABB0-A5D2-44EA-8E9F-9AD36836ACFC}" presName="Accent" presStyleLbl="bgShp" presStyleIdx="4" presStyleCnt="6" custAng="3529051" custFlipVert="1" custScaleX="55101" custScaleY="158141" custLinFactNeighborX="11073" custLinFactNeighborY="19968"/>
      <dgm:spPr>
        <a:prstGeom prst="downArrow">
          <a:avLst/>
        </a:prstGeom>
      </dgm:spPr>
    </dgm:pt>
    <dgm:pt modelId="{FE8F9117-E8A4-4F0F-8941-FD7703E1EE69}" type="pres">
      <dgm:prSet presAssocID="{6DB7ABB0-A5D2-44EA-8E9F-9AD36836ACFC}" presName="Child5" presStyleLbl="node1" presStyleIdx="4" presStyleCnt="6">
        <dgm:presLayoutVars>
          <dgm:chMax val="0"/>
          <dgm:chPref val="0"/>
          <dgm:bulletEnabled val="1"/>
        </dgm:presLayoutVars>
      </dgm:prSet>
      <dgm:spPr/>
    </dgm:pt>
    <dgm:pt modelId="{5194E37F-E717-45DD-A469-2AA20D1EA336}" type="pres">
      <dgm:prSet presAssocID="{127DC8C6-9A46-40EB-8CD6-B2C52CA8135D}" presName="Accent6" presStyleCnt="0"/>
      <dgm:spPr/>
    </dgm:pt>
    <dgm:pt modelId="{906FFC6F-32D1-4B62-83A0-CF7AF45B8812}" type="pres">
      <dgm:prSet presAssocID="{127DC8C6-9A46-40EB-8CD6-B2C52CA8135D}" presName="Accent" presStyleLbl="bgShp" presStyleIdx="5" presStyleCnt="6" custFlipVert="1" custScaleX="55031" custScaleY="141537" custLinFactNeighborX="-19029" custLinFactNeighborY="22124"/>
      <dgm:spPr>
        <a:prstGeom prst="downArrow">
          <a:avLst/>
        </a:prstGeom>
      </dgm:spPr>
    </dgm:pt>
    <dgm:pt modelId="{FE5BE778-4CBA-45B3-A691-11454ABD757E}" type="pres">
      <dgm:prSet presAssocID="{127DC8C6-9A46-40EB-8CD6-B2C52CA8135D}" presName="Child6" presStyleLbl="node1" presStyleIdx="5" presStyleCnt="6">
        <dgm:presLayoutVars>
          <dgm:chMax val="0"/>
          <dgm:chPref val="0"/>
          <dgm:bulletEnabled val="1"/>
        </dgm:presLayoutVars>
      </dgm:prSet>
      <dgm:spPr/>
    </dgm:pt>
  </dgm:ptLst>
  <dgm:cxnLst>
    <dgm:cxn modelId="{BB2A9F0A-FF35-4994-9C16-CCFF8B34A48C}" srcId="{340F98D1-1223-4153-80E4-93EB80C7C75A}" destId="{127DC8C6-9A46-40EB-8CD6-B2C52CA8135D}" srcOrd="5" destOrd="0" parTransId="{8F0F06A2-4D90-443E-A673-C8D31F7DB4BF}" sibTransId="{07FC91BB-DA75-4AA3-A2D4-5D0F04F1A8CB}"/>
    <dgm:cxn modelId="{DE5F3122-D185-432C-957E-9F4CAFEA7421}" srcId="{340F98D1-1223-4153-80E4-93EB80C7C75A}" destId="{33212FC2-B340-4156-8DDD-5A40FA16CA79}" srcOrd="1" destOrd="0" parTransId="{7821BA7B-2820-413C-91E2-FD53613594D3}" sibTransId="{4A3DA754-AA41-4F04-9A09-128D834B17E7}"/>
    <dgm:cxn modelId="{88FECA22-42AC-465A-876F-9B226B10F0B5}" type="presOf" srcId="{127DC8C6-9A46-40EB-8CD6-B2C52CA8135D}" destId="{FE5BE778-4CBA-45B3-A691-11454ABD757E}" srcOrd="0" destOrd="0" presId="urn:microsoft.com/office/officeart/2011/layout/HexagonRadial"/>
    <dgm:cxn modelId="{718ABD30-A39D-4D54-808F-6956C006758E}" type="presOf" srcId="{6DB7ABB0-A5D2-44EA-8E9F-9AD36836ACFC}" destId="{FE8F9117-E8A4-4F0F-8941-FD7703E1EE69}" srcOrd="0" destOrd="0" presId="urn:microsoft.com/office/officeart/2011/layout/HexagonRadial"/>
    <dgm:cxn modelId="{42D32333-EE8E-4A53-ACEF-D87152376320}" type="presOf" srcId="{33212FC2-B340-4156-8DDD-5A40FA16CA79}" destId="{9525EA35-E829-4DB7-AA18-59E2FF85DF32}" srcOrd="0" destOrd="0" presId="urn:microsoft.com/office/officeart/2011/layout/HexagonRadial"/>
    <dgm:cxn modelId="{9530595C-21F1-4DEE-A720-E1CE227E177B}" type="presOf" srcId="{88B1E056-C9C8-421A-9629-C8C113A8F9DC}" destId="{32E2EC66-BADD-49B7-AAA4-9C62F38D9757}" srcOrd="0" destOrd="0" presId="urn:microsoft.com/office/officeart/2011/layout/HexagonRadial"/>
    <dgm:cxn modelId="{34999D7B-5A9D-4DC4-A1BA-947B61611C1E}" srcId="{340F98D1-1223-4153-80E4-93EB80C7C75A}" destId="{07BDB2F5-73EA-49DE-9F7D-E0F995513656}" srcOrd="3" destOrd="0" parTransId="{3615299C-012B-4A54-9B1B-09F8C5FDFFB6}" sibTransId="{8F7C364D-B627-413C-BAA2-08A249BD1EE7}"/>
    <dgm:cxn modelId="{2DE18C85-0360-468C-842A-9069E4215F04}" type="presOf" srcId="{7A540C5B-4E06-4B43-ADDE-4C4B37182015}" destId="{9E4FE829-58F8-4559-9678-EE54DD7FDECC}" srcOrd="0" destOrd="0" presId="urn:microsoft.com/office/officeart/2011/layout/HexagonRadial"/>
    <dgm:cxn modelId="{84AB70B3-019B-4E09-8976-9D7441039C7E}" srcId="{340F98D1-1223-4153-80E4-93EB80C7C75A}" destId="{6DB7ABB0-A5D2-44EA-8E9F-9AD36836ACFC}" srcOrd="4" destOrd="0" parTransId="{8C7F9655-211B-4983-99A6-107CD7B0FB4F}" sibTransId="{92A6E7B0-18BA-4C1C-8DFF-6637D2233005}"/>
    <dgm:cxn modelId="{83FCD0B8-9393-4F53-8D3B-1FDABE956B73}" type="presOf" srcId="{07BDB2F5-73EA-49DE-9F7D-E0F995513656}" destId="{2403AC60-435D-47B4-9B37-950C937CE31C}" srcOrd="0" destOrd="0" presId="urn:microsoft.com/office/officeart/2011/layout/HexagonRadial"/>
    <dgm:cxn modelId="{447EC1BB-640A-4D7A-898C-8CCF4053E77E}" srcId="{340F98D1-1223-4153-80E4-93EB80C7C75A}" destId="{7A540C5B-4E06-4B43-ADDE-4C4B37182015}" srcOrd="0" destOrd="0" parTransId="{08AEA415-D6E9-408E-9D90-19B5376960F4}" sibTransId="{9785AF7C-D6AB-4335-9D45-9200781681BF}"/>
    <dgm:cxn modelId="{2C4D3DC3-3492-4913-9095-C07CE572B482}" type="presOf" srcId="{8D76568C-359F-481A-92BA-E41CE6B5A9F6}" destId="{27E6DAC6-C094-4335-8FBB-EF582A15FC27}" srcOrd="0" destOrd="0" presId="urn:microsoft.com/office/officeart/2011/layout/HexagonRadial"/>
    <dgm:cxn modelId="{95F027C5-A9E0-4AD3-8F76-D6EB270A8D24}" srcId="{8D76568C-359F-481A-92BA-E41CE6B5A9F6}" destId="{340F98D1-1223-4153-80E4-93EB80C7C75A}" srcOrd="0" destOrd="0" parTransId="{58F3BE46-475C-4788-AA6B-8E4196D6093C}" sibTransId="{5F3744C0-31CC-4AEB-B55A-D53264B70B7D}"/>
    <dgm:cxn modelId="{1D23D5CB-F8EC-4CC0-AD8E-99B414AE34FF}" srcId="{340F98D1-1223-4153-80E4-93EB80C7C75A}" destId="{88B1E056-C9C8-421A-9629-C8C113A8F9DC}" srcOrd="2" destOrd="0" parTransId="{EAE9F11C-E2F3-4252-B85C-4EBCDC8D5521}" sibTransId="{CE63D779-DC03-4991-9ACD-DE156E977663}"/>
    <dgm:cxn modelId="{963A0AD2-EDCE-4F9F-845E-14A5F3F2FFD2}" type="presOf" srcId="{340F98D1-1223-4153-80E4-93EB80C7C75A}" destId="{366CF64D-A81C-405D-8F6A-3E3F3ABE1910}" srcOrd="0" destOrd="0" presId="urn:microsoft.com/office/officeart/2011/layout/HexagonRadial"/>
    <dgm:cxn modelId="{8B04A3CF-1E9C-467D-87C1-07586E58DC46}" type="presParOf" srcId="{27E6DAC6-C094-4335-8FBB-EF582A15FC27}" destId="{366CF64D-A81C-405D-8F6A-3E3F3ABE1910}" srcOrd="0" destOrd="0" presId="urn:microsoft.com/office/officeart/2011/layout/HexagonRadial"/>
    <dgm:cxn modelId="{5E0F29BB-E5A7-4959-8F38-0D49855B618D}" type="presParOf" srcId="{27E6DAC6-C094-4335-8FBB-EF582A15FC27}" destId="{13BCF10F-F10E-45E1-980F-34E3175E44C5}" srcOrd="1" destOrd="0" presId="urn:microsoft.com/office/officeart/2011/layout/HexagonRadial"/>
    <dgm:cxn modelId="{38DBED26-3557-4FBC-A0DA-E1DEC3153A8D}" type="presParOf" srcId="{13BCF10F-F10E-45E1-980F-34E3175E44C5}" destId="{45F26C1D-5539-465E-9906-1449AE0FB277}" srcOrd="0" destOrd="0" presId="urn:microsoft.com/office/officeart/2011/layout/HexagonRadial"/>
    <dgm:cxn modelId="{274FA295-09DC-4B64-ACAA-396EA712A166}" type="presParOf" srcId="{27E6DAC6-C094-4335-8FBB-EF582A15FC27}" destId="{9E4FE829-58F8-4559-9678-EE54DD7FDECC}" srcOrd="2" destOrd="0" presId="urn:microsoft.com/office/officeart/2011/layout/HexagonRadial"/>
    <dgm:cxn modelId="{057114EE-61F4-400C-8D7C-F53FF9062A03}" type="presParOf" srcId="{27E6DAC6-C094-4335-8FBB-EF582A15FC27}" destId="{14D04C8E-3493-4136-BC83-7FBC4BD0FCEE}" srcOrd="3" destOrd="0" presId="urn:microsoft.com/office/officeart/2011/layout/HexagonRadial"/>
    <dgm:cxn modelId="{02A09461-7981-455D-B76F-00827D142342}" type="presParOf" srcId="{14D04C8E-3493-4136-BC83-7FBC4BD0FCEE}" destId="{FA31986A-D527-42F8-86BD-454BBA5F8E84}" srcOrd="0" destOrd="0" presId="urn:microsoft.com/office/officeart/2011/layout/HexagonRadial"/>
    <dgm:cxn modelId="{131FB78B-CAF2-43E1-AE85-D16D9990A150}" type="presParOf" srcId="{27E6DAC6-C094-4335-8FBB-EF582A15FC27}" destId="{9525EA35-E829-4DB7-AA18-59E2FF85DF32}" srcOrd="4" destOrd="0" presId="urn:microsoft.com/office/officeart/2011/layout/HexagonRadial"/>
    <dgm:cxn modelId="{5EE770C2-47CA-4CD4-97D7-9AA9F4B181DF}" type="presParOf" srcId="{27E6DAC6-C094-4335-8FBB-EF582A15FC27}" destId="{DE203F66-BCB8-4E80-9C89-93912309E3AE}" srcOrd="5" destOrd="0" presId="urn:microsoft.com/office/officeart/2011/layout/HexagonRadial"/>
    <dgm:cxn modelId="{D61100C8-350C-459A-B9F8-0652927A62D2}" type="presParOf" srcId="{DE203F66-BCB8-4E80-9C89-93912309E3AE}" destId="{563635ED-4099-45A1-B63B-6EB3CDDFEB29}" srcOrd="0" destOrd="0" presId="urn:microsoft.com/office/officeart/2011/layout/HexagonRadial"/>
    <dgm:cxn modelId="{940630F6-A3A4-4CFF-9A53-99A04C15BD40}" type="presParOf" srcId="{27E6DAC6-C094-4335-8FBB-EF582A15FC27}" destId="{32E2EC66-BADD-49B7-AAA4-9C62F38D9757}" srcOrd="6" destOrd="0" presId="urn:microsoft.com/office/officeart/2011/layout/HexagonRadial"/>
    <dgm:cxn modelId="{67C3D9F6-0284-49B3-B4CB-6AFB5C5A7863}" type="presParOf" srcId="{27E6DAC6-C094-4335-8FBB-EF582A15FC27}" destId="{03555375-05DD-4A85-AAB4-F070280604C2}" srcOrd="7" destOrd="0" presId="urn:microsoft.com/office/officeart/2011/layout/HexagonRadial"/>
    <dgm:cxn modelId="{8CFEEA80-326B-499A-A416-2652069460E6}" type="presParOf" srcId="{03555375-05DD-4A85-AAB4-F070280604C2}" destId="{EF225E32-EFEF-4C92-9312-A927D62B941B}" srcOrd="0" destOrd="0" presId="urn:microsoft.com/office/officeart/2011/layout/HexagonRadial"/>
    <dgm:cxn modelId="{6D2A5450-E9ED-4F5D-B8CE-E04E7D837218}" type="presParOf" srcId="{27E6DAC6-C094-4335-8FBB-EF582A15FC27}" destId="{2403AC60-435D-47B4-9B37-950C937CE31C}" srcOrd="8" destOrd="0" presId="urn:microsoft.com/office/officeart/2011/layout/HexagonRadial"/>
    <dgm:cxn modelId="{C2B74F7A-47A7-471D-9796-340AF2A51FE2}" type="presParOf" srcId="{27E6DAC6-C094-4335-8FBB-EF582A15FC27}" destId="{2C14ECF9-6685-48A2-9BE9-F844AAFAD08F}" srcOrd="9" destOrd="0" presId="urn:microsoft.com/office/officeart/2011/layout/HexagonRadial"/>
    <dgm:cxn modelId="{D53C3C52-A5A9-470A-9A95-333A102BCBC8}" type="presParOf" srcId="{2C14ECF9-6685-48A2-9BE9-F844AAFAD08F}" destId="{F8FB662C-8CEF-4929-87EE-02FD0B08FC7A}" srcOrd="0" destOrd="0" presId="urn:microsoft.com/office/officeart/2011/layout/HexagonRadial"/>
    <dgm:cxn modelId="{364D47ED-06F7-425B-9B17-1D08826BD978}" type="presParOf" srcId="{27E6DAC6-C094-4335-8FBB-EF582A15FC27}" destId="{FE8F9117-E8A4-4F0F-8941-FD7703E1EE69}" srcOrd="10" destOrd="0" presId="urn:microsoft.com/office/officeart/2011/layout/HexagonRadial"/>
    <dgm:cxn modelId="{5C9483E2-B113-4E9D-ABF6-7442E47AE57C}" type="presParOf" srcId="{27E6DAC6-C094-4335-8FBB-EF582A15FC27}" destId="{5194E37F-E717-45DD-A469-2AA20D1EA336}" srcOrd="11" destOrd="0" presId="urn:microsoft.com/office/officeart/2011/layout/HexagonRadial"/>
    <dgm:cxn modelId="{450816C0-736B-4BD5-9316-CE7E44968AB9}" type="presParOf" srcId="{5194E37F-E717-45DD-A469-2AA20D1EA336}" destId="{906FFC6F-32D1-4B62-83A0-CF7AF45B8812}" srcOrd="0" destOrd="0" presId="urn:microsoft.com/office/officeart/2011/layout/HexagonRadial"/>
    <dgm:cxn modelId="{81DA4DF1-E532-44F3-BB07-814848295C97}" type="presParOf" srcId="{27E6DAC6-C094-4335-8FBB-EF582A15FC27}" destId="{FE5BE778-4CBA-45B3-A691-11454ABD757E}" srcOrd="12"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D76568C-359F-481A-92BA-E41CE6B5A9F6}" type="doc">
      <dgm:prSet loTypeId="urn:microsoft.com/office/officeart/2011/layout/HexagonRadial" loCatId="cycle" qsTypeId="urn:microsoft.com/office/officeart/2005/8/quickstyle/simple2" qsCatId="simple" csTypeId="urn:microsoft.com/office/officeart/2005/8/colors/accent6_2" csCatId="accent6" phldr="1"/>
      <dgm:spPr/>
      <dgm:t>
        <a:bodyPr/>
        <a:lstStyle/>
        <a:p>
          <a:endParaRPr lang="en-IN"/>
        </a:p>
      </dgm:t>
    </dgm:pt>
    <dgm:pt modelId="{340F98D1-1223-4153-80E4-93EB80C7C75A}">
      <dgm:prSet phldrT="[Text]"/>
      <dgm:spPr>
        <a:ln>
          <a:noFill/>
        </a:ln>
      </dgm:spPr>
      <dgm:t>
        <a:bodyPr/>
        <a:lstStyle/>
        <a:p>
          <a:r>
            <a:rPr lang="en-IN" dirty="0"/>
            <a:t>Why Chanakya ?</a:t>
          </a:r>
        </a:p>
      </dgm:t>
    </dgm:pt>
    <dgm:pt modelId="{58F3BE46-475C-4788-AA6B-8E4196D6093C}" type="parTrans" cxnId="{95F027C5-A9E0-4AD3-8F76-D6EB270A8D24}">
      <dgm:prSet/>
      <dgm:spPr/>
      <dgm:t>
        <a:bodyPr/>
        <a:lstStyle/>
        <a:p>
          <a:endParaRPr lang="en-IN"/>
        </a:p>
      </dgm:t>
    </dgm:pt>
    <dgm:pt modelId="{5F3744C0-31CC-4AEB-B55A-D53264B70B7D}" type="sibTrans" cxnId="{95F027C5-A9E0-4AD3-8F76-D6EB270A8D24}">
      <dgm:prSet/>
      <dgm:spPr/>
      <dgm:t>
        <a:bodyPr/>
        <a:lstStyle/>
        <a:p>
          <a:endParaRPr lang="en-IN"/>
        </a:p>
      </dgm:t>
    </dgm:pt>
    <dgm:pt modelId="{7A540C5B-4E06-4B43-ADDE-4C4B37182015}">
      <dgm:prSet phldrT="[Text]"/>
      <dgm:spPr>
        <a:solidFill>
          <a:schemeClr val="accent6"/>
        </a:solidFill>
        <a:ln>
          <a:noFill/>
        </a:ln>
      </dgm:spPr>
      <dgm:t>
        <a:bodyPr/>
        <a:lstStyle/>
        <a:p>
          <a:r>
            <a:rPr lang="en-IN" dirty="0"/>
            <a:t>Seasoned Core Team - 35+ years experience</a:t>
          </a:r>
        </a:p>
      </dgm:t>
    </dgm:pt>
    <dgm:pt modelId="{08AEA415-D6E9-408E-9D90-19B5376960F4}" type="parTrans" cxnId="{447EC1BB-640A-4D7A-898C-8CCF4053E77E}">
      <dgm:prSet/>
      <dgm:spPr/>
      <dgm:t>
        <a:bodyPr/>
        <a:lstStyle/>
        <a:p>
          <a:endParaRPr lang="en-IN"/>
        </a:p>
      </dgm:t>
    </dgm:pt>
    <dgm:pt modelId="{9785AF7C-D6AB-4335-9D45-9200781681BF}" type="sibTrans" cxnId="{447EC1BB-640A-4D7A-898C-8CCF4053E77E}">
      <dgm:prSet/>
      <dgm:spPr/>
      <dgm:t>
        <a:bodyPr/>
        <a:lstStyle/>
        <a:p>
          <a:endParaRPr lang="en-IN"/>
        </a:p>
      </dgm:t>
    </dgm:pt>
    <dgm:pt modelId="{33212FC2-B340-4156-8DDD-5A40FA16CA79}">
      <dgm:prSet phldrT="[Text]"/>
      <dgm:spPr>
        <a:solidFill>
          <a:schemeClr val="accent6"/>
        </a:solidFill>
        <a:ln>
          <a:noFill/>
        </a:ln>
      </dgm:spPr>
      <dgm:t>
        <a:bodyPr/>
        <a:lstStyle/>
        <a:p>
          <a:r>
            <a:rPr lang="en-IN" dirty="0"/>
            <a:t>Portfolio Design - Management &amp; Optimisation strategies</a:t>
          </a:r>
        </a:p>
      </dgm:t>
    </dgm:pt>
    <dgm:pt modelId="{7821BA7B-2820-413C-91E2-FD53613594D3}" type="parTrans" cxnId="{DE5F3122-D185-432C-957E-9F4CAFEA7421}">
      <dgm:prSet/>
      <dgm:spPr/>
      <dgm:t>
        <a:bodyPr/>
        <a:lstStyle/>
        <a:p>
          <a:endParaRPr lang="en-IN"/>
        </a:p>
      </dgm:t>
    </dgm:pt>
    <dgm:pt modelId="{4A3DA754-AA41-4F04-9A09-128D834B17E7}" type="sibTrans" cxnId="{DE5F3122-D185-432C-957E-9F4CAFEA7421}">
      <dgm:prSet/>
      <dgm:spPr/>
      <dgm:t>
        <a:bodyPr/>
        <a:lstStyle/>
        <a:p>
          <a:endParaRPr lang="en-IN"/>
        </a:p>
      </dgm:t>
    </dgm:pt>
    <dgm:pt modelId="{88B1E056-C9C8-421A-9629-C8C113A8F9DC}">
      <dgm:prSet phldrT="[Text]"/>
      <dgm:spPr>
        <a:solidFill>
          <a:srgbClr val="92D050"/>
        </a:solidFill>
        <a:ln>
          <a:noFill/>
        </a:ln>
      </dgm:spPr>
      <dgm:t>
        <a:bodyPr/>
        <a:lstStyle/>
        <a:p>
          <a:endParaRPr lang="en-IN" dirty="0"/>
        </a:p>
        <a:p>
          <a:r>
            <a:rPr lang="en-IN" dirty="0"/>
            <a:t>Stock Selection - Differentiated, high performing stocks</a:t>
          </a:r>
        </a:p>
      </dgm:t>
    </dgm:pt>
    <dgm:pt modelId="{EAE9F11C-E2F3-4252-B85C-4EBCDC8D5521}" type="parTrans" cxnId="{1D23D5CB-F8EC-4CC0-AD8E-99B414AE34FF}">
      <dgm:prSet/>
      <dgm:spPr/>
      <dgm:t>
        <a:bodyPr/>
        <a:lstStyle/>
        <a:p>
          <a:endParaRPr lang="en-IN"/>
        </a:p>
      </dgm:t>
    </dgm:pt>
    <dgm:pt modelId="{CE63D779-DC03-4991-9ACD-DE156E977663}" type="sibTrans" cxnId="{1D23D5CB-F8EC-4CC0-AD8E-99B414AE34FF}">
      <dgm:prSet/>
      <dgm:spPr/>
      <dgm:t>
        <a:bodyPr/>
        <a:lstStyle/>
        <a:p>
          <a:endParaRPr lang="en-IN"/>
        </a:p>
      </dgm:t>
    </dgm:pt>
    <dgm:pt modelId="{07BDB2F5-73EA-49DE-9F7D-E0F995513656}">
      <dgm:prSet phldrT="[Text]"/>
      <dgm:spPr>
        <a:ln>
          <a:noFill/>
        </a:ln>
      </dgm:spPr>
      <dgm:t>
        <a:bodyPr/>
        <a:lstStyle/>
        <a:p>
          <a:r>
            <a:rPr lang="en-IN" dirty="0"/>
            <a:t>Deep understand of business turnaround</a:t>
          </a:r>
        </a:p>
      </dgm:t>
    </dgm:pt>
    <dgm:pt modelId="{3615299C-012B-4A54-9B1B-09F8C5FDFFB6}" type="parTrans" cxnId="{34999D7B-5A9D-4DC4-A1BA-947B61611C1E}">
      <dgm:prSet/>
      <dgm:spPr/>
      <dgm:t>
        <a:bodyPr/>
        <a:lstStyle/>
        <a:p>
          <a:endParaRPr lang="en-IN"/>
        </a:p>
      </dgm:t>
    </dgm:pt>
    <dgm:pt modelId="{8F7C364D-B627-413C-BAA2-08A249BD1EE7}" type="sibTrans" cxnId="{34999D7B-5A9D-4DC4-A1BA-947B61611C1E}">
      <dgm:prSet/>
      <dgm:spPr/>
      <dgm:t>
        <a:bodyPr/>
        <a:lstStyle/>
        <a:p>
          <a:endParaRPr lang="en-IN"/>
        </a:p>
      </dgm:t>
    </dgm:pt>
    <dgm:pt modelId="{6DB7ABB0-A5D2-44EA-8E9F-9AD36836ACFC}">
      <dgm:prSet phldrT="[Text]"/>
      <dgm:spPr>
        <a:ln>
          <a:noFill/>
        </a:ln>
      </dgm:spPr>
      <dgm:t>
        <a:bodyPr/>
        <a:lstStyle/>
        <a:p>
          <a:r>
            <a:rPr lang="en-IN" dirty="0"/>
            <a:t>Market Timing - Proprietary  Algorithm</a:t>
          </a:r>
        </a:p>
      </dgm:t>
    </dgm:pt>
    <dgm:pt modelId="{8C7F9655-211B-4983-99A6-107CD7B0FB4F}" type="parTrans" cxnId="{84AB70B3-019B-4E09-8976-9D7441039C7E}">
      <dgm:prSet/>
      <dgm:spPr/>
      <dgm:t>
        <a:bodyPr/>
        <a:lstStyle/>
        <a:p>
          <a:endParaRPr lang="en-IN"/>
        </a:p>
      </dgm:t>
    </dgm:pt>
    <dgm:pt modelId="{92A6E7B0-18BA-4C1C-8DFF-6637D2233005}" type="sibTrans" cxnId="{84AB70B3-019B-4E09-8976-9D7441039C7E}">
      <dgm:prSet/>
      <dgm:spPr/>
      <dgm:t>
        <a:bodyPr/>
        <a:lstStyle/>
        <a:p>
          <a:endParaRPr lang="en-IN"/>
        </a:p>
      </dgm:t>
    </dgm:pt>
    <dgm:pt modelId="{127DC8C6-9A46-40EB-8CD6-B2C52CA8135D}">
      <dgm:prSet phldrT="[Text]"/>
      <dgm:spPr>
        <a:ln>
          <a:noFill/>
        </a:ln>
      </dgm:spPr>
      <dgm:t>
        <a:bodyPr/>
        <a:lstStyle/>
        <a:p>
          <a:r>
            <a:rPr lang="en-IN" dirty="0"/>
            <a:t>Customized Portfolio</a:t>
          </a:r>
        </a:p>
      </dgm:t>
    </dgm:pt>
    <dgm:pt modelId="{8F0F06A2-4D90-443E-A673-C8D31F7DB4BF}" type="parTrans" cxnId="{BB2A9F0A-FF35-4994-9C16-CCFF8B34A48C}">
      <dgm:prSet/>
      <dgm:spPr/>
      <dgm:t>
        <a:bodyPr/>
        <a:lstStyle/>
        <a:p>
          <a:endParaRPr lang="en-IN"/>
        </a:p>
      </dgm:t>
    </dgm:pt>
    <dgm:pt modelId="{07FC91BB-DA75-4AA3-A2D4-5D0F04F1A8CB}" type="sibTrans" cxnId="{BB2A9F0A-FF35-4994-9C16-CCFF8B34A48C}">
      <dgm:prSet/>
      <dgm:spPr/>
      <dgm:t>
        <a:bodyPr/>
        <a:lstStyle/>
        <a:p>
          <a:endParaRPr lang="en-IN"/>
        </a:p>
      </dgm:t>
    </dgm:pt>
    <dgm:pt modelId="{27E6DAC6-C094-4335-8FBB-EF582A15FC27}" type="pres">
      <dgm:prSet presAssocID="{8D76568C-359F-481A-92BA-E41CE6B5A9F6}" presName="Name0" presStyleCnt="0">
        <dgm:presLayoutVars>
          <dgm:chMax val="1"/>
          <dgm:chPref val="1"/>
          <dgm:dir/>
          <dgm:animOne val="branch"/>
          <dgm:animLvl val="lvl"/>
        </dgm:presLayoutVars>
      </dgm:prSet>
      <dgm:spPr/>
    </dgm:pt>
    <dgm:pt modelId="{366CF64D-A81C-405D-8F6A-3E3F3ABE1910}" type="pres">
      <dgm:prSet presAssocID="{340F98D1-1223-4153-80E4-93EB80C7C75A}" presName="Parent" presStyleLbl="node0" presStyleIdx="0" presStyleCnt="1">
        <dgm:presLayoutVars>
          <dgm:chMax val="6"/>
          <dgm:chPref val="6"/>
        </dgm:presLayoutVars>
      </dgm:prSet>
      <dgm:spPr/>
    </dgm:pt>
    <dgm:pt modelId="{13BCF10F-F10E-45E1-980F-34E3175E44C5}" type="pres">
      <dgm:prSet presAssocID="{7A540C5B-4E06-4B43-ADDE-4C4B37182015}" presName="Accent1" presStyleCnt="0"/>
      <dgm:spPr/>
    </dgm:pt>
    <dgm:pt modelId="{45F26C1D-5539-465E-9906-1449AE0FB277}" type="pres">
      <dgm:prSet presAssocID="{7A540C5B-4E06-4B43-ADDE-4C4B37182015}" presName="Accent" presStyleLbl="bgShp" presStyleIdx="0" presStyleCnt="6"/>
      <dgm:spPr/>
    </dgm:pt>
    <dgm:pt modelId="{9E4FE829-58F8-4559-9678-EE54DD7FDECC}" type="pres">
      <dgm:prSet presAssocID="{7A540C5B-4E06-4B43-ADDE-4C4B37182015}" presName="Child1" presStyleLbl="node1" presStyleIdx="0" presStyleCnt="6">
        <dgm:presLayoutVars>
          <dgm:chMax val="0"/>
          <dgm:chPref val="0"/>
          <dgm:bulletEnabled val="1"/>
        </dgm:presLayoutVars>
      </dgm:prSet>
      <dgm:spPr/>
    </dgm:pt>
    <dgm:pt modelId="{14D04C8E-3493-4136-BC83-7FBC4BD0FCEE}" type="pres">
      <dgm:prSet presAssocID="{33212FC2-B340-4156-8DDD-5A40FA16CA79}" presName="Accent2" presStyleCnt="0"/>
      <dgm:spPr/>
    </dgm:pt>
    <dgm:pt modelId="{FA31986A-D527-42F8-86BD-454BBA5F8E84}" type="pres">
      <dgm:prSet presAssocID="{33212FC2-B340-4156-8DDD-5A40FA16CA79}" presName="Accent" presStyleLbl="bgShp" presStyleIdx="1" presStyleCnt="6" custAng="7480903" custFlipVert="1" custFlipHor="1" custScaleX="51061" custScaleY="104819" custLinFactNeighborX="6491" custLinFactNeighborY="-6395"/>
      <dgm:spPr>
        <a:prstGeom prst="downArrow">
          <a:avLst/>
        </a:prstGeom>
      </dgm:spPr>
    </dgm:pt>
    <dgm:pt modelId="{9525EA35-E829-4DB7-AA18-59E2FF85DF32}" type="pres">
      <dgm:prSet presAssocID="{33212FC2-B340-4156-8DDD-5A40FA16CA79}" presName="Child2" presStyleLbl="node1" presStyleIdx="1" presStyleCnt="6">
        <dgm:presLayoutVars>
          <dgm:chMax val="0"/>
          <dgm:chPref val="0"/>
          <dgm:bulletEnabled val="1"/>
        </dgm:presLayoutVars>
      </dgm:prSet>
      <dgm:spPr/>
    </dgm:pt>
    <dgm:pt modelId="{DE203F66-BCB8-4E80-9C89-93912309E3AE}" type="pres">
      <dgm:prSet presAssocID="{88B1E056-C9C8-421A-9629-C8C113A8F9DC}" presName="Accent3" presStyleCnt="0"/>
      <dgm:spPr/>
    </dgm:pt>
    <dgm:pt modelId="{563635ED-4099-45A1-B63B-6EB3CDDFEB29}" type="pres">
      <dgm:prSet presAssocID="{88B1E056-C9C8-421A-9629-C8C113A8F9DC}" presName="Accent" presStyleLbl="bgShp" presStyleIdx="2" presStyleCnt="6" custAng="10800000" custFlipVert="1" custScaleX="49222" custScaleY="108804" custLinFactNeighborX="11909" custLinFactNeighborY="-3503"/>
      <dgm:spPr>
        <a:prstGeom prst="downArrow">
          <a:avLst/>
        </a:prstGeom>
      </dgm:spPr>
    </dgm:pt>
    <dgm:pt modelId="{32E2EC66-BADD-49B7-AAA4-9C62F38D9757}" type="pres">
      <dgm:prSet presAssocID="{88B1E056-C9C8-421A-9629-C8C113A8F9DC}" presName="Child3" presStyleLbl="node1" presStyleIdx="2" presStyleCnt="6">
        <dgm:presLayoutVars>
          <dgm:chMax val="0"/>
          <dgm:chPref val="0"/>
          <dgm:bulletEnabled val="1"/>
        </dgm:presLayoutVars>
      </dgm:prSet>
      <dgm:spPr/>
    </dgm:pt>
    <dgm:pt modelId="{03555375-05DD-4A85-AAB4-F070280604C2}" type="pres">
      <dgm:prSet presAssocID="{07BDB2F5-73EA-49DE-9F7D-E0F995513656}" presName="Accent4" presStyleCnt="0"/>
      <dgm:spPr/>
    </dgm:pt>
    <dgm:pt modelId="{EF225E32-EFEF-4C92-9312-A927D62B941B}" type="pres">
      <dgm:prSet presAssocID="{07BDB2F5-73EA-49DE-9F7D-E0F995513656}" presName="Accent" presStyleLbl="bgShp" presStyleIdx="3" presStyleCnt="6" custAng="7280073" custFlipVert="1" custScaleX="49992" custScaleY="165434" custLinFactNeighborX="28183" custLinFactNeighborY="-15916"/>
      <dgm:spPr>
        <a:prstGeom prst="downArrow">
          <a:avLst/>
        </a:prstGeom>
      </dgm:spPr>
    </dgm:pt>
    <dgm:pt modelId="{2403AC60-435D-47B4-9B37-950C937CE31C}" type="pres">
      <dgm:prSet presAssocID="{07BDB2F5-73EA-49DE-9F7D-E0F995513656}" presName="Child4" presStyleLbl="node1" presStyleIdx="3" presStyleCnt="6">
        <dgm:presLayoutVars>
          <dgm:chMax val="0"/>
          <dgm:chPref val="0"/>
          <dgm:bulletEnabled val="1"/>
        </dgm:presLayoutVars>
      </dgm:prSet>
      <dgm:spPr/>
    </dgm:pt>
    <dgm:pt modelId="{2C14ECF9-6685-48A2-9BE9-F844AAFAD08F}" type="pres">
      <dgm:prSet presAssocID="{6DB7ABB0-A5D2-44EA-8E9F-9AD36836ACFC}" presName="Accent5" presStyleCnt="0"/>
      <dgm:spPr/>
    </dgm:pt>
    <dgm:pt modelId="{F8FB662C-8CEF-4929-87EE-02FD0B08FC7A}" type="pres">
      <dgm:prSet presAssocID="{6DB7ABB0-A5D2-44EA-8E9F-9AD36836ACFC}" presName="Accent" presStyleLbl="bgShp" presStyleIdx="4" presStyleCnt="6" custAng="3529051" custFlipVert="1" custScaleX="55101" custScaleY="158141" custLinFactNeighborX="11073" custLinFactNeighborY="19968"/>
      <dgm:spPr>
        <a:prstGeom prst="downArrow">
          <a:avLst/>
        </a:prstGeom>
      </dgm:spPr>
    </dgm:pt>
    <dgm:pt modelId="{FE8F9117-E8A4-4F0F-8941-FD7703E1EE69}" type="pres">
      <dgm:prSet presAssocID="{6DB7ABB0-A5D2-44EA-8E9F-9AD36836ACFC}" presName="Child5" presStyleLbl="node1" presStyleIdx="4" presStyleCnt="6">
        <dgm:presLayoutVars>
          <dgm:chMax val="0"/>
          <dgm:chPref val="0"/>
          <dgm:bulletEnabled val="1"/>
        </dgm:presLayoutVars>
      </dgm:prSet>
      <dgm:spPr/>
    </dgm:pt>
    <dgm:pt modelId="{5194E37F-E717-45DD-A469-2AA20D1EA336}" type="pres">
      <dgm:prSet presAssocID="{127DC8C6-9A46-40EB-8CD6-B2C52CA8135D}" presName="Accent6" presStyleCnt="0"/>
      <dgm:spPr/>
    </dgm:pt>
    <dgm:pt modelId="{906FFC6F-32D1-4B62-83A0-CF7AF45B8812}" type="pres">
      <dgm:prSet presAssocID="{127DC8C6-9A46-40EB-8CD6-B2C52CA8135D}" presName="Accent" presStyleLbl="bgShp" presStyleIdx="5" presStyleCnt="6" custFlipVert="1" custScaleX="55031" custScaleY="141537" custLinFactNeighborX="-19029" custLinFactNeighborY="22124"/>
      <dgm:spPr>
        <a:prstGeom prst="downArrow">
          <a:avLst/>
        </a:prstGeom>
      </dgm:spPr>
    </dgm:pt>
    <dgm:pt modelId="{FE5BE778-4CBA-45B3-A691-11454ABD757E}" type="pres">
      <dgm:prSet presAssocID="{127DC8C6-9A46-40EB-8CD6-B2C52CA8135D}" presName="Child6" presStyleLbl="node1" presStyleIdx="5" presStyleCnt="6">
        <dgm:presLayoutVars>
          <dgm:chMax val="0"/>
          <dgm:chPref val="0"/>
          <dgm:bulletEnabled val="1"/>
        </dgm:presLayoutVars>
      </dgm:prSet>
      <dgm:spPr/>
    </dgm:pt>
  </dgm:ptLst>
  <dgm:cxnLst>
    <dgm:cxn modelId="{BB2A9F0A-FF35-4994-9C16-CCFF8B34A48C}" srcId="{340F98D1-1223-4153-80E4-93EB80C7C75A}" destId="{127DC8C6-9A46-40EB-8CD6-B2C52CA8135D}" srcOrd="5" destOrd="0" parTransId="{8F0F06A2-4D90-443E-A673-C8D31F7DB4BF}" sibTransId="{07FC91BB-DA75-4AA3-A2D4-5D0F04F1A8CB}"/>
    <dgm:cxn modelId="{DE5F3122-D185-432C-957E-9F4CAFEA7421}" srcId="{340F98D1-1223-4153-80E4-93EB80C7C75A}" destId="{33212FC2-B340-4156-8DDD-5A40FA16CA79}" srcOrd="1" destOrd="0" parTransId="{7821BA7B-2820-413C-91E2-FD53613594D3}" sibTransId="{4A3DA754-AA41-4F04-9A09-128D834B17E7}"/>
    <dgm:cxn modelId="{88FECA22-42AC-465A-876F-9B226B10F0B5}" type="presOf" srcId="{127DC8C6-9A46-40EB-8CD6-B2C52CA8135D}" destId="{FE5BE778-4CBA-45B3-A691-11454ABD757E}" srcOrd="0" destOrd="0" presId="urn:microsoft.com/office/officeart/2011/layout/HexagonRadial"/>
    <dgm:cxn modelId="{718ABD30-A39D-4D54-808F-6956C006758E}" type="presOf" srcId="{6DB7ABB0-A5D2-44EA-8E9F-9AD36836ACFC}" destId="{FE8F9117-E8A4-4F0F-8941-FD7703E1EE69}" srcOrd="0" destOrd="0" presId="urn:microsoft.com/office/officeart/2011/layout/HexagonRadial"/>
    <dgm:cxn modelId="{42D32333-EE8E-4A53-ACEF-D87152376320}" type="presOf" srcId="{33212FC2-B340-4156-8DDD-5A40FA16CA79}" destId="{9525EA35-E829-4DB7-AA18-59E2FF85DF32}" srcOrd="0" destOrd="0" presId="urn:microsoft.com/office/officeart/2011/layout/HexagonRadial"/>
    <dgm:cxn modelId="{9530595C-21F1-4DEE-A720-E1CE227E177B}" type="presOf" srcId="{88B1E056-C9C8-421A-9629-C8C113A8F9DC}" destId="{32E2EC66-BADD-49B7-AAA4-9C62F38D9757}" srcOrd="0" destOrd="0" presId="urn:microsoft.com/office/officeart/2011/layout/HexagonRadial"/>
    <dgm:cxn modelId="{34999D7B-5A9D-4DC4-A1BA-947B61611C1E}" srcId="{340F98D1-1223-4153-80E4-93EB80C7C75A}" destId="{07BDB2F5-73EA-49DE-9F7D-E0F995513656}" srcOrd="3" destOrd="0" parTransId="{3615299C-012B-4A54-9B1B-09F8C5FDFFB6}" sibTransId="{8F7C364D-B627-413C-BAA2-08A249BD1EE7}"/>
    <dgm:cxn modelId="{2DE18C85-0360-468C-842A-9069E4215F04}" type="presOf" srcId="{7A540C5B-4E06-4B43-ADDE-4C4B37182015}" destId="{9E4FE829-58F8-4559-9678-EE54DD7FDECC}" srcOrd="0" destOrd="0" presId="urn:microsoft.com/office/officeart/2011/layout/HexagonRadial"/>
    <dgm:cxn modelId="{84AB70B3-019B-4E09-8976-9D7441039C7E}" srcId="{340F98D1-1223-4153-80E4-93EB80C7C75A}" destId="{6DB7ABB0-A5D2-44EA-8E9F-9AD36836ACFC}" srcOrd="4" destOrd="0" parTransId="{8C7F9655-211B-4983-99A6-107CD7B0FB4F}" sibTransId="{92A6E7B0-18BA-4C1C-8DFF-6637D2233005}"/>
    <dgm:cxn modelId="{83FCD0B8-9393-4F53-8D3B-1FDABE956B73}" type="presOf" srcId="{07BDB2F5-73EA-49DE-9F7D-E0F995513656}" destId="{2403AC60-435D-47B4-9B37-950C937CE31C}" srcOrd="0" destOrd="0" presId="urn:microsoft.com/office/officeart/2011/layout/HexagonRadial"/>
    <dgm:cxn modelId="{447EC1BB-640A-4D7A-898C-8CCF4053E77E}" srcId="{340F98D1-1223-4153-80E4-93EB80C7C75A}" destId="{7A540C5B-4E06-4B43-ADDE-4C4B37182015}" srcOrd="0" destOrd="0" parTransId="{08AEA415-D6E9-408E-9D90-19B5376960F4}" sibTransId="{9785AF7C-D6AB-4335-9D45-9200781681BF}"/>
    <dgm:cxn modelId="{2C4D3DC3-3492-4913-9095-C07CE572B482}" type="presOf" srcId="{8D76568C-359F-481A-92BA-E41CE6B5A9F6}" destId="{27E6DAC6-C094-4335-8FBB-EF582A15FC27}" srcOrd="0" destOrd="0" presId="urn:microsoft.com/office/officeart/2011/layout/HexagonRadial"/>
    <dgm:cxn modelId="{95F027C5-A9E0-4AD3-8F76-D6EB270A8D24}" srcId="{8D76568C-359F-481A-92BA-E41CE6B5A9F6}" destId="{340F98D1-1223-4153-80E4-93EB80C7C75A}" srcOrd="0" destOrd="0" parTransId="{58F3BE46-475C-4788-AA6B-8E4196D6093C}" sibTransId="{5F3744C0-31CC-4AEB-B55A-D53264B70B7D}"/>
    <dgm:cxn modelId="{1D23D5CB-F8EC-4CC0-AD8E-99B414AE34FF}" srcId="{340F98D1-1223-4153-80E4-93EB80C7C75A}" destId="{88B1E056-C9C8-421A-9629-C8C113A8F9DC}" srcOrd="2" destOrd="0" parTransId="{EAE9F11C-E2F3-4252-B85C-4EBCDC8D5521}" sibTransId="{CE63D779-DC03-4991-9ACD-DE156E977663}"/>
    <dgm:cxn modelId="{963A0AD2-EDCE-4F9F-845E-14A5F3F2FFD2}" type="presOf" srcId="{340F98D1-1223-4153-80E4-93EB80C7C75A}" destId="{366CF64D-A81C-405D-8F6A-3E3F3ABE1910}" srcOrd="0" destOrd="0" presId="urn:microsoft.com/office/officeart/2011/layout/HexagonRadial"/>
    <dgm:cxn modelId="{8B04A3CF-1E9C-467D-87C1-07586E58DC46}" type="presParOf" srcId="{27E6DAC6-C094-4335-8FBB-EF582A15FC27}" destId="{366CF64D-A81C-405D-8F6A-3E3F3ABE1910}" srcOrd="0" destOrd="0" presId="urn:microsoft.com/office/officeart/2011/layout/HexagonRadial"/>
    <dgm:cxn modelId="{5E0F29BB-E5A7-4959-8F38-0D49855B618D}" type="presParOf" srcId="{27E6DAC6-C094-4335-8FBB-EF582A15FC27}" destId="{13BCF10F-F10E-45E1-980F-34E3175E44C5}" srcOrd="1" destOrd="0" presId="urn:microsoft.com/office/officeart/2011/layout/HexagonRadial"/>
    <dgm:cxn modelId="{38DBED26-3557-4FBC-A0DA-E1DEC3153A8D}" type="presParOf" srcId="{13BCF10F-F10E-45E1-980F-34E3175E44C5}" destId="{45F26C1D-5539-465E-9906-1449AE0FB277}" srcOrd="0" destOrd="0" presId="urn:microsoft.com/office/officeart/2011/layout/HexagonRadial"/>
    <dgm:cxn modelId="{274FA295-09DC-4B64-ACAA-396EA712A166}" type="presParOf" srcId="{27E6DAC6-C094-4335-8FBB-EF582A15FC27}" destId="{9E4FE829-58F8-4559-9678-EE54DD7FDECC}" srcOrd="2" destOrd="0" presId="urn:microsoft.com/office/officeart/2011/layout/HexagonRadial"/>
    <dgm:cxn modelId="{057114EE-61F4-400C-8D7C-F53FF9062A03}" type="presParOf" srcId="{27E6DAC6-C094-4335-8FBB-EF582A15FC27}" destId="{14D04C8E-3493-4136-BC83-7FBC4BD0FCEE}" srcOrd="3" destOrd="0" presId="urn:microsoft.com/office/officeart/2011/layout/HexagonRadial"/>
    <dgm:cxn modelId="{02A09461-7981-455D-B76F-00827D142342}" type="presParOf" srcId="{14D04C8E-3493-4136-BC83-7FBC4BD0FCEE}" destId="{FA31986A-D527-42F8-86BD-454BBA5F8E84}" srcOrd="0" destOrd="0" presId="urn:microsoft.com/office/officeart/2011/layout/HexagonRadial"/>
    <dgm:cxn modelId="{131FB78B-CAF2-43E1-AE85-D16D9990A150}" type="presParOf" srcId="{27E6DAC6-C094-4335-8FBB-EF582A15FC27}" destId="{9525EA35-E829-4DB7-AA18-59E2FF85DF32}" srcOrd="4" destOrd="0" presId="urn:microsoft.com/office/officeart/2011/layout/HexagonRadial"/>
    <dgm:cxn modelId="{5EE770C2-47CA-4CD4-97D7-9AA9F4B181DF}" type="presParOf" srcId="{27E6DAC6-C094-4335-8FBB-EF582A15FC27}" destId="{DE203F66-BCB8-4E80-9C89-93912309E3AE}" srcOrd="5" destOrd="0" presId="urn:microsoft.com/office/officeart/2011/layout/HexagonRadial"/>
    <dgm:cxn modelId="{D61100C8-350C-459A-B9F8-0652927A62D2}" type="presParOf" srcId="{DE203F66-BCB8-4E80-9C89-93912309E3AE}" destId="{563635ED-4099-45A1-B63B-6EB3CDDFEB29}" srcOrd="0" destOrd="0" presId="urn:microsoft.com/office/officeart/2011/layout/HexagonRadial"/>
    <dgm:cxn modelId="{940630F6-A3A4-4CFF-9A53-99A04C15BD40}" type="presParOf" srcId="{27E6DAC6-C094-4335-8FBB-EF582A15FC27}" destId="{32E2EC66-BADD-49B7-AAA4-9C62F38D9757}" srcOrd="6" destOrd="0" presId="urn:microsoft.com/office/officeart/2011/layout/HexagonRadial"/>
    <dgm:cxn modelId="{67C3D9F6-0284-49B3-B4CB-6AFB5C5A7863}" type="presParOf" srcId="{27E6DAC6-C094-4335-8FBB-EF582A15FC27}" destId="{03555375-05DD-4A85-AAB4-F070280604C2}" srcOrd="7" destOrd="0" presId="urn:microsoft.com/office/officeart/2011/layout/HexagonRadial"/>
    <dgm:cxn modelId="{8CFEEA80-326B-499A-A416-2652069460E6}" type="presParOf" srcId="{03555375-05DD-4A85-AAB4-F070280604C2}" destId="{EF225E32-EFEF-4C92-9312-A927D62B941B}" srcOrd="0" destOrd="0" presId="urn:microsoft.com/office/officeart/2011/layout/HexagonRadial"/>
    <dgm:cxn modelId="{6D2A5450-E9ED-4F5D-B8CE-E04E7D837218}" type="presParOf" srcId="{27E6DAC6-C094-4335-8FBB-EF582A15FC27}" destId="{2403AC60-435D-47B4-9B37-950C937CE31C}" srcOrd="8" destOrd="0" presId="urn:microsoft.com/office/officeart/2011/layout/HexagonRadial"/>
    <dgm:cxn modelId="{C2B74F7A-47A7-471D-9796-340AF2A51FE2}" type="presParOf" srcId="{27E6DAC6-C094-4335-8FBB-EF582A15FC27}" destId="{2C14ECF9-6685-48A2-9BE9-F844AAFAD08F}" srcOrd="9" destOrd="0" presId="urn:microsoft.com/office/officeart/2011/layout/HexagonRadial"/>
    <dgm:cxn modelId="{D53C3C52-A5A9-470A-9A95-333A102BCBC8}" type="presParOf" srcId="{2C14ECF9-6685-48A2-9BE9-F844AAFAD08F}" destId="{F8FB662C-8CEF-4929-87EE-02FD0B08FC7A}" srcOrd="0" destOrd="0" presId="urn:microsoft.com/office/officeart/2011/layout/HexagonRadial"/>
    <dgm:cxn modelId="{364D47ED-06F7-425B-9B17-1D08826BD978}" type="presParOf" srcId="{27E6DAC6-C094-4335-8FBB-EF582A15FC27}" destId="{FE8F9117-E8A4-4F0F-8941-FD7703E1EE69}" srcOrd="10" destOrd="0" presId="urn:microsoft.com/office/officeart/2011/layout/HexagonRadial"/>
    <dgm:cxn modelId="{5C9483E2-B113-4E9D-ABF6-7442E47AE57C}" type="presParOf" srcId="{27E6DAC6-C094-4335-8FBB-EF582A15FC27}" destId="{5194E37F-E717-45DD-A469-2AA20D1EA336}" srcOrd="11" destOrd="0" presId="urn:microsoft.com/office/officeart/2011/layout/HexagonRadial"/>
    <dgm:cxn modelId="{450816C0-736B-4BD5-9316-CE7E44968AB9}" type="presParOf" srcId="{5194E37F-E717-45DD-A469-2AA20D1EA336}" destId="{906FFC6F-32D1-4B62-83A0-CF7AF45B8812}" srcOrd="0" destOrd="0" presId="urn:microsoft.com/office/officeart/2011/layout/HexagonRadial"/>
    <dgm:cxn modelId="{81DA4DF1-E532-44F3-BB07-814848295C97}" type="presParOf" srcId="{27E6DAC6-C094-4335-8FBB-EF582A15FC27}" destId="{FE5BE778-4CBA-45B3-A691-11454ABD757E}" srcOrd="12"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CF64D-A81C-405D-8F6A-3E3F3ABE1910}">
      <dsp:nvSpPr>
        <dsp:cNvPr id="0" name=""/>
        <dsp:cNvSpPr/>
      </dsp:nvSpPr>
      <dsp:spPr>
        <a:xfrm>
          <a:off x="1450480" y="1379225"/>
          <a:ext cx="1753054" cy="1516463"/>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N" sz="1000" kern="1200"/>
            <a:t>Why Chanakya ?</a:t>
          </a:r>
        </a:p>
      </dsp:txBody>
      <dsp:txXfrm>
        <a:off x="1740986" y="1630524"/>
        <a:ext cx="1172042" cy="1013865"/>
      </dsp:txXfrm>
    </dsp:sp>
    <dsp:sp modelId="{FA31986A-D527-42F8-86BD-454BBA5F8E84}">
      <dsp:nvSpPr>
        <dsp:cNvPr id="0" name=""/>
        <dsp:cNvSpPr/>
      </dsp:nvSpPr>
      <dsp:spPr>
        <a:xfrm rot="7480903" flipH="1" flipV="1">
          <a:off x="2753009" y="603522"/>
          <a:ext cx="337728" cy="597366"/>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FE829-58F8-4559-9678-EE54DD7FDECC}">
      <dsp:nvSpPr>
        <dsp:cNvPr id="0" name=""/>
        <dsp:cNvSpPr/>
      </dsp:nvSpPr>
      <dsp:spPr>
        <a:xfrm>
          <a:off x="1609462" y="0"/>
          <a:ext cx="1436616" cy="1242841"/>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N" sz="1000" kern="1200" dirty="0"/>
            <a:t>Seasoned Core Team - 35+ years experience</a:t>
          </a:r>
        </a:p>
      </dsp:txBody>
      <dsp:txXfrm>
        <a:off x="1847540" y="205965"/>
        <a:ext cx="960460" cy="830911"/>
      </dsp:txXfrm>
    </dsp:sp>
    <dsp:sp modelId="{563635ED-4099-45A1-B63B-6EB3CDDFEB29}">
      <dsp:nvSpPr>
        <dsp:cNvPr id="0" name=""/>
        <dsp:cNvSpPr/>
      </dsp:nvSpPr>
      <dsp:spPr>
        <a:xfrm rot="10800000" flipV="1">
          <a:off x="3566858" y="1674063"/>
          <a:ext cx="325565" cy="620077"/>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25EA35-E829-4DB7-AA18-59E2FF85DF32}">
      <dsp:nvSpPr>
        <dsp:cNvPr id="0" name=""/>
        <dsp:cNvSpPr/>
      </dsp:nvSpPr>
      <dsp:spPr>
        <a:xfrm>
          <a:off x="3026448" y="716904"/>
          <a:ext cx="1436616" cy="1242841"/>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N" sz="1000" kern="1200" dirty="0"/>
            <a:t>Portfolio Design - Management &amp; Optimisation strategies</a:t>
          </a:r>
        </a:p>
      </dsp:txBody>
      <dsp:txXfrm>
        <a:off x="3264526" y="922869"/>
        <a:ext cx="960460" cy="830911"/>
      </dsp:txXfrm>
    </dsp:sp>
    <dsp:sp modelId="{EF225E32-EFEF-4C92-9312-A927D62B941B}">
      <dsp:nvSpPr>
        <dsp:cNvPr id="0" name=""/>
        <dsp:cNvSpPr/>
      </dsp:nvSpPr>
      <dsp:spPr>
        <a:xfrm rot="14319927" flipV="1">
          <a:off x="3135718" y="2644607"/>
          <a:ext cx="330658" cy="942813"/>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E2EC66-BADD-49B7-AAA4-9C62F38D9757}">
      <dsp:nvSpPr>
        <dsp:cNvPr id="0" name=""/>
        <dsp:cNvSpPr/>
      </dsp:nvSpPr>
      <dsp:spPr>
        <a:xfrm>
          <a:off x="3013777" y="2322494"/>
          <a:ext cx="1436616" cy="1242841"/>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endParaRPr lang="en-IN" sz="1000" kern="1200" dirty="0"/>
        </a:p>
        <a:p>
          <a:pPr marL="0" lvl="0" indent="0" algn="ctr" defTabSz="444500">
            <a:lnSpc>
              <a:spcPct val="90000"/>
            </a:lnSpc>
            <a:spcBef>
              <a:spcPct val="0"/>
            </a:spcBef>
            <a:spcAft>
              <a:spcPct val="35000"/>
            </a:spcAft>
            <a:buNone/>
          </a:pPr>
          <a:r>
            <a:rPr lang="en-IN" sz="1000" kern="1200" dirty="0"/>
            <a:t>Stock Selection - Differentiated, high performing stocks</a:t>
          </a:r>
        </a:p>
      </dsp:txBody>
      <dsp:txXfrm>
        <a:off x="3251855" y="2528459"/>
        <a:ext cx="960460" cy="830911"/>
      </dsp:txXfrm>
    </dsp:sp>
    <dsp:sp modelId="{F8FB662C-8CEF-4929-87EE-02FD0B08FC7A}">
      <dsp:nvSpPr>
        <dsp:cNvPr id="0" name=""/>
        <dsp:cNvSpPr/>
      </dsp:nvSpPr>
      <dsp:spPr>
        <a:xfrm rot="18070949" flipV="1">
          <a:off x="1675468" y="2994732"/>
          <a:ext cx="364450" cy="901250"/>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3AC60-435D-47B4-9B37-950C937CE31C}">
      <dsp:nvSpPr>
        <dsp:cNvPr id="0" name=""/>
        <dsp:cNvSpPr/>
      </dsp:nvSpPr>
      <dsp:spPr>
        <a:xfrm>
          <a:off x="1606431" y="3032499"/>
          <a:ext cx="1436616" cy="1242841"/>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N" sz="1000" kern="1200" dirty="0"/>
            <a:t>Deep understand of business turnaround</a:t>
          </a:r>
        </a:p>
      </dsp:txBody>
      <dsp:txXfrm>
        <a:off x="1844509" y="3238464"/>
        <a:ext cx="960460" cy="830911"/>
      </dsp:txXfrm>
    </dsp:sp>
    <dsp:sp modelId="{906FFC6F-32D1-4B62-83A0-CF7AF45B8812}">
      <dsp:nvSpPr>
        <dsp:cNvPr id="0" name=""/>
        <dsp:cNvSpPr/>
      </dsp:nvSpPr>
      <dsp:spPr>
        <a:xfrm flipV="1">
          <a:off x="692025" y="1913143"/>
          <a:ext cx="398010" cy="806623"/>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8F9117-E8A4-4F0F-8941-FD7703E1EE69}">
      <dsp:nvSpPr>
        <dsp:cNvPr id="0" name=""/>
        <dsp:cNvSpPr/>
      </dsp:nvSpPr>
      <dsp:spPr>
        <a:xfrm>
          <a:off x="192465" y="2291334"/>
          <a:ext cx="1436616" cy="1242841"/>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N" sz="1000" kern="1200" dirty="0"/>
            <a:t>Market Timing - Proprietary  Algorithm</a:t>
          </a:r>
        </a:p>
      </dsp:txBody>
      <dsp:txXfrm>
        <a:off x="430543" y="2497299"/>
        <a:ext cx="960460" cy="830911"/>
      </dsp:txXfrm>
    </dsp:sp>
    <dsp:sp modelId="{FE5BE778-4CBA-45B3-A691-11454ABD757E}">
      <dsp:nvSpPr>
        <dsp:cNvPr id="0" name=""/>
        <dsp:cNvSpPr/>
      </dsp:nvSpPr>
      <dsp:spPr>
        <a:xfrm>
          <a:off x="234831" y="693941"/>
          <a:ext cx="1436616" cy="1242841"/>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N" sz="1000" kern="1200" dirty="0"/>
            <a:t>Customized Portfolio</a:t>
          </a:r>
        </a:p>
      </dsp:txBody>
      <dsp:txXfrm>
        <a:off x="472909" y="899906"/>
        <a:ext cx="960460" cy="83091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CF64D-A81C-405D-8F6A-3E3F3ABE1910}">
      <dsp:nvSpPr>
        <dsp:cNvPr id="0" name=""/>
        <dsp:cNvSpPr/>
      </dsp:nvSpPr>
      <dsp:spPr>
        <a:xfrm>
          <a:off x="517671" y="409902"/>
          <a:ext cx="521003" cy="450688"/>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a:t>Why Chanakya ?</a:t>
          </a:r>
        </a:p>
      </dsp:txBody>
      <dsp:txXfrm>
        <a:off x="604008" y="484587"/>
        <a:ext cx="348329" cy="301318"/>
      </dsp:txXfrm>
    </dsp:sp>
    <dsp:sp modelId="{FA31986A-D527-42F8-86BD-454BBA5F8E84}">
      <dsp:nvSpPr>
        <dsp:cNvPr id="0" name=""/>
        <dsp:cNvSpPr/>
      </dsp:nvSpPr>
      <dsp:spPr>
        <a:xfrm rot="7480903" flipH="1" flipV="1">
          <a:off x="904779" y="179365"/>
          <a:ext cx="100372" cy="17753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FE829-58F8-4559-9678-EE54DD7FDECC}">
      <dsp:nvSpPr>
        <dsp:cNvPr id="0" name=""/>
        <dsp:cNvSpPr/>
      </dsp:nvSpPr>
      <dsp:spPr>
        <a:xfrm>
          <a:off x="565663" y="0"/>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Seasoned Core Team - 35+ years experience</a:t>
          </a:r>
        </a:p>
      </dsp:txBody>
      <dsp:txXfrm>
        <a:off x="636419" y="61212"/>
        <a:ext cx="285446" cy="246945"/>
      </dsp:txXfrm>
    </dsp:sp>
    <dsp:sp modelId="{563635ED-4099-45A1-B63B-6EB3CDDFEB29}">
      <dsp:nvSpPr>
        <dsp:cNvPr id="0" name=""/>
        <dsp:cNvSpPr/>
      </dsp:nvSpPr>
      <dsp:spPr>
        <a:xfrm rot="10800000" flipV="1">
          <a:off x="1146653" y="497527"/>
          <a:ext cx="96757" cy="18428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25EA35-E829-4DB7-AA18-59E2FF85DF32}">
      <dsp:nvSpPr>
        <dsp:cNvPr id="0" name=""/>
        <dsp:cNvSpPr/>
      </dsp:nvSpPr>
      <dsp:spPr>
        <a:xfrm>
          <a:off x="957234" y="227186"/>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Portfolio Design - Management &amp; Optimisation strategies</a:t>
          </a:r>
        </a:p>
      </dsp:txBody>
      <dsp:txXfrm>
        <a:off x="1027990" y="288398"/>
        <a:ext cx="285446" cy="246945"/>
      </dsp:txXfrm>
    </dsp:sp>
    <dsp:sp modelId="{EF225E32-EFEF-4C92-9312-A927D62B941B}">
      <dsp:nvSpPr>
        <dsp:cNvPr id="0" name=""/>
        <dsp:cNvSpPr/>
      </dsp:nvSpPr>
      <dsp:spPr>
        <a:xfrm rot="14319927" flipV="1">
          <a:off x="1018520" y="785970"/>
          <a:ext cx="98270" cy="280201"/>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E2EC66-BADD-49B7-AAA4-9C62F38D9757}">
      <dsp:nvSpPr>
        <dsp:cNvPr id="0" name=""/>
        <dsp:cNvSpPr/>
      </dsp:nvSpPr>
      <dsp:spPr>
        <a:xfrm>
          <a:off x="957234" y="673809"/>
          <a:ext cx="426958" cy="369369"/>
        </a:xfrm>
        <a:prstGeom prst="hexagon">
          <a:avLst>
            <a:gd name="adj" fmla="val 28570"/>
            <a:gd name="vf" fmla="val 115470"/>
          </a:avLst>
        </a:prstGeom>
        <a:solidFill>
          <a:srgbClr val="92D05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endParaRPr lang="en-IN" sz="500" kern="1200" dirty="0"/>
        </a:p>
        <a:p>
          <a:pPr marL="0" lvl="0" indent="0" algn="ctr" defTabSz="222250">
            <a:lnSpc>
              <a:spcPct val="90000"/>
            </a:lnSpc>
            <a:spcBef>
              <a:spcPct val="0"/>
            </a:spcBef>
            <a:spcAft>
              <a:spcPct val="35000"/>
            </a:spcAft>
            <a:buNone/>
          </a:pPr>
          <a:r>
            <a:rPr lang="en-IN" sz="500" kern="1200" dirty="0"/>
            <a:t>Stock Selection - Differentiated, high performing stocks</a:t>
          </a:r>
        </a:p>
      </dsp:txBody>
      <dsp:txXfrm>
        <a:off x="1027990" y="735021"/>
        <a:ext cx="285446" cy="246945"/>
      </dsp:txXfrm>
    </dsp:sp>
    <dsp:sp modelId="{F8FB662C-8CEF-4929-87EE-02FD0B08FC7A}">
      <dsp:nvSpPr>
        <dsp:cNvPr id="0" name=""/>
        <dsp:cNvSpPr/>
      </dsp:nvSpPr>
      <dsp:spPr>
        <a:xfrm rot="18070949" flipV="1">
          <a:off x="584537" y="890026"/>
          <a:ext cx="108313" cy="267849"/>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3AC60-435D-47B4-9B37-950C937CE31C}">
      <dsp:nvSpPr>
        <dsp:cNvPr id="0" name=""/>
        <dsp:cNvSpPr/>
      </dsp:nvSpPr>
      <dsp:spPr>
        <a:xfrm>
          <a:off x="565663" y="901250"/>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Deep understand of business turnaround</a:t>
          </a:r>
        </a:p>
      </dsp:txBody>
      <dsp:txXfrm>
        <a:off x="636419" y="962462"/>
        <a:ext cx="285446" cy="246945"/>
      </dsp:txXfrm>
    </dsp:sp>
    <dsp:sp modelId="{906FFC6F-32D1-4B62-83A0-CF7AF45B8812}">
      <dsp:nvSpPr>
        <dsp:cNvPr id="0" name=""/>
        <dsp:cNvSpPr/>
      </dsp:nvSpPr>
      <dsp:spPr>
        <a:xfrm flipV="1">
          <a:off x="292260" y="591228"/>
          <a:ext cx="108176" cy="239726"/>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8F9117-E8A4-4F0F-8941-FD7703E1EE69}">
      <dsp:nvSpPr>
        <dsp:cNvPr id="0" name=""/>
        <dsp:cNvSpPr/>
      </dsp:nvSpPr>
      <dsp:spPr>
        <a:xfrm>
          <a:off x="172275" y="674063"/>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Market Timing - Proprietary  Algorithm</a:t>
          </a:r>
        </a:p>
      </dsp:txBody>
      <dsp:txXfrm>
        <a:off x="243031" y="735275"/>
        <a:ext cx="285446" cy="246945"/>
      </dsp:txXfrm>
    </dsp:sp>
    <dsp:sp modelId="{FE5BE778-4CBA-45B3-A691-11454ABD757E}">
      <dsp:nvSpPr>
        <dsp:cNvPr id="0" name=""/>
        <dsp:cNvSpPr/>
      </dsp:nvSpPr>
      <dsp:spPr>
        <a:xfrm>
          <a:off x="172275" y="226678"/>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Customized Portfolio</a:t>
          </a:r>
        </a:p>
      </dsp:txBody>
      <dsp:txXfrm>
        <a:off x="243031" y="287890"/>
        <a:ext cx="285446" cy="24694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CF64D-A81C-405D-8F6A-3E3F3ABE1910}">
      <dsp:nvSpPr>
        <dsp:cNvPr id="0" name=""/>
        <dsp:cNvSpPr/>
      </dsp:nvSpPr>
      <dsp:spPr>
        <a:xfrm>
          <a:off x="517671" y="409902"/>
          <a:ext cx="521003" cy="450688"/>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Why Chanakya ?</a:t>
          </a:r>
        </a:p>
      </dsp:txBody>
      <dsp:txXfrm>
        <a:off x="604008" y="484587"/>
        <a:ext cx="348329" cy="301318"/>
      </dsp:txXfrm>
    </dsp:sp>
    <dsp:sp modelId="{FA31986A-D527-42F8-86BD-454BBA5F8E84}">
      <dsp:nvSpPr>
        <dsp:cNvPr id="0" name=""/>
        <dsp:cNvSpPr/>
      </dsp:nvSpPr>
      <dsp:spPr>
        <a:xfrm rot="7480903" flipH="1" flipV="1">
          <a:off x="904779" y="179365"/>
          <a:ext cx="100372" cy="17753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FE829-58F8-4559-9678-EE54DD7FDECC}">
      <dsp:nvSpPr>
        <dsp:cNvPr id="0" name=""/>
        <dsp:cNvSpPr/>
      </dsp:nvSpPr>
      <dsp:spPr>
        <a:xfrm>
          <a:off x="565663" y="0"/>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Seasoned Core Team - 35+ years experience</a:t>
          </a:r>
        </a:p>
      </dsp:txBody>
      <dsp:txXfrm>
        <a:off x="636419" y="61212"/>
        <a:ext cx="285446" cy="246945"/>
      </dsp:txXfrm>
    </dsp:sp>
    <dsp:sp modelId="{563635ED-4099-45A1-B63B-6EB3CDDFEB29}">
      <dsp:nvSpPr>
        <dsp:cNvPr id="0" name=""/>
        <dsp:cNvSpPr/>
      </dsp:nvSpPr>
      <dsp:spPr>
        <a:xfrm rot="10800000" flipV="1">
          <a:off x="1146653" y="497527"/>
          <a:ext cx="96757" cy="18428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25EA35-E829-4DB7-AA18-59E2FF85DF32}">
      <dsp:nvSpPr>
        <dsp:cNvPr id="0" name=""/>
        <dsp:cNvSpPr/>
      </dsp:nvSpPr>
      <dsp:spPr>
        <a:xfrm>
          <a:off x="957234" y="227186"/>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Portfolio Design - Management &amp; Optimisation strategies</a:t>
          </a:r>
        </a:p>
      </dsp:txBody>
      <dsp:txXfrm>
        <a:off x="1027990" y="288398"/>
        <a:ext cx="285446" cy="246945"/>
      </dsp:txXfrm>
    </dsp:sp>
    <dsp:sp modelId="{EF225E32-EFEF-4C92-9312-A927D62B941B}">
      <dsp:nvSpPr>
        <dsp:cNvPr id="0" name=""/>
        <dsp:cNvSpPr/>
      </dsp:nvSpPr>
      <dsp:spPr>
        <a:xfrm rot="14319927" flipV="1">
          <a:off x="1018520" y="785970"/>
          <a:ext cx="98270" cy="280201"/>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E2EC66-BADD-49B7-AAA4-9C62F38D9757}">
      <dsp:nvSpPr>
        <dsp:cNvPr id="0" name=""/>
        <dsp:cNvSpPr/>
      </dsp:nvSpPr>
      <dsp:spPr>
        <a:xfrm>
          <a:off x="957234" y="673809"/>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endParaRPr lang="en-IN" sz="500" kern="1200" dirty="0"/>
        </a:p>
        <a:p>
          <a:pPr marL="0" lvl="0" indent="0" algn="ctr" defTabSz="222250">
            <a:lnSpc>
              <a:spcPct val="90000"/>
            </a:lnSpc>
            <a:spcBef>
              <a:spcPct val="0"/>
            </a:spcBef>
            <a:spcAft>
              <a:spcPct val="35000"/>
            </a:spcAft>
            <a:buNone/>
          </a:pPr>
          <a:r>
            <a:rPr lang="en-IN" sz="500" kern="1200" dirty="0"/>
            <a:t>Stock Selection - Differentiated, high performing stocks</a:t>
          </a:r>
        </a:p>
      </dsp:txBody>
      <dsp:txXfrm>
        <a:off x="1027990" y="735021"/>
        <a:ext cx="285446" cy="246945"/>
      </dsp:txXfrm>
    </dsp:sp>
    <dsp:sp modelId="{F8FB662C-8CEF-4929-87EE-02FD0B08FC7A}">
      <dsp:nvSpPr>
        <dsp:cNvPr id="0" name=""/>
        <dsp:cNvSpPr/>
      </dsp:nvSpPr>
      <dsp:spPr>
        <a:xfrm rot="18070949" flipV="1">
          <a:off x="584537" y="890026"/>
          <a:ext cx="108313" cy="267849"/>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3AC60-435D-47B4-9B37-950C937CE31C}">
      <dsp:nvSpPr>
        <dsp:cNvPr id="0" name=""/>
        <dsp:cNvSpPr/>
      </dsp:nvSpPr>
      <dsp:spPr>
        <a:xfrm>
          <a:off x="565663" y="901250"/>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Deep understand of business turnaround</a:t>
          </a:r>
        </a:p>
      </dsp:txBody>
      <dsp:txXfrm>
        <a:off x="636419" y="962462"/>
        <a:ext cx="285446" cy="246945"/>
      </dsp:txXfrm>
    </dsp:sp>
    <dsp:sp modelId="{906FFC6F-32D1-4B62-83A0-CF7AF45B8812}">
      <dsp:nvSpPr>
        <dsp:cNvPr id="0" name=""/>
        <dsp:cNvSpPr/>
      </dsp:nvSpPr>
      <dsp:spPr>
        <a:xfrm flipV="1">
          <a:off x="292260" y="591228"/>
          <a:ext cx="108176" cy="239726"/>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8F9117-E8A4-4F0F-8941-FD7703E1EE69}">
      <dsp:nvSpPr>
        <dsp:cNvPr id="0" name=""/>
        <dsp:cNvSpPr/>
      </dsp:nvSpPr>
      <dsp:spPr>
        <a:xfrm>
          <a:off x="172275" y="674063"/>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Market Timing - Proprietary  Algorithm</a:t>
          </a:r>
        </a:p>
      </dsp:txBody>
      <dsp:txXfrm>
        <a:off x="243031" y="735275"/>
        <a:ext cx="285446" cy="246945"/>
      </dsp:txXfrm>
    </dsp:sp>
    <dsp:sp modelId="{FE5BE778-4CBA-45B3-A691-11454ABD757E}">
      <dsp:nvSpPr>
        <dsp:cNvPr id="0" name=""/>
        <dsp:cNvSpPr/>
      </dsp:nvSpPr>
      <dsp:spPr>
        <a:xfrm>
          <a:off x="172275" y="226678"/>
          <a:ext cx="426958" cy="369369"/>
        </a:xfrm>
        <a:prstGeom prst="hexagon">
          <a:avLst>
            <a:gd name="adj" fmla="val 28570"/>
            <a:gd name="vf" fmla="val 115470"/>
          </a:avLst>
        </a:prstGeom>
        <a:solidFill>
          <a:srgbClr val="92D05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Customized Portfolio</a:t>
          </a:r>
        </a:p>
      </dsp:txBody>
      <dsp:txXfrm>
        <a:off x="243031" y="287890"/>
        <a:ext cx="285446" cy="2469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CF64D-A81C-405D-8F6A-3E3F3ABE1910}">
      <dsp:nvSpPr>
        <dsp:cNvPr id="0" name=""/>
        <dsp:cNvSpPr/>
      </dsp:nvSpPr>
      <dsp:spPr>
        <a:xfrm>
          <a:off x="517671" y="409902"/>
          <a:ext cx="521003" cy="450688"/>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a:t>Why Chanakya ?</a:t>
          </a:r>
        </a:p>
      </dsp:txBody>
      <dsp:txXfrm>
        <a:off x="604008" y="484587"/>
        <a:ext cx="348329" cy="301318"/>
      </dsp:txXfrm>
    </dsp:sp>
    <dsp:sp modelId="{FA31986A-D527-42F8-86BD-454BBA5F8E84}">
      <dsp:nvSpPr>
        <dsp:cNvPr id="0" name=""/>
        <dsp:cNvSpPr/>
      </dsp:nvSpPr>
      <dsp:spPr>
        <a:xfrm rot="7480903" flipH="1" flipV="1">
          <a:off x="904779" y="179365"/>
          <a:ext cx="100372" cy="17753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FE829-58F8-4559-9678-EE54DD7FDECC}">
      <dsp:nvSpPr>
        <dsp:cNvPr id="0" name=""/>
        <dsp:cNvSpPr/>
      </dsp:nvSpPr>
      <dsp:spPr>
        <a:xfrm>
          <a:off x="565663" y="0"/>
          <a:ext cx="426958" cy="369369"/>
        </a:xfrm>
        <a:prstGeom prst="hexagon">
          <a:avLst>
            <a:gd name="adj" fmla="val 28570"/>
            <a:gd name="vf" fmla="val 115470"/>
          </a:avLst>
        </a:prstGeom>
        <a:solidFill>
          <a:srgbClr val="92D05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Seasoned Core Team - 35+ years experience</a:t>
          </a:r>
        </a:p>
      </dsp:txBody>
      <dsp:txXfrm>
        <a:off x="636419" y="61212"/>
        <a:ext cx="285446" cy="246945"/>
      </dsp:txXfrm>
    </dsp:sp>
    <dsp:sp modelId="{563635ED-4099-45A1-B63B-6EB3CDDFEB29}">
      <dsp:nvSpPr>
        <dsp:cNvPr id="0" name=""/>
        <dsp:cNvSpPr/>
      </dsp:nvSpPr>
      <dsp:spPr>
        <a:xfrm rot="10800000" flipV="1">
          <a:off x="1146653" y="497527"/>
          <a:ext cx="96757" cy="18428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25EA35-E829-4DB7-AA18-59E2FF85DF32}">
      <dsp:nvSpPr>
        <dsp:cNvPr id="0" name=""/>
        <dsp:cNvSpPr/>
      </dsp:nvSpPr>
      <dsp:spPr>
        <a:xfrm>
          <a:off x="957234" y="227186"/>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Portfolio Design - Management &amp; Optimisation strategies</a:t>
          </a:r>
        </a:p>
      </dsp:txBody>
      <dsp:txXfrm>
        <a:off x="1027990" y="288398"/>
        <a:ext cx="285446" cy="246945"/>
      </dsp:txXfrm>
    </dsp:sp>
    <dsp:sp modelId="{EF225E32-EFEF-4C92-9312-A927D62B941B}">
      <dsp:nvSpPr>
        <dsp:cNvPr id="0" name=""/>
        <dsp:cNvSpPr/>
      </dsp:nvSpPr>
      <dsp:spPr>
        <a:xfrm rot="14319927" flipV="1">
          <a:off x="1018520" y="785970"/>
          <a:ext cx="98270" cy="280201"/>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E2EC66-BADD-49B7-AAA4-9C62F38D9757}">
      <dsp:nvSpPr>
        <dsp:cNvPr id="0" name=""/>
        <dsp:cNvSpPr/>
      </dsp:nvSpPr>
      <dsp:spPr>
        <a:xfrm>
          <a:off x="957234" y="673809"/>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endParaRPr lang="en-IN" sz="500" kern="1200" dirty="0"/>
        </a:p>
        <a:p>
          <a:pPr marL="0" lvl="0" indent="0" algn="ctr" defTabSz="222250">
            <a:lnSpc>
              <a:spcPct val="90000"/>
            </a:lnSpc>
            <a:spcBef>
              <a:spcPct val="0"/>
            </a:spcBef>
            <a:spcAft>
              <a:spcPct val="35000"/>
            </a:spcAft>
            <a:buNone/>
          </a:pPr>
          <a:r>
            <a:rPr lang="en-IN" sz="500" kern="1200" dirty="0"/>
            <a:t>Stock Selection - Differentiated, high performing stocks</a:t>
          </a:r>
        </a:p>
      </dsp:txBody>
      <dsp:txXfrm>
        <a:off x="1027990" y="735021"/>
        <a:ext cx="285446" cy="246945"/>
      </dsp:txXfrm>
    </dsp:sp>
    <dsp:sp modelId="{F8FB662C-8CEF-4929-87EE-02FD0B08FC7A}">
      <dsp:nvSpPr>
        <dsp:cNvPr id="0" name=""/>
        <dsp:cNvSpPr/>
      </dsp:nvSpPr>
      <dsp:spPr>
        <a:xfrm rot="18070949" flipV="1">
          <a:off x="584537" y="890026"/>
          <a:ext cx="108313" cy="267849"/>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3AC60-435D-47B4-9B37-950C937CE31C}">
      <dsp:nvSpPr>
        <dsp:cNvPr id="0" name=""/>
        <dsp:cNvSpPr/>
      </dsp:nvSpPr>
      <dsp:spPr>
        <a:xfrm>
          <a:off x="565663" y="901250"/>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Deep understand of business turnaround</a:t>
          </a:r>
        </a:p>
      </dsp:txBody>
      <dsp:txXfrm>
        <a:off x="636419" y="962462"/>
        <a:ext cx="285446" cy="246945"/>
      </dsp:txXfrm>
    </dsp:sp>
    <dsp:sp modelId="{906FFC6F-32D1-4B62-83A0-CF7AF45B8812}">
      <dsp:nvSpPr>
        <dsp:cNvPr id="0" name=""/>
        <dsp:cNvSpPr/>
      </dsp:nvSpPr>
      <dsp:spPr>
        <a:xfrm flipV="1">
          <a:off x="292260" y="591228"/>
          <a:ext cx="108176" cy="239726"/>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8F9117-E8A4-4F0F-8941-FD7703E1EE69}">
      <dsp:nvSpPr>
        <dsp:cNvPr id="0" name=""/>
        <dsp:cNvSpPr/>
      </dsp:nvSpPr>
      <dsp:spPr>
        <a:xfrm>
          <a:off x="172275" y="674063"/>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Market Timing - Proprietary  Algorithm</a:t>
          </a:r>
        </a:p>
      </dsp:txBody>
      <dsp:txXfrm>
        <a:off x="243031" y="735275"/>
        <a:ext cx="285446" cy="246945"/>
      </dsp:txXfrm>
    </dsp:sp>
    <dsp:sp modelId="{FE5BE778-4CBA-45B3-A691-11454ABD757E}">
      <dsp:nvSpPr>
        <dsp:cNvPr id="0" name=""/>
        <dsp:cNvSpPr/>
      </dsp:nvSpPr>
      <dsp:spPr>
        <a:xfrm>
          <a:off x="172275" y="226678"/>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Customized Portfolio</a:t>
          </a:r>
        </a:p>
      </dsp:txBody>
      <dsp:txXfrm>
        <a:off x="243031" y="287890"/>
        <a:ext cx="285446" cy="2469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CF64D-A81C-405D-8F6A-3E3F3ABE1910}">
      <dsp:nvSpPr>
        <dsp:cNvPr id="0" name=""/>
        <dsp:cNvSpPr/>
      </dsp:nvSpPr>
      <dsp:spPr>
        <a:xfrm>
          <a:off x="517671" y="409902"/>
          <a:ext cx="521003" cy="450688"/>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a:t>Why Chanakya ?</a:t>
          </a:r>
        </a:p>
      </dsp:txBody>
      <dsp:txXfrm>
        <a:off x="604008" y="484587"/>
        <a:ext cx="348329" cy="301318"/>
      </dsp:txXfrm>
    </dsp:sp>
    <dsp:sp modelId="{FA31986A-D527-42F8-86BD-454BBA5F8E84}">
      <dsp:nvSpPr>
        <dsp:cNvPr id="0" name=""/>
        <dsp:cNvSpPr/>
      </dsp:nvSpPr>
      <dsp:spPr>
        <a:xfrm rot="7480903" flipH="1" flipV="1">
          <a:off x="904779" y="179365"/>
          <a:ext cx="100372" cy="17753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FE829-58F8-4559-9678-EE54DD7FDECC}">
      <dsp:nvSpPr>
        <dsp:cNvPr id="0" name=""/>
        <dsp:cNvSpPr/>
      </dsp:nvSpPr>
      <dsp:spPr>
        <a:xfrm>
          <a:off x="565663" y="0"/>
          <a:ext cx="426958" cy="369369"/>
        </a:xfrm>
        <a:prstGeom prst="hexagon">
          <a:avLst>
            <a:gd name="adj" fmla="val 28570"/>
            <a:gd name="vf" fmla="val 115470"/>
          </a:avLst>
        </a:prstGeom>
        <a:solidFill>
          <a:srgbClr val="92D05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Seasoned Core Team - 35+ years experience</a:t>
          </a:r>
        </a:p>
      </dsp:txBody>
      <dsp:txXfrm>
        <a:off x="636419" y="61212"/>
        <a:ext cx="285446" cy="246945"/>
      </dsp:txXfrm>
    </dsp:sp>
    <dsp:sp modelId="{563635ED-4099-45A1-B63B-6EB3CDDFEB29}">
      <dsp:nvSpPr>
        <dsp:cNvPr id="0" name=""/>
        <dsp:cNvSpPr/>
      </dsp:nvSpPr>
      <dsp:spPr>
        <a:xfrm rot="10800000" flipV="1">
          <a:off x="1146653" y="497527"/>
          <a:ext cx="96757" cy="18428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25EA35-E829-4DB7-AA18-59E2FF85DF32}">
      <dsp:nvSpPr>
        <dsp:cNvPr id="0" name=""/>
        <dsp:cNvSpPr/>
      </dsp:nvSpPr>
      <dsp:spPr>
        <a:xfrm>
          <a:off x="957234" y="227186"/>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Portfolio Design - Management &amp; Optimisation strategies</a:t>
          </a:r>
        </a:p>
      </dsp:txBody>
      <dsp:txXfrm>
        <a:off x="1027990" y="288398"/>
        <a:ext cx="285446" cy="246945"/>
      </dsp:txXfrm>
    </dsp:sp>
    <dsp:sp modelId="{EF225E32-EFEF-4C92-9312-A927D62B941B}">
      <dsp:nvSpPr>
        <dsp:cNvPr id="0" name=""/>
        <dsp:cNvSpPr/>
      </dsp:nvSpPr>
      <dsp:spPr>
        <a:xfrm rot="14319927" flipV="1">
          <a:off x="1018520" y="785970"/>
          <a:ext cx="98270" cy="280201"/>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E2EC66-BADD-49B7-AAA4-9C62F38D9757}">
      <dsp:nvSpPr>
        <dsp:cNvPr id="0" name=""/>
        <dsp:cNvSpPr/>
      </dsp:nvSpPr>
      <dsp:spPr>
        <a:xfrm>
          <a:off x="957234" y="673809"/>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endParaRPr lang="en-IN" sz="500" kern="1200" dirty="0"/>
        </a:p>
        <a:p>
          <a:pPr marL="0" lvl="0" indent="0" algn="ctr" defTabSz="222250">
            <a:lnSpc>
              <a:spcPct val="90000"/>
            </a:lnSpc>
            <a:spcBef>
              <a:spcPct val="0"/>
            </a:spcBef>
            <a:spcAft>
              <a:spcPct val="35000"/>
            </a:spcAft>
            <a:buNone/>
          </a:pPr>
          <a:r>
            <a:rPr lang="en-IN" sz="500" kern="1200" dirty="0"/>
            <a:t>Stock Selection - Differentiated, high performing stocks</a:t>
          </a:r>
        </a:p>
      </dsp:txBody>
      <dsp:txXfrm>
        <a:off x="1027990" y="735021"/>
        <a:ext cx="285446" cy="246945"/>
      </dsp:txXfrm>
    </dsp:sp>
    <dsp:sp modelId="{F8FB662C-8CEF-4929-87EE-02FD0B08FC7A}">
      <dsp:nvSpPr>
        <dsp:cNvPr id="0" name=""/>
        <dsp:cNvSpPr/>
      </dsp:nvSpPr>
      <dsp:spPr>
        <a:xfrm rot="18070949" flipV="1">
          <a:off x="584537" y="890026"/>
          <a:ext cx="108313" cy="267849"/>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3AC60-435D-47B4-9B37-950C937CE31C}">
      <dsp:nvSpPr>
        <dsp:cNvPr id="0" name=""/>
        <dsp:cNvSpPr/>
      </dsp:nvSpPr>
      <dsp:spPr>
        <a:xfrm>
          <a:off x="565663" y="901250"/>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Deep understand of business turnaround</a:t>
          </a:r>
        </a:p>
      </dsp:txBody>
      <dsp:txXfrm>
        <a:off x="636419" y="962462"/>
        <a:ext cx="285446" cy="246945"/>
      </dsp:txXfrm>
    </dsp:sp>
    <dsp:sp modelId="{906FFC6F-32D1-4B62-83A0-CF7AF45B8812}">
      <dsp:nvSpPr>
        <dsp:cNvPr id="0" name=""/>
        <dsp:cNvSpPr/>
      </dsp:nvSpPr>
      <dsp:spPr>
        <a:xfrm flipV="1">
          <a:off x="292260" y="591228"/>
          <a:ext cx="108176" cy="239726"/>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8F9117-E8A4-4F0F-8941-FD7703E1EE69}">
      <dsp:nvSpPr>
        <dsp:cNvPr id="0" name=""/>
        <dsp:cNvSpPr/>
      </dsp:nvSpPr>
      <dsp:spPr>
        <a:xfrm>
          <a:off x="172275" y="674063"/>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Market Timing - Proprietary  Algorithm</a:t>
          </a:r>
        </a:p>
      </dsp:txBody>
      <dsp:txXfrm>
        <a:off x="243031" y="735275"/>
        <a:ext cx="285446" cy="246945"/>
      </dsp:txXfrm>
    </dsp:sp>
    <dsp:sp modelId="{FE5BE778-4CBA-45B3-A691-11454ABD757E}">
      <dsp:nvSpPr>
        <dsp:cNvPr id="0" name=""/>
        <dsp:cNvSpPr/>
      </dsp:nvSpPr>
      <dsp:spPr>
        <a:xfrm>
          <a:off x="172275" y="226678"/>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Customized Portfolio</a:t>
          </a:r>
        </a:p>
      </dsp:txBody>
      <dsp:txXfrm>
        <a:off x="243031" y="287890"/>
        <a:ext cx="285446" cy="2469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CF64D-A81C-405D-8F6A-3E3F3ABE1910}">
      <dsp:nvSpPr>
        <dsp:cNvPr id="0" name=""/>
        <dsp:cNvSpPr/>
      </dsp:nvSpPr>
      <dsp:spPr>
        <a:xfrm>
          <a:off x="517671" y="409902"/>
          <a:ext cx="521003" cy="450688"/>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a:t>Why Chanakya ?</a:t>
          </a:r>
        </a:p>
      </dsp:txBody>
      <dsp:txXfrm>
        <a:off x="604008" y="484587"/>
        <a:ext cx="348329" cy="301318"/>
      </dsp:txXfrm>
    </dsp:sp>
    <dsp:sp modelId="{FA31986A-D527-42F8-86BD-454BBA5F8E84}">
      <dsp:nvSpPr>
        <dsp:cNvPr id="0" name=""/>
        <dsp:cNvSpPr/>
      </dsp:nvSpPr>
      <dsp:spPr>
        <a:xfrm rot="7480903" flipH="1" flipV="1">
          <a:off x="904779" y="179365"/>
          <a:ext cx="100372" cy="17753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FE829-58F8-4559-9678-EE54DD7FDECC}">
      <dsp:nvSpPr>
        <dsp:cNvPr id="0" name=""/>
        <dsp:cNvSpPr/>
      </dsp:nvSpPr>
      <dsp:spPr>
        <a:xfrm>
          <a:off x="565663" y="0"/>
          <a:ext cx="426958" cy="369369"/>
        </a:xfrm>
        <a:prstGeom prst="hexagon">
          <a:avLst>
            <a:gd name="adj" fmla="val 28570"/>
            <a:gd name="vf" fmla="val 115470"/>
          </a:avLst>
        </a:prstGeom>
        <a:solidFill>
          <a:srgbClr val="92D05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Seasoned Core Team - 35+ years experience</a:t>
          </a:r>
        </a:p>
      </dsp:txBody>
      <dsp:txXfrm>
        <a:off x="636419" y="61212"/>
        <a:ext cx="285446" cy="246945"/>
      </dsp:txXfrm>
    </dsp:sp>
    <dsp:sp modelId="{563635ED-4099-45A1-B63B-6EB3CDDFEB29}">
      <dsp:nvSpPr>
        <dsp:cNvPr id="0" name=""/>
        <dsp:cNvSpPr/>
      </dsp:nvSpPr>
      <dsp:spPr>
        <a:xfrm rot="10800000" flipV="1">
          <a:off x="1146653" y="497527"/>
          <a:ext cx="96757" cy="18428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25EA35-E829-4DB7-AA18-59E2FF85DF32}">
      <dsp:nvSpPr>
        <dsp:cNvPr id="0" name=""/>
        <dsp:cNvSpPr/>
      </dsp:nvSpPr>
      <dsp:spPr>
        <a:xfrm>
          <a:off x="957234" y="227186"/>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Portfolio Design - Management &amp; Optimisation strategies</a:t>
          </a:r>
        </a:p>
      </dsp:txBody>
      <dsp:txXfrm>
        <a:off x="1027990" y="288398"/>
        <a:ext cx="285446" cy="246945"/>
      </dsp:txXfrm>
    </dsp:sp>
    <dsp:sp modelId="{EF225E32-EFEF-4C92-9312-A927D62B941B}">
      <dsp:nvSpPr>
        <dsp:cNvPr id="0" name=""/>
        <dsp:cNvSpPr/>
      </dsp:nvSpPr>
      <dsp:spPr>
        <a:xfrm rot="14319927" flipV="1">
          <a:off x="1018520" y="785970"/>
          <a:ext cx="98270" cy="280201"/>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E2EC66-BADD-49B7-AAA4-9C62F38D9757}">
      <dsp:nvSpPr>
        <dsp:cNvPr id="0" name=""/>
        <dsp:cNvSpPr/>
      </dsp:nvSpPr>
      <dsp:spPr>
        <a:xfrm>
          <a:off x="957234" y="673809"/>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endParaRPr lang="en-IN" sz="500" kern="1200" dirty="0"/>
        </a:p>
        <a:p>
          <a:pPr marL="0" lvl="0" indent="0" algn="ctr" defTabSz="222250">
            <a:lnSpc>
              <a:spcPct val="90000"/>
            </a:lnSpc>
            <a:spcBef>
              <a:spcPct val="0"/>
            </a:spcBef>
            <a:spcAft>
              <a:spcPct val="35000"/>
            </a:spcAft>
            <a:buNone/>
          </a:pPr>
          <a:r>
            <a:rPr lang="en-IN" sz="500" kern="1200" dirty="0"/>
            <a:t>Stock Selection - Differentiated, high performing stocks</a:t>
          </a:r>
        </a:p>
      </dsp:txBody>
      <dsp:txXfrm>
        <a:off x="1027990" y="735021"/>
        <a:ext cx="285446" cy="246945"/>
      </dsp:txXfrm>
    </dsp:sp>
    <dsp:sp modelId="{F8FB662C-8CEF-4929-87EE-02FD0B08FC7A}">
      <dsp:nvSpPr>
        <dsp:cNvPr id="0" name=""/>
        <dsp:cNvSpPr/>
      </dsp:nvSpPr>
      <dsp:spPr>
        <a:xfrm rot="18070949" flipV="1">
          <a:off x="584537" y="890026"/>
          <a:ext cx="108313" cy="267849"/>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3AC60-435D-47B4-9B37-950C937CE31C}">
      <dsp:nvSpPr>
        <dsp:cNvPr id="0" name=""/>
        <dsp:cNvSpPr/>
      </dsp:nvSpPr>
      <dsp:spPr>
        <a:xfrm>
          <a:off x="565663" y="901250"/>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Deep understand of business turnaround</a:t>
          </a:r>
        </a:p>
      </dsp:txBody>
      <dsp:txXfrm>
        <a:off x="636419" y="962462"/>
        <a:ext cx="285446" cy="246945"/>
      </dsp:txXfrm>
    </dsp:sp>
    <dsp:sp modelId="{906FFC6F-32D1-4B62-83A0-CF7AF45B8812}">
      <dsp:nvSpPr>
        <dsp:cNvPr id="0" name=""/>
        <dsp:cNvSpPr/>
      </dsp:nvSpPr>
      <dsp:spPr>
        <a:xfrm flipV="1">
          <a:off x="292260" y="591228"/>
          <a:ext cx="108176" cy="239726"/>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8F9117-E8A4-4F0F-8941-FD7703E1EE69}">
      <dsp:nvSpPr>
        <dsp:cNvPr id="0" name=""/>
        <dsp:cNvSpPr/>
      </dsp:nvSpPr>
      <dsp:spPr>
        <a:xfrm>
          <a:off x="172275" y="674063"/>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Market Timing - Proprietary  Algorithm</a:t>
          </a:r>
        </a:p>
      </dsp:txBody>
      <dsp:txXfrm>
        <a:off x="243031" y="735275"/>
        <a:ext cx="285446" cy="246945"/>
      </dsp:txXfrm>
    </dsp:sp>
    <dsp:sp modelId="{FE5BE778-4CBA-45B3-A691-11454ABD757E}">
      <dsp:nvSpPr>
        <dsp:cNvPr id="0" name=""/>
        <dsp:cNvSpPr/>
      </dsp:nvSpPr>
      <dsp:spPr>
        <a:xfrm>
          <a:off x="172275" y="226678"/>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Customized Portfolio</a:t>
          </a:r>
        </a:p>
      </dsp:txBody>
      <dsp:txXfrm>
        <a:off x="243031" y="287890"/>
        <a:ext cx="285446" cy="2469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CF64D-A81C-405D-8F6A-3E3F3ABE1910}">
      <dsp:nvSpPr>
        <dsp:cNvPr id="0" name=""/>
        <dsp:cNvSpPr/>
      </dsp:nvSpPr>
      <dsp:spPr>
        <a:xfrm>
          <a:off x="517671" y="409902"/>
          <a:ext cx="521003" cy="450688"/>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a:t>Why Chanakya ?</a:t>
          </a:r>
        </a:p>
      </dsp:txBody>
      <dsp:txXfrm>
        <a:off x="604008" y="484587"/>
        <a:ext cx="348329" cy="301318"/>
      </dsp:txXfrm>
    </dsp:sp>
    <dsp:sp modelId="{FA31986A-D527-42F8-86BD-454BBA5F8E84}">
      <dsp:nvSpPr>
        <dsp:cNvPr id="0" name=""/>
        <dsp:cNvSpPr/>
      </dsp:nvSpPr>
      <dsp:spPr>
        <a:xfrm rot="7480903" flipH="1" flipV="1">
          <a:off x="904779" y="179365"/>
          <a:ext cx="100372" cy="17753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FE829-58F8-4559-9678-EE54DD7FDECC}">
      <dsp:nvSpPr>
        <dsp:cNvPr id="0" name=""/>
        <dsp:cNvSpPr/>
      </dsp:nvSpPr>
      <dsp:spPr>
        <a:xfrm>
          <a:off x="565663" y="0"/>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Seasoned Core Team - 35+ years experience</a:t>
          </a:r>
        </a:p>
      </dsp:txBody>
      <dsp:txXfrm>
        <a:off x="636419" y="61212"/>
        <a:ext cx="285446" cy="246945"/>
      </dsp:txXfrm>
    </dsp:sp>
    <dsp:sp modelId="{563635ED-4099-45A1-B63B-6EB3CDDFEB29}">
      <dsp:nvSpPr>
        <dsp:cNvPr id="0" name=""/>
        <dsp:cNvSpPr/>
      </dsp:nvSpPr>
      <dsp:spPr>
        <a:xfrm rot="10800000" flipV="1">
          <a:off x="1146653" y="497527"/>
          <a:ext cx="96757" cy="18428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25EA35-E829-4DB7-AA18-59E2FF85DF32}">
      <dsp:nvSpPr>
        <dsp:cNvPr id="0" name=""/>
        <dsp:cNvSpPr/>
      </dsp:nvSpPr>
      <dsp:spPr>
        <a:xfrm>
          <a:off x="957234" y="227186"/>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Portfolio Design - Management &amp; Optimisation strategies</a:t>
          </a:r>
        </a:p>
      </dsp:txBody>
      <dsp:txXfrm>
        <a:off x="1027990" y="288398"/>
        <a:ext cx="285446" cy="246945"/>
      </dsp:txXfrm>
    </dsp:sp>
    <dsp:sp modelId="{EF225E32-EFEF-4C92-9312-A927D62B941B}">
      <dsp:nvSpPr>
        <dsp:cNvPr id="0" name=""/>
        <dsp:cNvSpPr/>
      </dsp:nvSpPr>
      <dsp:spPr>
        <a:xfrm rot="14319927" flipV="1">
          <a:off x="1018520" y="785970"/>
          <a:ext cx="98270" cy="280201"/>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E2EC66-BADD-49B7-AAA4-9C62F38D9757}">
      <dsp:nvSpPr>
        <dsp:cNvPr id="0" name=""/>
        <dsp:cNvSpPr/>
      </dsp:nvSpPr>
      <dsp:spPr>
        <a:xfrm>
          <a:off x="957234" y="673809"/>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endParaRPr lang="en-IN" sz="500" kern="1200" dirty="0"/>
        </a:p>
        <a:p>
          <a:pPr marL="0" lvl="0" indent="0" algn="ctr" defTabSz="222250">
            <a:lnSpc>
              <a:spcPct val="90000"/>
            </a:lnSpc>
            <a:spcBef>
              <a:spcPct val="0"/>
            </a:spcBef>
            <a:spcAft>
              <a:spcPct val="35000"/>
            </a:spcAft>
            <a:buNone/>
          </a:pPr>
          <a:r>
            <a:rPr lang="en-IN" sz="500" kern="1200" dirty="0"/>
            <a:t>Stock Selection - Differentiated, high performing stocks</a:t>
          </a:r>
        </a:p>
      </dsp:txBody>
      <dsp:txXfrm>
        <a:off x="1027990" y="735021"/>
        <a:ext cx="285446" cy="246945"/>
      </dsp:txXfrm>
    </dsp:sp>
    <dsp:sp modelId="{F8FB662C-8CEF-4929-87EE-02FD0B08FC7A}">
      <dsp:nvSpPr>
        <dsp:cNvPr id="0" name=""/>
        <dsp:cNvSpPr/>
      </dsp:nvSpPr>
      <dsp:spPr>
        <a:xfrm rot="18070949" flipV="1">
          <a:off x="584537" y="890026"/>
          <a:ext cx="108313" cy="267849"/>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3AC60-435D-47B4-9B37-950C937CE31C}">
      <dsp:nvSpPr>
        <dsp:cNvPr id="0" name=""/>
        <dsp:cNvSpPr/>
      </dsp:nvSpPr>
      <dsp:spPr>
        <a:xfrm>
          <a:off x="565663" y="901250"/>
          <a:ext cx="426958" cy="369369"/>
        </a:xfrm>
        <a:prstGeom prst="hexagon">
          <a:avLst>
            <a:gd name="adj" fmla="val 28570"/>
            <a:gd name="vf" fmla="val 115470"/>
          </a:avLst>
        </a:prstGeom>
        <a:solidFill>
          <a:srgbClr val="92D05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Deep understand of business turnaround</a:t>
          </a:r>
        </a:p>
      </dsp:txBody>
      <dsp:txXfrm>
        <a:off x="636419" y="962462"/>
        <a:ext cx="285446" cy="246945"/>
      </dsp:txXfrm>
    </dsp:sp>
    <dsp:sp modelId="{906FFC6F-32D1-4B62-83A0-CF7AF45B8812}">
      <dsp:nvSpPr>
        <dsp:cNvPr id="0" name=""/>
        <dsp:cNvSpPr/>
      </dsp:nvSpPr>
      <dsp:spPr>
        <a:xfrm flipV="1">
          <a:off x="292260" y="591228"/>
          <a:ext cx="108176" cy="239726"/>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8F9117-E8A4-4F0F-8941-FD7703E1EE69}">
      <dsp:nvSpPr>
        <dsp:cNvPr id="0" name=""/>
        <dsp:cNvSpPr/>
      </dsp:nvSpPr>
      <dsp:spPr>
        <a:xfrm>
          <a:off x="172275" y="674063"/>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Market Timing - Proprietary  Algorithm</a:t>
          </a:r>
        </a:p>
      </dsp:txBody>
      <dsp:txXfrm>
        <a:off x="243031" y="735275"/>
        <a:ext cx="285446" cy="246945"/>
      </dsp:txXfrm>
    </dsp:sp>
    <dsp:sp modelId="{FE5BE778-4CBA-45B3-A691-11454ABD757E}">
      <dsp:nvSpPr>
        <dsp:cNvPr id="0" name=""/>
        <dsp:cNvSpPr/>
      </dsp:nvSpPr>
      <dsp:spPr>
        <a:xfrm>
          <a:off x="172275" y="226678"/>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Customized Portfolio</a:t>
          </a:r>
        </a:p>
      </dsp:txBody>
      <dsp:txXfrm>
        <a:off x="243031" y="287890"/>
        <a:ext cx="285446" cy="2469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CF64D-A81C-405D-8F6A-3E3F3ABE1910}">
      <dsp:nvSpPr>
        <dsp:cNvPr id="0" name=""/>
        <dsp:cNvSpPr/>
      </dsp:nvSpPr>
      <dsp:spPr>
        <a:xfrm>
          <a:off x="517671" y="409902"/>
          <a:ext cx="521003" cy="450688"/>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a:t>Why Chanakya ?</a:t>
          </a:r>
        </a:p>
      </dsp:txBody>
      <dsp:txXfrm>
        <a:off x="604008" y="484587"/>
        <a:ext cx="348329" cy="301318"/>
      </dsp:txXfrm>
    </dsp:sp>
    <dsp:sp modelId="{FA31986A-D527-42F8-86BD-454BBA5F8E84}">
      <dsp:nvSpPr>
        <dsp:cNvPr id="0" name=""/>
        <dsp:cNvSpPr/>
      </dsp:nvSpPr>
      <dsp:spPr>
        <a:xfrm rot="7480903" flipH="1" flipV="1">
          <a:off x="904779" y="179365"/>
          <a:ext cx="100372" cy="17753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FE829-58F8-4559-9678-EE54DD7FDECC}">
      <dsp:nvSpPr>
        <dsp:cNvPr id="0" name=""/>
        <dsp:cNvSpPr/>
      </dsp:nvSpPr>
      <dsp:spPr>
        <a:xfrm>
          <a:off x="565663" y="0"/>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Seasoned Core Team - 35+ years experience</a:t>
          </a:r>
        </a:p>
      </dsp:txBody>
      <dsp:txXfrm>
        <a:off x="636419" y="61212"/>
        <a:ext cx="285446" cy="246945"/>
      </dsp:txXfrm>
    </dsp:sp>
    <dsp:sp modelId="{563635ED-4099-45A1-B63B-6EB3CDDFEB29}">
      <dsp:nvSpPr>
        <dsp:cNvPr id="0" name=""/>
        <dsp:cNvSpPr/>
      </dsp:nvSpPr>
      <dsp:spPr>
        <a:xfrm rot="10800000" flipV="1">
          <a:off x="1146653" y="497527"/>
          <a:ext cx="96757" cy="18428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25EA35-E829-4DB7-AA18-59E2FF85DF32}">
      <dsp:nvSpPr>
        <dsp:cNvPr id="0" name=""/>
        <dsp:cNvSpPr/>
      </dsp:nvSpPr>
      <dsp:spPr>
        <a:xfrm>
          <a:off x="957234" y="227186"/>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Portfolio Design - Management &amp; Optimisation strategies</a:t>
          </a:r>
        </a:p>
      </dsp:txBody>
      <dsp:txXfrm>
        <a:off x="1027990" y="288398"/>
        <a:ext cx="285446" cy="246945"/>
      </dsp:txXfrm>
    </dsp:sp>
    <dsp:sp modelId="{EF225E32-EFEF-4C92-9312-A927D62B941B}">
      <dsp:nvSpPr>
        <dsp:cNvPr id="0" name=""/>
        <dsp:cNvSpPr/>
      </dsp:nvSpPr>
      <dsp:spPr>
        <a:xfrm rot="14319927" flipV="1">
          <a:off x="1018520" y="785970"/>
          <a:ext cx="98270" cy="280201"/>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E2EC66-BADD-49B7-AAA4-9C62F38D9757}">
      <dsp:nvSpPr>
        <dsp:cNvPr id="0" name=""/>
        <dsp:cNvSpPr/>
      </dsp:nvSpPr>
      <dsp:spPr>
        <a:xfrm>
          <a:off x="957234" y="673809"/>
          <a:ext cx="426958" cy="369369"/>
        </a:xfrm>
        <a:prstGeom prst="hexagon">
          <a:avLst>
            <a:gd name="adj" fmla="val 28570"/>
            <a:gd name="vf" fmla="val 115470"/>
          </a:avLst>
        </a:prstGeom>
        <a:solidFill>
          <a:srgbClr val="92D05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endParaRPr lang="en-IN" sz="500" kern="1200" dirty="0"/>
        </a:p>
        <a:p>
          <a:pPr marL="0" lvl="0" indent="0" algn="ctr" defTabSz="222250">
            <a:lnSpc>
              <a:spcPct val="90000"/>
            </a:lnSpc>
            <a:spcBef>
              <a:spcPct val="0"/>
            </a:spcBef>
            <a:spcAft>
              <a:spcPct val="35000"/>
            </a:spcAft>
            <a:buNone/>
          </a:pPr>
          <a:r>
            <a:rPr lang="en-IN" sz="500" kern="1200" dirty="0"/>
            <a:t>Stock Selection - Differentiated, high performing stocks</a:t>
          </a:r>
        </a:p>
      </dsp:txBody>
      <dsp:txXfrm>
        <a:off x="1027990" y="735021"/>
        <a:ext cx="285446" cy="246945"/>
      </dsp:txXfrm>
    </dsp:sp>
    <dsp:sp modelId="{F8FB662C-8CEF-4929-87EE-02FD0B08FC7A}">
      <dsp:nvSpPr>
        <dsp:cNvPr id="0" name=""/>
        <dsp:cNvSpPr/>
      </dsp:nvSpPr>
      <dsp:spPr>
        <a:xfrm rot="18070949" flipV="1">
          <a:off x="584537" y="890026"/>
          <a:ext cx="108313" cy="267849"/>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3AC60-435D-47B4-9B37-950C937CE31C}">
      <dsp:nvSpPr>
        <dsp:cNvPr id="0" name=""/>
        <dsp:cNvSpPr/>
      </dsp:nvSpPr>
      <dsp:spPr>
        <a:xfrm>
          <a:off x="565663" y="901250"/>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Deep understand of business turnaround</a:t>
          </a:r>
        </a:p>
      </dsp:txBody>
      <dsp:txXfrm>
        <a:off x="636419" y="962462"/>
        <a:ext cx="285446" cy="246945"/>
      </dsp:txXfrm>
    </dsp:sp>
    <dsp:sp modelId="{906FFC6F-32D1-4B62-83A0-CF7AF45B8812}">
      <dsp:nvSpPr>
        <dsp:cNvPr id="0" name=""/>
        <dsp:cNvSpPr/>
      </dsp:nvSpPr>
      <dsp:spPr>
        <a:xfrm flipV="1">
          <a:off x="292260" y="591228"/>
          <a:ext cx="108176" cy="239726"/>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8F9117-E8A4-4F0F-8941-FD7703E1EE69}">
      <dsp:nvSpPr>
        <dsp:cNvPr id="0" name=""/>
        <dsp:cNvSpPr/>
      </dsp:nvSpPr>
      <dsp:spPr>
        <a:xfrm>
          <a:off x="172275" y="674063"/>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Market Timing - Proprietary  Algorithm</a:t>
          </a:r>
        </a:p>
      </dsp:txBody>
      <dsp:txXfrm>
        <a:off x="243031" y="735275"/>
        <a:ext cx="285446" cy="246945"/>
      </dsp:txXfrm>
    </dsp:sp>
    <dsp:sp modelId="{FE5BE778-4CBA-45B3-A691-11454ABD757E}">
      <dsp:nvSpPr>
        <dsp:cNvPr id="0" name=""/>
        <dsp:cNvSpPr/>
      </dsp:nvSpPr>
      <dsp:spPr>
        <a:xfrm>
          <a:off x="172275" y="226678"/>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Customized Portfolio</a:t>
          </a:r>
        </a:p>
      </dsp:txBody>
      <dsp:txXfrm>
        <a:off x="243031" y="287890"/>
        <a:ext cx="285446" cy="2469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CF64D-A81C-405D-8F6A-3E3F3ABE1910}">
      <dsp:nvSpPr>
        <dsp:cNvPr id="0" name=""/>
        <dsp:cNvSpPr/>
      </dsp:nvSpPr>
      <dsp:spPr>
        <a:xfrm>
          <a:off x="517671" y="409902"/>
          <a:ext cx="521003" cy="450688"/>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a:t>Why Chanakya ?</a:t>
          </a:r>
        </a:p>
      </dsp:txBody>
      <dsp:txXfrm>
        <a:off x="604008" y="484587"/>
        <a:ext cx="348329" cy="301318"/>
      </dsp:txXfrm>
    </dsp:sp>
    <dsp:sp modelId="{FA31986A-D527-42F8-86BD-454BBA5F8E84}">
      <dsp:nvSpPr>
        <dsp:cNvPr id="0" name=""/>
        <dsp:cNvSpPr/>
      </dsp:nvSpPr>
      <dsp:spPr>
        <a:xfrm rot="7480903" flipH="1" flipV="1">
          <a:off x="904779" y="179365"/>
          <a:ext cx="100372" cy="17753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FE829-58F8-4559-9678-EE54DD7FDECC}">
      <dsp:nvSpPr>
        <dsp:cNvPr id="0" name=""/>
        <dsp:cNvSpPr/>
      </dsp:nvSpPr>
      <dsp:spPr>
        <a:xfrm>
          <a:off x="565663" y="0"/>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Seasoned Core Team - 35+ years experience</a:t>
          </a:r>
        </a:p>
      </dsp:txBody>
      <dsp:txXfrm>
        <a:off x="636419" y="61212"/>
        <a:ext cx="285446" cy="246945"/>
      </dsp:txXfrm>
    </dsp:sp>
    <dsp:sp modelId="{563635ED-4099-45A1-B63B-6EB3CDDFEB29}">
      <dsp:nvSpPr>
        <dsp:cNvPr id="0" name=""/>
        <dsp:cNvSpPr/>
      </dsp:nvSpPr>
      <dsp:spPr>
        <a:xfrm rot="10800000" flipV="1">
          <a:off x="1146653" y="497527"/>
          <a:ext cx="96757" cy="18428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25EA35-E829-4DB7-AA18-59E2FF85DF32}">
      <dsp:nvSpPr>
        <dsp:cNvPr id="0" name=""/>
        <dsp:cNvSpPr/>
      </dsp:nvSpPr>
      <dsp:spPr>
        <a:xfrm>
          <a:off x="957234" y="227186"/>
          <a:ext cx="426958" cy="369369"/>
        </a:xfrm>
        <a:prstGeom prst="hexagon">
          <a:avLst>
            <a:gd name="adj" fmla="val 28570"/>
            <a:gd name="vf" fmla="val 115470"/>
          </a:avLst>
        </a:prstGeom>
        <a:solidFill>
          <a:srgbClr val="92D05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Portfolio Design - Management &amp; Optimisation strategies</a:t>
          </a:r>
        </a:p>
      </dsp:txBody>
      <dsp:txXfrm>
        <a:off x="1027990" y="288398"/>
        <a:ext cx="285446" cy="246945"/>
      </dsp:txXfrm>
    </dsp:sp>
    <dsp:sp modelId="{EF225E32-EFEF-4C92-9312-A927D62B941B}">
      <dsp:nvSpPr>
        <dsp:cNvPr id="0" name=""/>
        <dsp:cNvSpPr/>
      </dsp:nvSpPr>
      <dsp:spPr>
        <a:xfrm rot="14319927" flipV="1">
          <a:off x="1018520" y="785970"/>
          <a:ext cx="98270" cy="280201"/>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E2EC66-BADD-49B7-AAA4-9C62F38D9757}">
      <dsp:nvSpPr>
        <dsp:cNvPr id="0" name=""/>
        <dsp:cNvSpPr/>
      </dsp:nvSpPr>
      <dsp:spPr>
        <a:xfrm>
          <a:off x="957234" y="673809"/>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endParaRPr lang="en-IN" sz="500" kern="1200" dirty="0"/>
        </a:p>
        <a:p>
          <a:pPr marL="0" lvl="0" indent="0" algn="ctr" defTabSz="222250">
            <a:lnSpc>
              <a:spcPct val="90000"/>
            </a:lnSpc>
            <a:spcBef>
              <a:spcPct val="0"/>
            </a:spcBef>
            <a:spcAft>
              <a:spcPct val="35000"/>
            </a:spcAft>
            <a:buNone/>
          </a:pPr>
          <a:r>
            <a:rPr lang="en-IN" sz="500" kern="1200" dirty="0"/>
            <a:t>Stock Selection - Differentiated, high performing stocks</a:t>
          </a:r>
        </a:p>
      </dsp:txBody>
      <dsp:txXfrm>
        <a:off x="1027990" y="735021"/>
        <a:ext cx="285446" cy="246945"/>
      </dsp:txXfrm>
    </dsp:sp>
    <dsp:sp modelId="{F8FB662C-8CEF-4929-87EE-02FD0B08FC7A}">
      <dsp:nvSpPr>
        <dsp:cNvPr id="0" name=""/>
        <dsp:cNvSpPr/>
      </dsp:nvSpPr>
      <dsp:spPr>
        <a:xfrm rot="18070949" flipV="1">
          <a:off x="584537" y="890026"/>
          <a:ext cx="108313" cy="267849"/>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3AC60-435D-47B4-9B37-950C937CE31C}">
      <dsp:nvSpPr>
        <dsp:cNvPr id="0" name=""/>
        <dsp:cNvSpPr/>
      </dsp:nvSpPr>
      <dsp:spPr>
        <a:xfrm>
          <a:off x="565663" y="901250"/>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Deep understand of business turnaround</a:t>
          </a:r>
        </a:p>
      </dsp:txBody>
      <dsp:txXfrm>
        <a:off x="636419" y="962462"/>
        <a:ext cx="285446" cy="246945"/>
      </dsp:txXfrm>
    </dsp:sp>
    <dsp:sp modelId="{906FFC6F-32D1-4B62-83A0-CF7AF45B8812}">
      <dsp:nvSpPr>
        <dsp:cNvPr id="0" name=""/>
        <dsp:cNvSpPr/>
      </dsp:nvSpPr>
      <dsp:spPr>
        <a:xfrm flipV="1">
          <a:off x="292260" y="591228"/>
          <a:ext cx="108176" cy="239726"/>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8F9117-E8A4-4F0F-8941-FD7703E1EE69}">
      <dsp:nvSpPr>
        <dsp:cNvPr id="0" name=""/>
        <dsp:cNvSpPr/>
      </dsp:nvSpPr>
      <dsp:spPr>
        <a:xfrm>
          <a:off x="172275" y="674063"/>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Market Timing - Proprietary  Algorithm</a:t>
          </a:r>
        </a:p>
      </dsp:txBody>
      <dsp:txXfrm>
        <a:off x="243031" y="735275"/>
        <a:ext cx="285446" cy="246945"/>
      </dsp:txXfrm>
    </dsp:sp>
    <dsp:sp modelId="{FE5BE778-4CBA-45B3-A691-11454ABD757E}">
      <dsp:nvSpPr>
        <dsp:cNvPr id="0" name=""/>
        <dsp:cNvSpPr/>
      </dsp:nvSpPr>
      <dsp:spPr>
        <a:xfrm>
          <a:off x="172275" y="226678"/>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Customized Portfolio</a:t>
          </a:r>
        </a:p>
      </dsp:txBody>
      <dsp:txXfrm>
        <a:off x="243031" y="287890"/>
        <a:ext cx="285446" cy="24694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CF64D-A81C-405D-8F6A-3E3F3ABE1910}">
      <dsp:nvSpPr>
        <dsp:cNvPr id="0" name=""/>
        <dsp:cNvSpPr/>
      </dsp:nvSpPr>
      <dsp:spPr>
        <a:xfrm>
          <a:off x="517671" y="409902"/>
          <a:ext cx="521003" cy="450688"/>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a:t>Why Chanakya ?</a:t>
          </a:r>
        </a:p>
      </dsp:txBody>
      <dsp:txXfrm>
        <a:off x="604008" y="484587"/>
        <a:ext cx="348329" cy="301318"/>
      </dsp:txXfrm>
    </dsp:sp>
    <dsp:sp modelId="{FA31986A-D527-42F8-86BD-454BBA5F8E84}">
      <dsp:nvSpPr>
        <dsp:cNvPr id="0" name=""/>
        <dsp:cNvSpPr/>
      </dsp:nvSpPr>
      <dsp:spPr>
        <a:xfrm rot="7480903" flipH="1" flipV="1">
          <a:off x="904779" y="179365"/>
          <a:ext cx="100372" cy="17753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FE829-58F8-4559-9678-EE54DD7FDECC}">
      <dsp:nvSpPr>
        <dsp:cNvPr id="0" name=""/>
        <dsp:cNvSpPr/>
      </dsp:nvSpPr>
      <dsp:spPr>
        <a:xfrm>
          <a:off x="565663" y="0"/>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Seasoned Core Team - 35+ years experience</a:t>
          </a:r>
        </a:p>
      </dsp:txBody>
      <dsp:txXfrm>
        <a:off x="636419" y="61212"/>
        <a:ext cx="285446" cy="246945"/>
      </dsp:txXfrm>
    </dsp:sp>
    <dsp:sp modelId="{563635ED-4099-45A1-B63B-6EB3CDDFEB29}">
      <dsp:nvSpPr>
        <dsp:cNvPr id="0" name=""/>
        <dsp:cNvSpPr/>
      </dsp:nvSpPr>
      <dsp:spPr>
        <a:xfrm rot="10800000" flipV="1">
          <a:off x="1146653" y="497527"/>
          <a:ext cx="96757" cy="18428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25EA35-E829-4DB7-AA18-59E2FF85DF32}">
      <dsp:nvSpPr>
        <dsp:cNvPr id="0" name=""/>
        <dsp:cNvSpPr/>
      </dsp:nvSpPr>
      <dsp:spPr>
        <a:xfrm>
          <a:off x="957234" y="227186"/>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Portfolio Design - Management &amp; Optimisation strategies</a:t>
          </a:r>
        </a:p>
      </dsp:txBody>
      <dsp:txXfrm>
        <a:off x="1027990" y="288398"/>
        <a:ext cx="285446" cy="246945"/>
      </dsp:txXfrm>
    </dsp:sp>
    <dsp:sp modelId="{EF225E32-EFEF-4C92-9312-A927D62B941B}">
      <dsp:nvSpPr>
        <dsp:cNvPr id="0" name=""/>
        <dsp:cNvSpPr/>
      </dsp:nvSpPr>
      <dsp:spPr>
        <a:xfrm rot="14319927" flipV="1">
          <a:off x="1018520" y="785970"/>
          <a:ext cx="98270" cy="280201"/>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E2EC66-BADD-49B7-AAA4-9C62F38D9757}">
      <dsp:nvSpPr>
        <dsp:cNvPr id="0" name=""/>
        <dsp:cNvSpPr/>
      </dsp:nvSpPr>
      <dsp:spPr>
        <a:xfrm>
          <a:off x="957234" y="673809"/>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endParaRPr lang="en-IN" sz="500" kern="1200" dirty="0"/>
        </a:p>
        <a:p>
          <a:pPr marL="0" lvl="0" indent="0" algn="ctr" defTabSz="222250">
            <a:lnSpc>
              <a:spcPct val="90000"/>
            </a:lnSpc>
            <a:spcBef>
              <a:spcPct val="0"/>
            </a:spcBef>
            <a:spcAft>
              <a:spcPct val="35000"/>
            </a:spcAft>
            <a:buNone/>
          </a:pPr>
          <a:r>
            <a:rPr lang="en-IN" sz="500" kern="1200" dirty="0"/>
            <a:t>Stock Selection - Differentiated, high performing stocks</a:t>
          </a:r>
        </a:p>
      </dsp:txBody>
      <dsp:txXfrm>
        <a:off x="1027990" y="735021"/>
        <a:ext cx="285446" cy="246945"/>
      </dsp:txXfrm>
    </dsp:sp>
    <dsp:sp modelId="{F8FB662C-8CEF-4929-87EE-02FD0B08FC7A}">
      <dsp:nvSpPr>
        <dsp:cNvPr id="0" name=""/>
        <dsp:cNvSpPr/>
      </dsp:nvSpPr>
      <dsp:spPr>
        <a:xfrm rot="18070949" flipV="1">
          <a:off x="584537" y="890026"/>
          <a:ext cx="108313" cy="267849"/>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3AC60-435D-47B4-9B37-950C937CE31C}">
      <dsp:nvSpPr>
        <dsp:cNvPr id="0" name=""/>
        <dsp:cNvSpPr/>
      </dsp:nvSpPr>
      <dsp:spPr>
        <a:xfrm>
          <a:off x="565663" y="901250"/>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Deep understand of business turnaround</a:t>
          </a:r>
        </a:p>
      </dsp:txBody>
      <dsp:txXfrm>
        <a:off x="636419" y="962462"/>
        <a:ext cx="285446" cy="246945"/>
      </dsp:txXfrm>
    </dsp:sp>
    <dsp:sp modelId="{906FFC6F-32D1-4B62-83A0-CF7AF45B8812}">
      <dsp:nvSpPr>
        <dsp:cNvPr id="0" name=""/>
        <dsp:cNvSpPr/>
      </dsp:nvSpPr>
      <dsp:spPr>
        <a:xfrm flipV="1">
          <a:off x="292260" y="591228"/>
          <a:ext cx="108176" cy="239726"/>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8F9117-E8A4-4F0F-8941-FD7703E1EE69}">
      <dsp:nvSpPr>
        <dsp:cNvPr id="0" name=""/>
        <dsp:cNvSpPr/>
      </dsp:nvSpPr>
      <dsp:spPr>
        <a:xfrm>
          <a:off x="172275" y="674063"/>
          <a:ext cx="426958" cy="369369"/>
        </a:xfrm>
        <a:prstGeom prst="hexagon">
          <a:avLst>
            <a:gd name="adj" fmla="val 28570"/>
            <a:gd name="vf" fmla="val 115470"/>
          </a:avLst>
        </a:prstGeom>
        <a:solidFill>
          <a:srgbClr val="92D05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Market Timing - Proprietary  Algorithm</a:t>
          </a:r>
        </a:p>
      </dsp:txBody>
      <dsp:txXfrm>
        <a:off x="243031" y="735275"/>
        <a:ext cx="285446" cy="246945"/>
      </dsp:txXfrm>
    </dsp:sp>
    <dsp:sp modelId="{FE5BE778-4CBA-45B3-A691-11454ABD757E}">
      <dsp:nvSpPr>
        <dsp:cNvPr id="0" name=""/>
        <dsp:cNvSpPr/>
      </dsp:nvSpPr>
      <dsp:spPr>
        <a:xfrm>
          <a:off x="172275" y="226678"/>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Customized Portfolio</a:t>
          </a:r>
        </a:p>
      </dsp:txBody>
      <dsp:txXfrm>
        <a:off x="243031" y="287890"/>
        <a:ext cx="285446" cy="24694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CF64D-A81C-405D-8F6A-3E3F3ABE1910}">
      <dsp:nvSpPr>
        <dsp:cNvPr id="0" name=""/>
        <dsp:cNvSpPr/>
      </dsp:nvSpPr>
      <dsp:spPr>
        <a:xfrm>
          <a:off x="517671" y="409902"/>
          <a:ext cx="521003" cy="450688"/>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Why Chanakya ?</a:t>
          </a:r>
        </a:p>
      </dsp:txBody>
      <dsp:txXfrm>
        <a:off x="604008" y="484587"/>
        <a:ext cx="348329" cy="301318"/>
      </dsp:txXfrm>
    </dsp:sp>
    <dsp:sp modelId="{FA31986A-D527-42F8-86BD-454BBA5F8E84}">
      <dsp:nvSpPr>
        <dsp:cNvPr id="0" name=""/>
        <dsp:cNvSpPr/>
      </dsp:nvSpPr>
      <dsp:spPr>
        <a:xfrm rot="7480903" flipH="1" flipV="1">
          <a:off x="904779" y="179365"/>
          <a:ext cx="100372" cy="17753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FE829-58F8-4559-9678-EE54DD7FDECC}">
      <dsp:nvSpPr>
        <dsp:cNvPr id="0" name=""/>
        <dsp:cNvSpPr/>
      </dsp:nvSpPr>
      <dsp:spPr>
        <a:xfrm>
          <a:off x="565663" y="0"/>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Seasoned Core Team - 35+ years experience</a:t>
          </a:r>
        </a:p>
      </dsp:txBody>
      <dsp:txXfrm>
        <a:off x="636419" y="61212"/>
        <a:ext cx="285446" cy="246945"/>
      </dsp:txXfrm>
    </dsp:sp>
    <dsp:sp modelId="{563635ED-4099-45A1-B63B-6EB3CDDFEB29}">
      <dsp:nvSpPr>
        <dsp:cNvPr id="0" name=""/>
        <dsp:cNvSpPr/>
      </dsp:nvSpPr>
      <dsp:spPr>
        <a:xfrm rot="10800000" flipV="1">
          <a:off x="1146653" y="497527"/>
          <a:ext cx="96757" cy="184285"/>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25EA35-E829-4DB7-AA18-59E2FF85DF32}">
      <dsp:nvSpPr>
        <dsp:cNvPr id="0" name=""/>
        <dsp:cNvSpPr/>
      </dsp:nvSpPr>
      <dsp:spPr>
        <a:xfrm>
          <a:off x="957234" y="227186"/>
          <a:ext cx="426958" cy="369369"/>
        </a:xfrm>
        <a:prstGeom prst="hexagon">
          <a:avLst>
            <a:gd name="adj" fmla="val 28570"/>
            <a:gd name="vf" fmla="val 115470"/>
          </a:avLst>
        </a:prstGeom>
        <a:solidFill>
          <a:schemeClr val="accent6"/>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Portfolio Design - Management &amp; Optimisation strategies</a:t>
          </a:r>
        </a:p>
      </dsp:txBody>
      <dsp:txXfrm>
        <a:off x="1027990" y="288398"/>
        <a:ext cx="285446" cy="246945"/>
      </dsp:txXfrm>
    </dsp:sp>
    <dsp:sp modelId="{EF225E32-EFEF-4C92-9312-A927D62B941B}">
      <dsp:nvSpPr>
        <dsp:cNvPr id="0" name=""/>
        <dsp:cNvSpPr/>
      </dsp:nvSpPr>
      <dsp:spPr>
        <a:xfrm rot="14319927" flipV="1">
          <a:off x="1018520" y="785970"/>
          <a:ext cx="98270" cy="280201"/>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E2EC66-BADD-49B7-AAA4-9C62F38D9757}">
      <dsp:nvSpPr>
        <dsp:cNvPr id="0" name=""/>
        <dsp:cNvSpPr/>
      </dsp:nvSpPr>
      <dsp:spPr>
        <a:xfrm>
          <a:off x="957234" y="673809"/>
          <a:ext cx="426958" cy="369369"/>
        </a:xfrm>
        <a:prstGeom prst="hexagon">
          <a:avLst>
            <a:gd name="adj" fmla="val 28570"/>
            <a:gd name="vf" fmla="val 115470"/>
          </a:avLst>
        </a:prstGeom>
        <a:solidFill>
          <a:srgbClr val="92D050"/>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endParaRPr lang="en-IN" sz="500" kern="1200" dirty="0"/>
        </a:p>
        <a:p>
          <a:pPr marL="0" lvl="0" indent="0" algn="ctr" defTabSz="222250">
            <a:lnSpc>
              <a:spcPct val="90000"/>
            </a:lnSpc>
            <a:spcBef>
              <a:spcPct val="0"/>
            </a:spcBef>
            <a:spcAft>
              <a:spcPct val="35000"/>
            </a:spcAft>
            <a:buNone/>
          </a:pPr>
          <a:r>
            <a:rPr lang="en-IN" sz="500" kern="1200" dirty="0"/>
            <a:t>Stock Selection - Differentiated, high performing stocks</a:t>
          </a:r>
        </a:p>
      </dsp:txBody>
      <dsp:txXfrm>
        <a:off x="1027990" y="735021"/>
        <a:ext cx="285446" cy="246945"/>
      </dsp:txXfrm>
    </dsp:sp>
    <dsp:sp modelId="{F8FB662C-8CEF-4929-87EE-02FD0B08FC7A}">
      <dsp:nvSpPr>
        <dsp:cNvPr id="0" name=""/>
        <dsp:cNvSpPr/>
      </dsp:nvSpPr>
      <dsp:spPr>
        <a:xfrm rot="18070949" flipV="1">
          <a:off x="584537" y="890026"/>
          <a:ext cx="108313" cy="267849"/>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3AC60-435D-47B4-9B37-950C937CE31C}">
      <dsp:nvSpPr>
        <dsp:cNvPr id="0" name=""/>
        <dsp:cNvSpPr/>
      </dsp:nvSpPr>
      <dsp:spPr>
        <a:xfrm>
          <a:off x="565663" y="901250"/>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Deep understand of business turnaround</a:t>
          </a:r>
        </a:p>
      </dsp:txBody>
      <dsp:txXfrm>
        <a:off x="636419" y="962462"/>
        <a:ext cx="285446" cy="246945"/>
      </dsp:txXfrm>
    </dsp:sp>
    <dsp:sp modelId="{906FFC6F-32D1-4B62-83A0-CF7AF45B8812}">
      <dsp:nvSpPr>
        <dsp:cNvPr id="0" name=""/>
        <dsp:cNvSpPr/>
      </dsp:nvSpPr>
      <dsp:spPr>
        <a:xfrm flipV="1">
          <a:off x="292260" y="591228"/>
          <a:ext cx="108176" cy="239726"/>
        </a:xfrm>
        <a:prstGeom prst="down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8F9117-E8A4-4F0F-8941-FD7703E1EE69}">
      <dsp:nvSpPr>
        <dsp:cNvPr id="0" name=""/>
        <dsp:cNvSpPr/>
      </dsp:nvSpPr>
      <dsp:spPr>
        <a:xfrm>
          <a:off x="172275" y="674063"/>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Market Timing - Proprietary  Algorithm</a:t>
          </a:r>
        </a:p>
      </dsp:txBody>
      <dsp:txXfrm>
        <a:off x="243031" y="735275"/>
        <a:ext cx="285446" cy="246945"/>
      </dsp:txXfrm>
    </dsp:sp>
    <dsp:sp modelId="{FE5BE778-4CBA-45B3-A691-11454ABD757E}">
      <dsp:nvSpPr>
        <dsp:cNvPr id="0" name=""/>
        <dsp:cNvSpPr/>
      </dsp:nvSpPr>
      <dsp:spPr>
        <a:xfrm>
          <a:off x="172275" y="226678"/>
          <a:ext cx="426958" cy="369369"/>
        </a:xfrm>
        <a:prstGeom prst="hexagon">
          <a:avLst>
            <a:gd name="adj" fmla="val 28570"/>
            <a:gd name="vf" fmla="val 115470"/>
          </a:avLst>
        </a:prstGeom>
        <a:solidFill>
          <a:schemeClr val="accent6">
            <a:hueOff val="0"/>
            <a:satOff val="0"/>
            <a:lumOff val="0"/>
            <a:alphaOff val="0"/>
          </a:schemeClr>
        </a:solidFill>
        <a:ln w="38100" cap="flat" cmpd="sng" algn="ctr">
          <a:no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IN" sz="500" kern="1200" dirty="0"/>
            <a:t>Customized Portfolio</a:t>
          </a:r>
        </a:p>
      </dsp:txBody>
      <dsp:txXfrm>
        <a:off x="243031" y="287890"/>
        <a:ext cx="285446" cy="246945"/>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2985136" cy="500377"/>
          </a:xfrm>
          <a:prstGeom prst="rect">
            <a:avLst/>
          </a:prstGeom>
        </p:spPr>
        <p:txBody>
          <a:bodyPr vert="horz" lIns="91379" tIns="45691" rIns="91379" bIns="45691" rtlCol="0"/>
          <a:lstStyle>
            <a:lvl1pPr algn="l">
              <a:defRPr sz="1200"/>
            </a:lvl1pPr>
          </a:lstStyle>
          <a:p>
            <a:endParaRPr lang="en-US" dirty="0"/>
          </a:p>
        </p:txBody>
      </p:sp>
      <p:sp>
        <p:nvSpPr>
          <p:cNvPr id="3" name="Date Placeholder 2"/>
          <p:cNvSpPr>
            <a:spLocks noGrp="1"/>
          </p:cNvSpPr>
          <p:nvPr>
            <p:ph type="dt" sz="quarter" idx="1"/>
          </p:nvPr>
        </p:nvSpPr>
        <p:spPr>
          <a:xfrm>
            <a:off x="3901434" y="4"/>
            <a:ext cx="2985136" cy="500377"/>
          </a:xfrm>
          <a:prstGeom prst="rect">
            <a:avLst/>
          </a:prstGeom>
        </p:spPr>
        <p:txBody>
          <a:bodyPr vert="horz" lIns="91379" tIns="45691" rIns="91379" bIns="45691" rtlCol="0"/>
          <a:lstStyle>
            <a:lvl1pPr algn="r">
              <a:defRPr sz="1200"/>
            </a:lvl1pPr>
          </a:lstStyle>
          <a:p>
            <a:fld id="{6BF1DDFA-0FD6-4F0B-9F76-5BAAE7B667C0}" type="datetimeFigureOut">
              <a:rPr lang="en-US" smtClean="0"/>
              <a:t>5/19/2026</a:t>
            </a:fld>
            <a:endParaRPr lang="en-US" dirty="0"/>
          </a:p>
        </p:txBody>
      </p:sp>
      <p:sp>
        <p:nvSpPr>
          <p:cNvPr id="4" name="Footer Placeholder 3"/>
          <p:cNvSpPr>
            <a:spLocks noGrp="1"/>
          </p:cNvSpPr>
          <p:nvPr>
            <p:ph type="ftr" sz="quarter" idx="2"/>
          </p:nvPr>
        </p:nvSpPr>
        <p:spPr>
          <a:xfrm>
            <a:off x="3" y="9518334"/>
            <a:ext cx="2985136" cy="500377"/>
          </a:xfrm>
          <a:prstGeom prst="rect">
            <a:avLst/>
          </a:prstGeom>
        </p:spPr>
        <p:txBody>
          <a:bodyPr vert="horz" lIns="91379" tIns="45691" rIns="91379" bIns="45691"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01434" y="9518334"/>
            <a:ext cx="2985136" cy="500377"/>
          </a:xfrm>
          <a:prstGeom prst="rect">
            <a:avLst/>
          </a:prstGeom>
        </p:spPr>
        <p:txBody>
          <a:bodyPr vert="horz" lIns="91379" tIns="45691" rIns="91379" bIns="45691" rtlCol="0" anchor="b"/>
          <a:lstStyle>
            <a:lvl1pPr algn="r">
              <a:defRPr sz="1200"/>
            </a:lvl1pPr>
          </a:lstStyle>
          <a:p>
            <a:fld id="{B1CAEC7C-7E6B-4D78-8279-D922447C416F}" type="slidenum">
              <a:rPr lang="en-US" smtClean="0"/>
              <a:t>‹#›</a:t>
            </a:fld>
            <a:endParaRPr lang="en-US" dirty="0"/>
          </a:p>
        </p:txBody>
      </p:sp>
    </p:spTree>
    <p:extLst>
      <p:ext uri="{BB962C8B-B14F-4D97-AF65-F5344CB8AC3E}">
        <p14:creationId xmlns:p14="http://schemas.microsoft.com/office/powerpoint/2010/main" val="11999363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5"/>
            <a:ext cx="2985180" cy="501686"/>
          </a:xfrm>
          <a:prstGeom prst="rect">
            <a:avLst/>
          </a:prstGeom>
        </p:spPr>
        <p:txBody>
          <a:bodyPr vert="horz" lIns="90959" tIns="45480" rIns="90959" bIns="45480" rtlCol="0"/>
          <a:lstStyle>
            <a:lvl1pPr algn="l">
              <a:defRPr sz="1200"/>
            </a:lvl1pPr>
          </a:lstStyle>
          <a:p>
            <a:endParaRPr lang="en-IN" dirty="0"/>
          </a:p>
        </p:txBody>
      </p:sp>
      <p:sp>
        <p:nvSpPr>
          <p:cNvPr id="3" name="Date Placeholder 2"/>
          <p:cNvSpPr>
            <a:spLocks noGrp="1"/>
          </p:cNvSpPr>
          <p:nvPr>
            <p:ph type="dt" idx="1"/>
          </p:nvPr>
        </p:nvSpPr>
        <p:spPr>
          <a:xfrm>
            <a:off x="3901820" y="5"/>
            <a:ext cx="2985180" cy="501686"/>
          </a:xfrm>
          <a:prstGeom prst="rect">
            <a:avLst/>
          </a:prstGeom>
        </p:spPr>
        <p:txBody>
          <a:bodyPr vert="horz" lIns="90959" tIns="45480" rIns="90959" bIns="45480" rtlCol="0"/>
          <a:lstStyle>
            <a:lvl1pPr algn="r">
              <a:defRPr sz="1200"/>
            </a:lvl1pPr>
          </a:lstStyle>
          <a:p>
            <a:fld id="{740974DD-9811-4DDE-AD07-A111F00D10AD}" type="datetimeFigureOut">
              <a:rPr lang="en-IN" smtClean="0"/>
              <a:t>19-05-2026</a:t>
            </a:fld>
            <a:endParaRPr lang="en-IN" dirty="0"/>
          </a:p>
        </p:txBody>
      </p:sp>
      <p:sp>
        <p:nvSpPr>
          <p:cNvPr id="4" name="Slide Image Placeholder 3"/>
          <p:cNvSpPr>
            <a:spLocks noGrp="1" noRot="1" noChangeAspect="1"/>
          </p:cNvSpPr>
          <p:nvPr>
            <p:ph type="sldImg" idx="2"/>
          </p:nvPr>
        </p:nvSpPr>
        <p:spPr>
          <a:xfrm>
            <a:off x="436563" y="1250950"/>
            <a:ext cx="6015037" cy="3384550"/>
          </a:xfrm>
          <a:prstGeom prst="rect">
            <a:avLst/>
          </a:prstGeom>
          <a:noFill/>
          <a:ln w="12700">
            <a:solidFill>
              <a:prstClr val="black"/>
            </a:solidFill>
          </a:ln>
        </p:spPr>
        <p:txBody>
          <a:bodyPr vert="horz" lIns="90959" tIns="45480" rIns="90959" bIns="45480" rtlCol="0" anchor="ctr"/>
          <a:lstStyle/>
          <a:p>
            <a:endParaRPr lang="en-IN" dirty="0"/>
          </a:p>
        </p:txBody>
      </p:sp>
      <p:sp>
        <p:nvSpPr>
          <p:cNvPr id="5" name="Notes Placeholder 4"/>
          <p:cNvSpPr>
            <a:spLocks noGrp="1"/>
          </p:cNvSpPr>
          <p:nvPr>
            <p:ph type="body" sz="quarter" idx="3"/>
          </p:nvPr>
        </p:nvSpPr>
        <p:spPr>
          <a:xfrm>
            <a:off x="688353" y="4822018"/>
            <a:ext cx="5511463" cy="3946306"/>
          </a:xfrm>
          <a:prstGeom prst="rect">
            <a:avLst/>
          </a:prstGeom>
        </p:spPr>
        <p:txBody>
          <a:bodyPr vert="horz" lIns="90959" tIns="45480" rIns="90959" bIns="454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4" y="9518617"/>
            <a:ext cx="2985180" cy="501686"/>
          </a:xfrm>
          <a:prstGeom prst="rect">
            <a:avLst/>
          </a:prstGeom>
        </p:spPr>
        <p:txBody>
          <a:bodyPr vert="horz" lIns="90959" tIns="45480" rIns="90959" bIns="4548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901820" y="9518617"/>
            <a:ext cx="2985180" cy="501686"/>
          </a:xfrm>
          <a:prstGeom prst="rect">
            <a:avLst/>
          </a:prstGeom>
        </p:spPr>
        <p:txBody>
          <a:bodyPr vert="horz" lIns="90959" tIns="45480" rIns="90959" bIns="45480" rtlCol="0" anchor="b"/>
          <a:lstStyle>
            <a:lvl1pPr algn="r">
              <a:defRPr sz="1200"/>
            </a:lvl1pPr>
          </a:lstStyle>
          <a:p>
            <a:fld id="{B1643CB5-707A-4DFB-A5F2-D0B6ACD42460}" type="slidenum">
              <a:rPr lang="en-IN" smtClean="0"/>
              <a:t>‹#›</a:t>
            </a:fld>
            <a:endParaRPr lang="en-IN" dirty="0"/>
          </a:p>
        </p:txBody>
      </p:sp>
    </p:spTree>
    <p:extLst>
      <p:ext uri="{BB962C8B-B14F-4D97-AF65-F5344CB8AC3E}">
        <p14:creationId xmlns:p14="http://schemas.microsoft.com/office/powerpoint/2010/main" val="2638840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1643CB5-707A-4DFB-A5F2-D0B6ACD42460}" type="slidenum">
              <a:rPr lang="en-IN" smtClean="0"/>
              <a:t>1</a:t>
            </a:fld>
            <a:endParaRPr lang="en-IN" dirty="0"/>
          </a:p>
        </p:txBody>
      </p:sp>
    </p:spTree>
    <p:extLst>
      <p:ext uri="{BB962C8B-B14F-4D97-AF65-F5344CB8AC3E}">
        <p14:creationId xmlns:p14="http://schemas.microsoft.com/office/powerpoint/2010/main" val="3511272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10</a:t>
            </a:fld>
            <a:endParaRPr lang="en-IN" dirty="0"/>
          </a:p>
        </p:txBody>
      </p:sp>
    </p:spTree>
    <p:extLst>
      <p:ext uri="{BB962C8B-B14F-4D97-AF65-F5344CB8AC3E}">
        <p14:creationId xmlns:p14="http://schemas.microsoft.com/office/powerpoint/2010/main" val="2691090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11</a:t>
            </a:fld>
            <a:endParaRPr lang="en-IN" dirty="0"/>
          </a:p>
        </p:txBody>
      </p:sp>
    </p:spTree>
    <p:extLst>
      <p:ext uri="{BB962C8B-B14F-4D97-AF65-F5344CB8AC3E}">
        <p14:creationId xmlns:p14="http://schemas.microsoft.com/office/powerpoint/2010/main" val="4105053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643CB5-707A-4DFB-A5F2-D0B6ACD42460}" type="slidenum">
              <a:rPr lang="en-IN" smtClean="0"/>
              <a:t>12</a:t>
            </a:fld>
            <a:endParaRPr lang="en-IN" dirty="0"/>
          </a:p>
        </p:txBody>
      </p:sp>
    </p:spTree>
    <p:extLst>
      <p:ext uri="{BB962C8B-B14F-4D97-AF65-F5344CB8AC3E}">
        <p14:creationId xmlns:p14="http://schemas.microsoft.com/office/powerpoint/2010/main" val="2916334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13</a:t>
            </a:fld>
            <a:endParaRPr lang="en-IN" dirty="0"/>
          </a:p>
        </p:txBody>
      </p:sp>
    </p:spTree>
    <p:extLst>
      <p:ext uri="{BB962C8B-B14F-4D97-AF65-F5344CB8AC3E}">
        <p14:creationId xmlns:p14="http://schemas.microsoft.com/office/powerpoint/2010/main" val="2975932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15</a:t>
            </a:fld>
            <a:endParaRPr lang="en-IN" dirty="0"/>
          </a:p>
        </p:txBody>
      </p:sp>
    </p:spTree>
    <p:extLst>
      <p:ext uri="{BB962C8B-B14F-4D97-AF65-F5344CB8AC3E}">
        <p14:creationId xmlns:p14="http://schemas.microsoft.com/office/powerpoint/2010/main" val="27917568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16</a:t>
            </a:fld>
            <a:endParaRPr lang="en-IN" dirty="0"/>
          </a:p>
        </p:txBody>
      </p:sp>
    </p:spTree>
    <p:extLst>
      <p:ext uri="{BB962C8B-B14F-4D97-AF65-F5344CB8AC3E}">
        <p14:creationId xmlns:p14="http://schemas.microsoft.com/office/powerpoint/2010/main" val="1233463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17</a:t>
            </a:fld>
            <a:endParaRPr lang="en-IN" dirty="0"/>
          </a:p>
        </p:txBody>
      </p:sp>
    </p:spTree>
    <p:extLst>
      <p:ext uri="{BB962C8B-B14F-4D97-AF65-F5344CB8AC3E}">
        <p14:creationId xmlns:p14="http://schemas.microsoft.com/office/powerpoint/2010/main" val="4021434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18</a:t>
            </a:fld>
            <a:endParaRPr lang="en-IN" dirty="0"/>
          </a:p>
        </p:txBody>
      </p:sp>
    </p:spTree>
    <p:extLst>
      <p:ext uri="{BB962C8B-B14F-4D97-AF65-F5344CB8AC3E}">
        <p14:creationId xmlns:p14="http://schemas.microsoft.com/office/powerpoint/2010/main" val="632090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a:p>
            <a:endParaRPr lang="en-IN" dirty="0"/>
          </a:p>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2</a:t>
            </a:fld>
            <a:endParaRPr lang="en-IN" dirty="0"/>
          </a:p>
        </p:txBody>
      </p:sp>
    </p:spTree>
    <p:extLst>
      <p:ext uri="{BB962C8B-B14F-4D97-AF65-F5344CB8AC3E}">
        <p14:creationId xmlns:p14="http://schemas.microsoft.com/office/powerpoint/2010/main" val="1280593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3</a:t>
            </a:fld>
            <a:endParaRPr lang="en-IN" dirty="0"/>
          </a:p>
        </p:txBody>
      </p:sp>
    </p:spTree>
    <p:extLst>
      <p:ext uri="{BB962C8B-B14F-4D97-AF65-F5344CB8AC3E}">
        <p14:creationId xmlns:p14="http://schemas.microsoft.com/office/powerpoint/2010/main" val="1823034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4</a:t>
            </a:fld>
            <a:endParaRPr lang="en-IN" dirty="0"/>
          </a:p>
        </p:txBody>
      </p:sp>
    </p:spTree>
    <p:extLst>
      <p:ext uri="{BB962C8B-B14F-4D97-AF65-F5344CB8AC3E}">
        <p14:creationId xmlns:p14="http://schemas.microsoft.com/office/powerpoint/2010/main" val="2801047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5</a:t>
            </a:fld>
            <a:endParaRPr lang="en-IN" dirty="0"/>
          </a:p>
        </p:txBody>
      </p:sp>
    </p:spTree>
    <p:extLst>
      <p:ext uri="{BB962C8B-B14F-4D97-AF65-F5344CB8AC3E}">
        <p14:creationId xmlns:p14="http://schemas.microsoft.com/office/powerpoint/2010/main" val="3976639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6</a:t>
            </a:fld>
            <a:endParaRPr lang="en-IN" dirty="0"/>
          </a:p>
        </p:txBody>
      </p:sp>
    </p:spTree>
    <p:extLst>
      <p:ext uri="{BB962C8B-B14F-4D97-AF65-F5344CB8AC3E}">
        <p14:creationId xmlns:p14="http://schemas.microsoft.com/office/powerpoint/2010/main" val="1716695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7</a:t>
            </a:fld>
            <a:endParaRPr lang="en-IN" dirty="0"/>
          </a:p>
        </p:txBody>
      </p:sp>
    </p:spTree>
    <p:extLst>
      <p:ext uri="{BB962C8B-B14F-4D97-AF65-F5344CB8AC3E}">
        <p14:creationId xmlns:p14="http://schemas.microsoft.com/office/powerpoint/2010/main" val="711697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8</a:t>
            </a:fld>
            <a:endParaRPr lang="en-IN" dirty="0"/>
          </a:p>
        </p:txBody>
      </p:sp>
    </p:spTree>
    <p:extLst>
      <p:ext uri="{BB962C8B-B14F-4D97-AF65-F5344CB8AC3E}">
        <p14:creationId xmlns:p14="http://schemas.microsoft.com/office/powerpoint/2010/main" val="3722387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1643CB5-707A-4DFB-A5F2-D0B6ACD42460}" type="slidenum">
              <a:rPr lang="en-IN" smtClean="0"/>
              <a:t>9</a:t>
            </a:fld>
            <a:endParaRPr lang="en-IN" dirty="0"/>
          </a:p>
        </p:txBody>
      </p:sp>
    </p:spTree>
    <p:extLst>
      <p:ext uri="{BB962C8B-B14F-4D97-AF65-F5344CB8AC3E}">
        <p14:creationId xmlns:p14="http://schemas.microsoft.com/office/powerpoint/2010/main" val="3040038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03BACFB-BB48-4D8C-8612-AE6A938B773A}" type="datetime1">
              <a:rPr lang="en-US" smtClean="0"/>
              <a:t>5/19/2026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tx1"/>
                </a:solidFill>
                <a:latin typeface="Segoe UI"/>
                <a:cs typeface="Segoe U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BC264DCE-896C-44F0-9B67-7DA60476F543}" type="datetime1">
              <a:rPr lang="en-US" smtClean="0"/>
              <a:t>5/19/2026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tx1"/>
                </a:solidFill>
                <a:latin typeface="Segoe UI"/>
                <a:cs typeface="Segoe UI"/>
              </a:defRPr>
            </a:lvl1pPr>
          </a:lstStyle>
          <a:p>
            <a:endParaRPr/>
          </a:p>
        </p:txBody>
      </p:sp>
      <p:sp>
        <p:nvSpPr>
          <p:cNvPr id="3" name="Holder 3"/>
          <p:cNvSpPr>
            <a:spLocks noGrp="1"/>
          </p:cNvSpPr>
          <p:nvPr>
            <p:ph sz="half" idx="2"/>
          </p:nvPr>
        </p:nvSpPr>
        <p:spPr>
          <a:xfrm>
            <a:off x="888898" y="1735106"/>
            <a:ext cx="4271010" cy="3756025"/>
          </a:xfrm>
          <a:prstGeom prst="rect">
            <a:avLst/>
          </a:prstGeom>
        </p:spPr>
        <p:txBody>
          <a:bodyPr wrap="square" lIns="0" tIns="0" rIns="0" bIns="0">
            <a:spAutoFit/>
          </a:bodyPr>
          <a:lstStyle>
            <a:lvl1pPr>
              <a:defRPr sz="1600" b="0" i="0">
                <a:solidFill>
                  <a:srgbClr val="242424"/>
                </a:solidFill>
                <a:latin typeface="Verdana"/>
                <a:cs typeface="Verdana"/>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D4781C7D-292A-408E-81A1-9854E41EE9A6}" type="datetime1">
              <a:rPr lang="en-US" smtClean="0"/>
              <a:t>5/19/2026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tx1"/>
                </a:solidFill>
                <a:latin typeface="Segoe UI"/>
                <a:cs typeface="Segoe U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FA6D2EF2-355D-4421-912E-20D187929A12}" type="datetime1">
              <a:rPr lang="en-US" smtClean="0"/>
              <a:t>5/19/2026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52F3B37E-6B32-452A-906E-0D54198491E3}" type="datetime1">
              <a:rPr lang="en-US" smtClean="0"/>
              <a:t>5/19/2026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653154" y="1390548"/>
            <a:ext cx="4885690" cy="941069"/>
          </a:xfrm>
          <a:prstGeom prst="rect">
            <a:avLst/>
          </a:prstGeom>
        </p:spPr>
        <p:txBody>
          <a:bodyPr wrap="square" lIns="0" tIns="0" rIns="0" bIns="0">
            <a:spAutoFit/>
          </a:bodyPr>
          <a:lstStyle>
            <a:lvl1pPr>
              <a:defRPr sz="6000" b="1" i="0">
                <a:solidFill>
                  <a:schemeClr val="tx1"/>
                </a:solidFill>
                <a:latin typeface="Segoe UI"/>
                <a:cs typeface="Segoe UI"/>
              </a:defRPr>
            </a:lvl1pPr>
          </a:lstStyle>
          <a:p>
            <a:endParaRPr/>
          </a:p>
        </p:txBody>
      </p:sp>
      <p:sp>
        <p:nvSpPr>
          <p:cNvPr id="3" name="Holder 3"/>
          <p:cNvSpPr>
            <a:spLocks noGrp="1"/>
          </p:cNvSpPr>
          <p:nvPr>
            <p:ph type="body" idx="1"/>
          </p:nvPr>
        </p:nvSpPr>
        <p:spPr>
          <a:xfrm>
            <a:off x="1233830" y="2377185"/>
            <a:ext cx="10401300" cy="2795904"/>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EF70AA27-0CF2-4EC5-867D-7BB173FE0E59}" type="datetime1">
              <a:rPr lang="en-US" smtClean="0"/>
              <a:t>5/19/2026</a:t>
            </a:fld>
            <a:endParaRPr lang="en-US" dirty="0"/>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jpg"/><Relationship Id="rId7" Type="http://schemas.openxmlformats.org/officeDocument/2006/relationships/diagramColors" Target="../diagrams/colors7.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jpg"/><Relationship Id="rId7" Type="http://schemas.openxmlformats.org/officeDocument/2006/relationships/diagramColors" Target="../diagrams/colors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jpg"/><Relationship Id="rId7" Type="http://schemas.openxmlformats.org/officeDocument/2006/relationships/diagramColors" Target="../diagrams/colors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jpg"/><Relationship Id="rId7" Type="http://schemas.openxmlformats.org/officeDocument/2006/relationships/diagramColors" Target="../diagrams/colors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jpg"/><Relationship Id="rId7" Type="http://schemas.openxmlformats.org/officeDocument/2006/relationships/diagramColors" Target="../diagrams/colors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hyperlink" Target="mailto:gautami.desai@chanakyacapital.in" TargetMode="External"/><Relationship Id="rId4" Type="http://schemas.openxmlformats.org/officeDocument/2006/relationships/hyperlink" Target="mailto:rajesh.tiwari@chanakyacapital.i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jpeg"/><Relationship Id="rId7" Type="http://schemas.openxmlformats.org/officeDocument/2006/relationships/diagramQuickStyle" Target="../diagrams/quickStyle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3.png"/><Relationship Id="rId4" Type="http://schemas.openxmlformats.org/officeDocument/2006/relationships/image" Target="../media/image1.jpg"/><Relationship Id="rId9" Type="http://schemas.microsoft.com/office/2007/relationships/diagramDrawing" Target="../diagrams/drawing2.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4.png"/><Relationship Id="rId7" Type="http://schemas.openxmlformats.org/officeDocument/2006/relationships/diagramLayout" Target="../diagrams/layout3.xml"/><Relationship Id="rId12"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Data" Target="../diagrams/data3.xml"/><Relationship Id="rId11" Type="http://schemas.openxmlformats.org/officeDocument/2006/relationships/image" Target="../media/image5.jpeg"/><Relationship Id="rId5" Type="http://schemas.openxmlformats.org/officeDocument/2006/relationships/image" Target="../media/image1.jpg"/><Relationship Id="rId10" Type="http://schemas.microsoft.com/office/2007/relationships/diagramDrawing" Target="../diagrams/drawing3.xml"/><Relationship Id="rId4" Type="http://schemas.microsoft.com/office/2007/relationships/hdphoto" Target="../media/hdphoto1.wdp"/><Relationship Id="rId9"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jpg"/><Relationship Id="rId7" Type="http://schemas.openxmlformats.org/officeDocument/2006/relationships/diagramColors" Target="../diagrams/colors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jpg"/><Relationship Id="rId7"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676525" y="5072253"/>
            <a:ext cx="7322820" cy="391160"/>
          </a:xfrm>
          <a:prstGeom prst="rect">
            <a:avLst/>
          </a:prstGeom>
        </p:spPr>
        <p:txBody>
          <a:bodyPr vert="horz" wrap="square" lIns="0" tIns="12700" rIns="0" bIns="0" rtlCol="0">
            <a:spAutoFit/>
          </a:bodyPr>
          <a:lstStyle/>
          <a:p>
            <a:pPr marL="12700">
              <a:lnSpc>
                <a:spcPct val="100000"/>
              </a:lnSpc>
              <a:spcBef>
                <a:spcPts val="100"/>
              </a:spcBef>
            </a:pPr>
            <a:r>
              <a:rPr sz="2400" spc="-45" dirty="0">
                <a:solidFill>
                  <a:srgbClr val="575757"/>
                </a:solidFill>
                <a:latin typeface="Segoe UI"/>
                <a:cs typeface="Segoe UI"/>
              </a:rPr>
              <a:t>WEALTH </a:t>
            </a:r>
            <a:r>
              <a:rPr sz="2400" spc="-5" dirty="0">
                <a:solidFill>
                  <a:srgbClr val="575757"/>
                </a:solidFill>
                <a:latin typeface="Segoe UI"/>
                <a:cs typeface="Segoe UI"/>
              </a:rPr>
              <a:t>MANAGEMENT</a:t>
            </a:r>
            <a:r>
              <a:rPr sz="2400" spc="-60" dirty="0">
                <a:solidFill>
                  <a:srgbClr val="575757"/>
                </a:solidFill>
                <a:latin typeface="Segoe UI"/>
                <a:cs typeface="Segoe UI"/>
              </a:rPr>
              <a:t> </a:t>
            </a:r>
            <a:r>
              <a:rPr sz="2400" spc="-55" dirty="0">
                <a:solidFill>
                  <a:srgbClr val="575757"/>
                </a:solidFill>
                <a:latin typeface="Segoe UI"/>
                <a:cs typeface="Segoe UI"/>
              </a:rPr>
              <a:t>BY</a:t>
            </a:r>
            <a:r>
              <a:rPr sz="2400" spc="-50" dirty="0">
                <a:solidFill>
                  <a:srgbClr val="575757"/>
                </a:solidFill>
                <a:latin typeface="Segoe UI"/>
                <a:cs typeface="Segoe UI"/>
              </a:rPr>
              <a:t> </a:t>
            </a:r>
            <a:r>
              <a:rPr sz="2400" dirty="0">
                <a:solidFill>
                  <a:srgbClr val="575757"/>
                </a:solidFill>
                <a:latin typeface="Segoe UI"/>
                <a:cs typeface="Segoe UI"/>
              </a:rPr>
              <a:t>AND</a:t>
            </a:r>
            <a:r>
              <a:rPr sz="2400" spc="10" dirty="0">
                <a:solidFill>
                  <a:srgbClr val="575757"/>
                </a:solidFill>
                <a:latin typeface="Segoe UI"/>
                <a:cs typeface="Segoe UI"/>
              </a:rPr>
              <a:t> </a:t>
            </a:r>
            <a:r>
              <a:rPr sz="2400" spc="-5" dirty="0">
                <a:solidFill>
                  <a:srgbClr val="575757"/>
                </a:solidFill>
                <a:latin typeface="Segoe UI"/>
                <a:cs typeface="Segoe UI"/>
              </a:rPr>
              <a:t>FOR</a:t>
            </a:r>
            <a:r>
              <a:rPr sz="2400" spc="-20" dirty="0">
                <a:solidFill>
                  <a:srgbClr val="575757"/>
                </a:solidFill>
                <a:latin typeface="Segoe UI"/>
                <a:cs typeface="Segoe UI"/>
              </a:rPr>
              <a:t> </a:t>
            </a:r>
            <a:r>
              <a:rPr sz="2400" spc="-10" dirty="0">
                <a:solidFill>
                  <a:srgbClr val="575757"/>
                </a:solidFill>
                <a:latin typeface="Segoe UI"/>
                <a:cs typeface="Segoe UI"/>
              </a:rPr>
              <a:t>PRACTITIONERS</a:t>
            </a:r>
            <a:endParaRPr sz="2400" dirty="0">
              <a:latin typeface="Segoe UI"/>
              <a:cs typeface="Segoe UI"/>
            </a:endParaRPr>
          </a:p>
        </p:txBody>
      </p:sp>
      <p:pic>
        <p:nvPicPr>
          <p:cNvPr id="3" name="object 3"/>
          <p:cNvPicPr/>
          <p:nvPr/>
        </p:nvPicPr>
        <p:blipFill>
          <a:blip r:embed="rId3" cstate="print"/>
          <a:stretch>
            <a:fillRect/>
          </a:stretch>
        </p:blipFill>
        <p:spPr>
          <a:xfrm>
            <a:off x="3544569" y="1905000"/>
            <a:ext cx="4599432" cy="1837944"/>
          </a:xfrm>
          <a:prstGeom prst="rect">
            <a:avLst/>
          </a:prstGeom>
        </p:spPr>
      </p:pic>
      <p:grpSp>
        <p:nvGrpSpPr>
          <p:cNvPr id="4" name="object 4"/>
          <p:cNvGrpSpPr/>
          <p:nvPr/>
        </p:nvGrpSpPr>
        <p:grpSpPr>
          <a:xfrm>
            <a:off x="3264408" y="0"/>
            <a:ext cx="5565140" cy="219710"/>
            <a:chOff x="3264408" y="0"/>
            <a:chExt cx="5565140" cy="219710"/>
          </a:xfrm>
        </p:grpSpPr>
        <p:sp>
          <p:nvSpPr>
            <p:cNvPr id="5" name="object 5"/>
            <p:cNvSpPr/>
            <p:nvPr/>
          </p:nvSpPr>
          <p:spPr>
            <a:xfrm>
              <a:off x="3264408" y="0"/>
              <a:ext cx="1389380" cy="219710"/>
            </a:xfrm>
            <a:custGeom>
              <a:avLst/>
              <a:gdLst/>
              <a:ahLst/>
              <a:cxnLst/>
              <a:rect l="l" t="t" r="r" b="b"/>
              <a:pathLst>
                <a:path w="1389379" h="219710">
                  <a:moveTo>
                    <a:pt x="1389380" y="0"/>
                  </a:moveTo>
                  <a:lnTo>
                    <a:pt x="0" y="0"/>
                  </a:lnTo>
                  <a:lnTo>
                    <a:pt x="0" y="219455"/>
                  </a:lnTo>
                  <a:lnTo>
                    <a:pt x="1389380" y="219455"/>
                  </a:lnTo>
                  <a:lnTo>
                    <a:pt x="1389380" y="0"/>
                  </a:lnTo>
                  <a:close/>
                </a:path>
              </a:pathLst>
            </a:custGeom>
            <a:solidFill>
              <a:srgbClr val="FF7A80"/>
            </a:solidFill>
          </p:spPr>
          <p:txBody>
            <a:bodyPr wrap="square" lIns="0" tIns="0" rIns="0" bIns="0" rtlCol="0"/>
            <a:lstStyle/>
            <a:p>
              <a:endParaRPr dirty="0"/>
            </a:p>
          </p:txBody>
        </p:sp>
        <p:sp>
          <p:nvSpPr>
            <p:cNvPr id="6" name="object 6"/>
            <p:cNvSpPr/>
            <p:nvPr/>
          </p:nvSpPr>
          <p:spPr>
            <a:xfrm>
              <a:off x="4654296" y="0"/>
              <a:ext cx="1392555" cy="219710"/>
            </a:xfrm>
            <a:custGeom>
              <a:avLst/>
              <a:gdLst/>
              <a:ahLst/>
              <a:cxnLst/>
              <a:rect l="l" t="t" r="r" b="b"/>
              <a:pathLst>
                <a:path w="1392554" h="219710">
                  <a:moveTo>
                    <a:pt x="1392427" y="0"/>
                  </a:moveTo>
                  <a:lnTo>
                    <a:pt x="0" y="0"/>
                  </a:lnTo>
                  <a:lnTo>
                    <a:pt x="0" y="219455"/>
                  </a:lnTo>
                  <a:lnTo>
                    <a:pt x="1392427" y="219455"/>
                  </a:lnTo>
                  <a:lnTo>
                    <a:pt x="1392427" y="0"/>
                  </a:lnTo>
                  <a:close/>
                </a:path>
              </a:pathLst>
            </a:custGeom>
            <a:solidFill>
              <a:srgbClr val="C00000"/>
            </a:solidFill>
          </p:spPr>
          <p:txBody>
            <a:bodyPr wrap="square" lIns="0" tIns="0" rIns="0" bIns="0" rtlCol="0"/>
            <a:lstStyle/>
            <a:p>
              <a:endParaRPr dirty="0"/>
            </a:p>
          </p:txBody>
        </p:sp>
        <p:sp>
          <p:nvSpPr>
            <p:cNvPr id="7" name="object 7"/>
            <p:cNvSpPr/>
            <p:nvPr/>
          </p:nvSpPr>
          <p:spPr>
            <a:xfrm>
              <a:off x="6047232" y="0"/>
              <a:ext cx="1389380" cy="219710"/>
            </a:xfrm>
            <a:custGeom>
              <a:avLst/>
              <a:gdLst/>
              <a:ahLst/>
              <a:cxnLst/>
              <a:rect l="l" t="t" r="r" b="b"/>
              <a:pathLst>
                <a:path w="1389379" h="219710">
                  <a:moveTo>
                    <a:pt x="1389380" y="0"/>
                  </a:moveTo>
                  <a:lnTo>
                    <a:pt x="0" y="0"/>
                  </a:lnTo>
                  <a:lnTo>
                    <a:pt x="0" y="219455"/>
                  </a:lnTo>
                  <a:lnTo>
                    <a:pt x="1389380" y="219455"/>
                  </a:lnTo>
                  <a:lnTo>
                    <a:pt x="1389380" y="0"/>
                  </a:lnTo>
                  <a:close/>
                </a:path>
              </a:pathLst>
            </a:custGeom>
            <a:solidFill>
              <a:srgbClr val="9BFFC6"/>
            </a:solidFill>
          </p:spPr>
          <p:txBody>
            <a:bodyPr wrap="square" lIns="0" tIns="0" rIns="0" bIns="0" rtlCol="0"/>
            <a:lstStyle/>
            <a:p>
              <a:endParaRPr dirty="0"/>
            </a:p>
          </p:txBody>
        </p:sp>
        <p:sp>
          <p:nvSpPr>
            <p:cNvPr id="8" name="object 8"/>
            <p:cNvSpPr/>
            <p:nvPr/>
          </p:nvSpPr>
          <p:spPr>
            <a:xfrm>
              <a:off x="7437120" y="0"/>
              <a:ext cx="1392555" cy="219710"/>
            </a:xfrm>
            <a:custGeom>
              <a:avLst/>
              <a:gdLst/>
              <a:ahLst/>
              <a:cxnLst/>
              <a:rect l="l" t="t" r="r" b="b"/>
              <a:pathLst>
                <a:path w="1392554" h="219710">
                  <a:moveTo>
                    <a:pt x="1392427" y="0"/>
                  </a:moveTo>
                  <a:lnTo>
                    <a:pt x="0" y="0"/>
                  </a:lnTo>
                  <a:lnTo>
                    <a:pt x="0" y="219455"/>
                  </a:lnTo>
                  <a:lnTo>
                    <a:pt x="1392427" y="219455"/>
                  </a:lnTo>
                  <a:lnTo>
                    <a:pt x="1392427" y="0"/>
                  </a:lnTo>
                  <a:close/>
                </a:path>
              </a:pathLst>
            </a:custGeom>
            <a:solidFill>
              <a:srgbClr val="00AE50"/>
            </a:solidFill>
          </p:spPr>
          <p:txBody>
            <a:bodyPr wrap="square" lIns="0" tIns="0" rIns="0" bIns="0" rtlCol="0"/>
            <a:lstStyle/>
            <a:p>
              <a:endParaRPr dirty="0"/>
            </a:p>
          </p:txBody>
        </p:sp>
      </p:grpSp>
      <p:grpSp>
        <p:nvGrpSpPr>
          <p:cNvPr id="9" name="object 9"/>
          <p:cNvGrpSpPr/>
          <p:nvPr/>
        </p:nvGrpSpPr>
        <p:grpSpPr>
          <a:xfrm>
            <a:off x="3273552" y="6669023"/>
            <a:ext cx="5565140" cy="189230"/>
            <a:chOff x="3273552" y="6669023"/>
            <a:chExt cx="5565140" cy="189230"/>
          </a:xfrm>
        </p:grpSpPr>
        <p:sp>
          <p:nvSpPr>
            <p:cNvPr id="10" name="object 10"/>
            <p:cNvSpPr/>
            <p:nvPr/>
          </p:nvSpPr>
          <p:spPr>
            <a:xfrm>
              <a:off x="3273552" y="6669023"/>
              <a:ext cx="1392555" cy="189230"/>
            </a:xfrm>
            <a:custGeom>
              <a:avLst/>
              <a:gdLst/>
              <a:ahLst/>
              <a:cxnLst/>
              <a:rect l="l" t="t" r="r" b="b"/>
              <a:pathLst>
                <a:path w="1392554" h="189229">
                  <a:moveTo>
                    <a:pt x="1392427" y="0"/>
                  </a:moveTo>
                  <a:lnTo>
                    <a:pt x="0" y="0"/>
                  </a:lnTo>
                  <a:lnTo>
                    <a:pt x="0" y="188721"/>
                  </a:lnTo>
                  <a:lnTo>
                    <a:pt x="1392427" y="188721"/>
                  </a:lnTo>
                  <a:lnTo>
                    <a:pt x="1392427" y="0"/>
                  </a:lnTo>
                  <a:close/>
                </a:path>
              </a:pathLst>
            </a:custGeom>
            <a:solidFill>
              <a:srgbClr val="FF7A80"/>
            </a:solidFill>
          </p:spPr>
          <p:txBody>
            <a:bodyPr wrap="square" lIns="0" tIns="0" rIns="0" bIns="0" rtlCol="0"/>
            <a:lstStyle/>
            <a:p>
              <a:endParaRPr dirty="0"/>
            </a:p>
          </p:txBody>
        </p:sp>
        <p:sp>
          <p:nvSpPr>
            <p:cNvPr id="11" name="object 11"/>
            <p:cNvSpPr/>
            <p:nvPr/>
          </p:nvSpPr>
          <p:spPr>
            <a:xfrm>
              <a:off x="4666488" y="6669023"/>
              <a:ext cx="1389380" cy="189230"/>
            </a:xfrm>
            <a:custGeom>
              <a:avLst/>
              <a:gdLst/>
              <a:ahLst/>
              <a:cxnLst/>
              <a:rect l="l" t="t" r="r" b="b"/>
              <a:pathLst>
                <a:path w="1389379" h="189229">
                  <a:moveTo>
                    <a:pt x="1389380" y="0"/>
                  </a:moveTo>
                  <a:lnTo>
                    <a:pt x="0" y="0"/>
                  </a:lnTo>
                  <a:lnTo>
                    <a:pt x="0" y="188721"/>
                  </a:lnTo>
                  <a:lnTo>
                    <a:pt x="1389380" y="188721"/>
                  </a:lnTo>
                  <a:lnTo>
                    <a:pt x="1389380" y="0"/>
                  </a:lnTo>
                  <a:close/>
                </a:path>
              </a:pathLst>
            </a:custGeom>
            <a:solidFill>
              <a:srgbClr val="C00000"/>
            </a:solidFill>
          </p:spPr>
          <p:txBody>
            <a:bodyPr wrap="square" lIns="0" tIns="0" rIns="0" bIns="0" rtlCol="0"/>
            <a:lstStyle/>
            <a:p>
              <a:endParaRPr dirty="0"/>
            </a:p>
          </p:txBody>
        </p:sp>
        <p:sp>
          <p:nvSpPr>
            <p:cNvPr id="12" name="object 12"/>
            <p:cNvSpPr/>
            <p:nvPr/>
          </p:nvSpPr>
          <p:spPr>
            <a:xfrm>
              <a:off x="6056376" y="6669023"/>
              <a:ext cx="1392555" cy="189230"/>
            </a:xfrm>
            <a:custGeom>
              <a:avLst/>
              <a:gdLst/>
              <a:ahLst/>
              <a:cxnLst/>
              <a:rect l="l" t="t" r="r" b="b"/>
              <a:pathLst>
                <a:path w="1392554" h="189229">
                  <a:moveTo>
                    <a:pt x="1392427" y="0"/>
                  </a:moveTo>
                  <a:lnTo>
                    <a:pt x="0" y="0"/>
                  </a:lnTo>
                  <a:lnTo>
                    <a:pt x="0" y="188721"/>
                  </a:lnTo>
                  <a:lnTo>
                    <a:pt x="1392427" y="188721"/>
                  </a:lnTo>
                  <a:lnTo>
                    <a:pt x="1392427" y="0"/>
                  </a:lnTo>
                  <a:close/>
                </a:path>
              </a:pathLst>
            </a:custGeom>
            <a:solidFill>
              <a:srgbClr val="9BFFC6"/>
            </a:solidFill>
          </p:spPr>
          <p:txBody>
            <a:bodyPr wrap="square" lIns="0" tIns="0" rIns="0" bIns="0" rtlCol="0"/>
            <a:lstStyle/>
            <a:p>
              <a:endParaRPr dirty="0"/>
            </a:p>
          </p:txBody>
        </p:sp>
        <p:sp>
          <p:nvSpPr>
            <p:cNvPr id="13" name="object 13"/>
            <p:cNvSpPr/>
            <p:nvPr/>
          </p:nvSpPr>
          <p:spPr>
            <a:xfrm>
              <a:off x="7449311" y="6669023"/>
              <a:ext cx="1389380" cy="189230"/>
            </a:xfrm>
            <a:custGeom>
              <a:avLst/>
              <a:gdLst/>
              <a:ahLst/>
              <a:cxnLst/>
              <a:rect l="l" t="t" r="r" b="b"/>
              <a:pathLst>
                <a:path w="1389379" h="189229">
                  <a:moveTo>
                    <a:pt x="1389379" y="0"/>
                  </a:moveTo>
                  <a:lnTo>
                    <a:pt x="0" y="0"/>
                  </a:lnTo>
                  <a:lnTo>
                    <a:pt x="0" y="188721"/>
                  </a:lnTo>
                  <a:lnTo>
                    <a:pt x="1389379" y="188721"/>
                  </a:lnTo>
                  <a:lnTo>
                    <a:pt x="1389379" y="0"/>
                  </a:lnTo>
                  <a:close/>
                </a:path>
              </a:pathLst>
            </a:custGeom>
            <a:solidFill>
              <a:srgbClr val="00AE50"/>
            </a:solidFill>
          </p:spPr>
          <p:txBody>
            <a:bodyPr wrap="square" lIns="0" tIns="0" rIns="0" bIns="0" rtlCol="0"/>
            <a:lstStyle/>
            <a:p>
              <a:endParaRPr dirty="0"/>
            </a:p>
          </p:txBody>
        </p:sp>
      </p:grpSp>
      <p:sp>
        <p:nvSpPr>
          <p:cNvPr id="14" name="object 14"/>
          <p:cNvSpPr txBox="1"/>
          <p:nvPr/>
        </p:nvSpPr>
        <p:spPr>
          <a:xfrm>
            <a:off x="2213229" y="5828182"/>
            <a:ext cx="8201659" cy="518732"/>
          </a:xfrm>
          <a:prstGeom prst="rect">
            <a:avLst/>
          </a:prstGeom>
        </p:spPr>
        <p:txBody>
          <a:bodyPr vert="horz" wrap="square" lIns="0" tIns="13335" rIns="0" bIns="0" rtlCol="0">
            <a:spAutoFit/>
          </a:bodyPr>
          <a:lstStyle/>
          <a:p>
            <a:pPr algn="ctr">
              <a:lnSpc>
                <a:spcPct val="100000"/>
              </a:lnSpc>
              <a:spcBef>
                <a:spcPts val="105"/>
              </a:spcBef>
            </a:pPr>
            <a:r>
              <a:rPr sz="1600" spc="-5" dirty="0">
                <a:latin typeface="Verdana"/>
                <a:cs typeface="Verdana"/>
              </a:rPr>
              <a:t>“Never</a:t>
            </a:r>
            <a:r>
              <a:rPr sz="1600" spc="-185" dirty="0">
                <a:latin typeface="Verdana"/>
                <a:cs typeface="Verdana"/>
              </a:rPr>
              <a:t> </a:t>
            </a:r>
            <a:r>
              <a:rPr sz="1600" spc="-65" dirty="0">
                <a:latin typeface="Verdana"/>
                <a:cs typeface="Verdana"/>
              </a:rPr>
              <a:t>settle</a:t>
            </a:r>
            <a:r>
              <a:rPr sz="1600" spc="-150" dirty="0">
                <a:latin typeface="Verdana"/>
                <a:cs typeface="Verdana"/>
              </a:rPr>
              <a:t> </a:t>
            </a:r>
            <a:r>
              <a:rPr sz="1600" spc="-40" dirty="0">
                <a:latin typeface="Verdana"/>
                <a:cs typeface="Verdana"/>
              </a:rPr>
              <a:t>for</a:t>
            </a:r>
            <a:r>
              <a:rPr sz="1600" spc="-185" dirty="0">
                <a:latin typeface="Verdana"/>
                <a:cs typeface="Verdana"/>
              </a:rPr>
              <a:t> </a:t>
            </a:r>
            <a:r>
              <a:rPr sz="1600" spc="-30" dirty="0">
                <a:latin typeface="Verdana"/>
                <a:cs typeface="Verdana"/>
              </a:rPr>
              <a:t>anything</a:t>
            </a:r>
            <a:r>
              <a:rPr sz="1600" spc="-180" dirty="0">
                <a:latin typeface="Verdana"/>
                <a:cs typeface="Verdana"/>
              </a:rPr>
              <a:t> </a:t>
            </a:r>
            <a:r>
              <a:rPr sz="1600" spc="-90" dirty="0">
                <a:latin typeface="Verdana"/>
                <a:cs typeface="Verdana"/>
              </a:rPr>
              <a:t>less</a:t>
            </a:r>
            <a:r>
              <a:rPr sz="1600" spc="-220" dirty="0">
                <a:latin typeface="Verdana"/>
                <a:cs typeface="Verdana"/>
              </a:rPr>
              <a:t> </a:t>
            </a:r>
            <a:r>
              <a:rPr sz="1600" spc="-25" dirty="0">
                <a:latin typeface="Verdana"/>
                <a:cs typeface="Verdana"/>
              </a:rPr>
              <a:t>than</a:t>
            </a:r>
            <a:r>
              <a:rPr sz="1600" spc="-90" dirty="0">
                <a:latin typeface="Verdana"/>
                <a:cs typeface="Verdana"/>
              </a:rPr>
              <a:t> </a:t>
            </a:r>
            <a:r>
              <a:rPr sz="1600" spc="-5" dirty="0">
                <a:latin typeface="Verdana"/>
                <a:cs typeface="Verdana"/>
              </a:rPr>
              <a:t>what</a:t>
            </a:r>
            <a:r>
              <a:rPr sz="1600" spc="-114" dirty="0">
                <a:latin typeface="Verdana"/>
                <a:cs typeface="Verdana"/>
              </a:rPr>
              <a:t> </a:t>
            </a:r>
            <a:r>
              <a:rPr sz="1600" spc="-20" dirty="0">
                <a:latin typeface="Verdana"/>
                <a:cs typeface="Verdana"/>
              </a:rPr>
              <a:t>you</a:t>
            </a:r>
            <a:r>
              <a:rPr sz="1600" spc="-130" dirty="0">
                <a:latin typeface="Verdana"/>
                <a:cs typeface="Verdana"/>
              </a:rPr>
              <a:t> </a:t>
            </a:r>
            <a:r>
              <a:rPr sz="1600" spc="-30" dirty="0">
                <a:latin typeface="Verdana"/>
                <a:cs typeface="Verdana"/>
              </a:rPr>
              <a:t>deserve.</a:t>
            </a:r>
            <a:r>
              <a:rPr sz="1600" spc="-204" dirty="0">
                <a:latin typeface="Verdana"/>
                <a:cs typeface="Verdana"/>
              </a:rPr>
              <a:t> </a:t>
            </a:r>
            <a:r>
              <a:rPr sz="1600" spc="-95" dirty="0">
                <a:latin typeface="Verdana"/>
                <a:cs typeface="Verdana"/>
              </a:rPr>
              <a:t>It’s</a:t>
            </a:r>
            <a:r>
              <a:rPr sz="1600" spc="-315" dirty="0">
                <a:latin typeface="Verdana"/>
                <a:cs typeface="Verdana"/>
              </a:rPr>
              <a:t> </a:t>
            </a:r>
            <a:r>
              <a:rPr lang="en-IN" sz="1600" spc="-315" dirty="0">
                <a:latin typeface="Verdana"/>
                <a:cs typeface="Verdana"/>
              </a:rPr>
              <a:t> </a:t>
            </a:r>
            <a:r>
              <a:rPr sz="1600" spc="-15" dirty="0">
                <a:latin typeface="Verdana"/>
                <a:cs typeface="Verdana"/>
              </a:rPr>
              <a:t>not</a:t>
            </a:r>
            <a:r>
              <a:rPr sz="1600" spc="-140" dirty="0">
                <a:latin typeface="Verdana"/>
                <a:cs typeface="Verdana"/>
              </a:rPr>
              <a:t> </a:t>
            </a:r>
            <a:r>
              <a:rPr sz="1600" spc="-20" dirty="0">
                <a:latin typeface="Verdana"/>
                <a:cs typeface="Verdana"/>
              </a:rPr>
              <a:t>pride,</a:t>
            </a:r>
            <a:r>
              <a:rPr sz="1600" spc="-210" dirty="0">
                <a:latin typeface="Verdana"/>
                <a:cs typeface="Verdana"/>
              </a:rPr>
              <a:t> </a:t>
            </a:r>
            <a:r>
              <a:rPr sz="1600" spc="-65" dirty="0">
                <a:latin typeface="Verdana"/>
                <a:cs typeface="Verdana"/>
              </a:rPr>
              <a:t>it’s</a:t>
            </a:r>
            <a:r>
              <a:rPr sz="1600" spc="-215" dirty="0">
                <a:latin typeface="Verdana"/>
                <a:cs typeface="Verdana"/>
              </a:rPr>
              <a:t> </a:t>
            </a:r>
            <a:r>
              <a:rPr sz="1600" spc="-55" dirty="0">
                <a:latin typeface="Verdana"/>
                <a:cs typeface="Verdana"/>
              </a:rPr>
              <a:t>self</a:t>
            </a:r>
            <a:r>
              <a:rPr lang="en-US" sz="1600" spc="-240" dirty="0">
                <a:latin typeface="Verdana"/>
                <a:cs typeface="Verdana"/>
              </a:rPr>
              <a:t>-</a:t>
            </a:r>
            <a:r>
              <a:rPr sz="1600" spc="-40" dirty="0">
                <a:latin typeface="Verdana"/>
                <a:cs typeface="Verdana"/>
              </a:rPr>
              <a:t>respect.”</a:t>
            </a:r>
            <a:endParaRPr lang="en-IN" sz="1600" dirty="0">
              <a:latin typeface="Verdana"/>
              <a:cs typeface="Verdana"/>
            </a:endParaRPr>
          </a:p>
          <a:p>
            <a:pPr algn="ctr">
              <a:lnSpc>
                <a:spcPct val="100000"/>
              </a:lnSpc>
              <a:spcBef>
                <a:spcPts val="105"/>
              </a:spcBef>
            </a:pPr>
            <a:r>
              <a:rPr lang="en-IN" sz="1600" spc="25" dirty="0">
                <a:latin typeface="Verdana"/>
                <a:cs typeface="Verdana"/>
              </a:rPr>
              <a:t>- </a:t>
            </a:r>
            <a:r>
              <a:rPr sz="1600" spc="25" dirty="0">
                <a:latin typeface="Verdana"/>
                <a:cs typeface="Verdana"/>
              </a:rPr>
              <a:t>Chanakya</a:t>
            </a:r>
            <a:endParaRPr sz="1600" dirty="0">
              <a:latin typeface="Verdana"/>
              <a:cs typeface="Verdana"/>
            </a:endParaRPr>
          </a:p>
        </p:txBody>
      </p:sp>
      <p:sp>
        <p:nvSpPr>
          <p:cNvPr id="17" name="Slide Number Placeholder 16">
            <a:extLst>
              <a:ext uri="{FF2B5EF4-FFF2-40B4-BE49-F238E27FC236}">
                <a16:creationId xmlns:a16="http://schemas.microsoft.com/office/drawing/2014/main" id="{51D28172-013A-5CFE-1C31-99839AB76D44}"/>
              </a:ext>
            </a:extLst>
          </p:cNvPr>
          <p:cNvSpPr>
            <a:spLocks noGrp="1"/>
          </p:cNvSpPr>
          <p:nvPr>
            <p:ph type="sldNum" sz="quarter" idx="7"/>
          </p:nvPr>
        </p:nvSpPr>
        <p:spPr/>
        <p:txBody>
          <a:bodyPr/>
          <a:lstStyle/>
          <a:p>
            <a:fld id="{B6F15528-21DE-4FAA-801E-634DDDAF4B2B}" type="slidenum">
              <a:rPr lang="en-IN" smtClean="0"/>
              <a:t>1</a:t>
            </a:fld>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90694" y="833408"/>
            <a:ext cx="10632084" cy="536044"/>
          </a:xfrm>
          <a:prstGeom prst="rect">
            <a:avLst/>
          </a:prstGeom>
        </p:spPr>
        <p:txBody>
          <a:bodyPr vert="horz" wrap="square" lIns="0" tIns="12700" rIns="0" bIns="0" rtlCol="0">
            <a:spAutoFit/>
          </a:bodyPr>
          <a:lstStyle/>
          <a:p>
            <a:pPr marL="12700">
              <a:lnSpc>
                <a:spcPct val="100000"/>
              </a:lnSpc>
              <a:spcBef>
                <a:spcPts val="100"/>
              </a:spcBef>
            </a:pPr>
            <a:r>
              <a:rPr lang="en-IN" sz="3400" b="0" spc="-5" dirty="0">
                <a:solidFill>
                  <a:srgbClr val="242424"/>
                </a:solidFill>
              </a:rPr>
              <a:t>Portfolio Design: First Principles,</a:t>
            </a:r>
            <a:endParaRPr lang="en-IN" sz="1600" dirty="0">
              <a:latin typeface="Verdana"/>
              <a:cs typeface="Verdana"/>
            </a:endParaRPr>
          </a:p>
        </p:txBody>
      </p:sp>
      <p:sp>
        <p:nvSpPr>
          <p:cNvPr id="3" name="object 3"/>
          <p:cNvSpPr txBox="1">
            <a:spLocks noGrp="1"/>
          </p:cNvSpPr>
          <p:nvPr>
            <p:ph sz="half" idx="2"/>
          </p:nvPr>
        </p:nvSpPr>
        <p:spPr>
          <a:xfrm>
            <a:off x="695007" y="1651062"/>
            <a:ext cx="10987939" cy="5204630"/>
          </a:xfrm>
          <a:prstGeom prst="rect">
            <a:avLst/>
          </a:prstGeom>
        </p:spPr>
        <p:txBody>
          <a:bodyPr vert="horz" wrap="square" lIns="0" tIns="135255" rIns="0" bIns="0" rtlCol="0">
            <a:spAutoFit/>
          </a:bodyPr>
          <a:lstStyle/>
          <a:p>
            <a:pPr marL="299085" indent="-287020" algn="just">
              <a:lnSpc>
                <a:spcPct val="100000"/>
              </a:lnSpc>
              <a:spcBef>
                <a:spcPts val="1065"/>
              </a:spcBef>
              <a:buFont typeface="Wingdings"/>
              <a:buChar char=""/>
              <a:tabLst>
                <a:tab pos="299720" algn="l"/>
              </a:tabLst>
            </a:pPr>
            <a:r>
              <a:rPr sz="1800" kern="1200" dirty="0">
                <a:solidFill>
                  <a:schemeClr val="tx1"/>
                </a:solidFill>
                <a:latin typeface="+mn-lt"/>
                <a:cs typeface="+mn-cs"/>
              </a:rPr>
              <a:t>We</a:t>
            </a:r>
            <a:r>
              <a:rPr lang="en-US" sz="1800" kern="1200" dirty="0">
                <a:solidFill>
                  <a:schemeClr val="tx1"/>
                </a:solidFill>
                <a:latin typeface="+mn-lt"/>
                <a:cs typeface="+mn-cs"/>
              </a:rPr>
              <a:t> value a stock based on the first principles of:</a:t>
            </a:r>
          </a:p>
          <a:p>
            <a:pPr marL="812165" lvl="1" indent="-342900" algn="just">
              <a:spcBef>
                <a:spcPts val="1065"/>
              </a:spcBef>
              <a:buFont typeface="Wingdings" panose="05000000000000000000" pitchFamily="2" charset="2"/>
              <a:buChar char="ü"/>
              <a:tabLst>
                <a:tab pos="299720" algn="l"/>
              </a:tabLst>
            </a:pPr>
            <a:r>
              <a:rPr lang="en-US" kern="1200" dirty="0">
                <a:solidFill>
                  <a:schemeClr val="tx1"/>
                </a:solidFill>
              </a:rPr>
              <a:t>Quality of ownership and Management</a:t>
            </a:r>
          </a:p>
          <a:p>
            <a:pPr marL="812165" lvl="1" indent="-342900" algn="just">
              <a:spcBef>
                <a:spcPts val="1065"/>
              </a:spcBef>
              <a:buFont typeface="Wingdings" panose="05000000000000000000" pitchFamily="2" charset="2"/>
              <a:buChar char="ü"/>
              <a:tabLst>
                <a:tab pos="299720" algn="l"/>
              </a:tabLst>
            </a:pPr>
            <a:r>
              <a:rPr lang="en-US" kern="1200" dirty="0">
                <a:solidFill>
                  <a:schemeClr val="tx1"/>
                </a:solidFill>
              </a:rPr>
              <a:t>Value system and Vision</a:t>
            </a:r>
          </a:p>
          <a:p>
            <a:pPr marL="812165" lvl="1" indent="-342900" algn="just">
              <a:spcBef>
                <a:spcPts val="1065"/>
              </a:spcBef>
              <a:buFont typeface="Wingdings" panose="05000000000000000000" pitchFamily="2" charset="2"/>
              <a:buChar char="ü"/>
              <a:tabLst>
                <a:tab pos="299720" algn="l"/>
              </a:tabLst>
            </a:pPr>
            <a:r>
              <a:rPr lang="en-US" kern="1200" dirty="0">
                <a:solidFill>
                  <a:schemeClr val="tx1"/>
                </a:solidFill>
              </a:rPr>
              <a:t>Business Model and Long-term competitiveness</a:t>
            </a:r>
          </a:p>
          <a:p>
            <a:pPr marL="299085" lvl="1" indent="-287020" algn="just">
              <a:spcBef>
                <a:spcPts val="1065"/>
              </a:spcBef>
              <a:buFont typeface="Wingdings"/>
              <a:buChar char=""/>
              <a:tabLst>
                <a:tab pos="299720" algn="l"/>
              </a:tabLst>
            </a:pPr>
            <a:r>
              <a:rPr lang="en-US" kern="1200" dirty="0">
                <a:solidFill>
                  <a:schemeClr val="tx1"/>
                </a:solidFill>
              </a:rPr>
              <a:t>We never invest in a company which short-charges minority investors or makes other financial / governance t</a:t>
            </a:r>
            <a:r>
              <a:rPr lang="en-US" sz="1800" kern="1200" dirty="0">
                <a:solidFill>
                  <a:schemeClr val="tx1"/>
                </a:solidFill>
                <a:latin typeface="+mn-lt"/>
                <a:cs typeface="+mn-cs"/>
              </a:rPr>
              <a:t>ransgressions</a:t>
            </a:r>
          </a:p>
          <a:p>
            <a:pPr marL="354965" marR="5080" indent="-342900" algn="just">
              <a:spcBef>
                <a:spcPts val="1395"/>
              </a:spcBef>
              <a:buFont typeface="Wingdings" panose="05000000000000000000" pitchFamily="2" charset="2"/>
              <a:buChar char="Ø"/>
              <a:tabLst>
                <a:tab pos="299720" algn="l"/>
              </a:tabLst>
            </a:pPr>
            <a:r>
              <a:rPr lang="en-US" sz="1800" kern="1200" dirty="0">
                <a:solidFill>
                  <a:schemeClr val="tx1"/>
                </a:solidFill>
                <a:latin typeface="+mn-lt"/>
              </a:rPr>
              <a:t>DCF valuation  based on an estimate </a:t>
            </a:r>
            <a:r>
              <a:rPr lang="en-US" sz="1800" kern="1200" dirty="0">
                <a:solidFill>
                  <a:schemeClr val="tx1"/>
                </a:solidFill>
                <a:latin typeface="+mn-lt"/>
                <a:cs typeface="+mn-cs"/>
              </a:rPr>
              <a:t>of future cash flows over a very long-term</a:t>
            </a:r>
          </a:p>
          <a:p>
            <a:pPr marL="354965" marR="5080" indent="-342900" algn="just">
              <a:spcBef>
                <a:spcPts val="1395"/>
              </a:spcBef>
              <a:buFont typeface="Wingdings" panose="05000000000000000000" pitchFamily="2" charset="2"/>
              <a:buChar char="Ø"/>
              <a:tabLst>
                <a:tab pos="299720" algn="l"/>
              </a:tabLst>
            </a:pPr>
            <a:r>
              <a:rPr lang="en-US" sz="1800" kern="1200" dirty="0">
                <a:solidFill>
                  <a:schemeClr val="tx1"/>
                </a:solidFill>
                <a:latin typeface="+mn-lt"/>
              </a:rPr>
              <a:t>We use maths to analyze past investment data to evaluate and continuously refine investment parameters</a:t>
            </a:r>
          </a:p>
          <a:p>
            <a:pPr marL="469265" lvl="1" algn="just">
              <a:spcBef>
                <a:spcPts val="1065"/>
              </a:spcBef>
              <a:tabLst>
                <a:tab pos="299720" algn="l"/>
              </a:tabLst>
            </a:pPr>
            <a:endParaRPr kern="1200" dirty="0">
              <a:solidFill>
                <a:schemeClr val="tx1"/>
              </a:solidFill>
            </a:endParaRPr>
          </a:p>
          <a:p>
            <a:pPr marL="354965" marR="5080" indent="-342900" algn="just">
              <a:spcBef>
                <a:spcPts val="1395"/>
              </a:spcBef>
              <a:buFont typeface="Wingdings" panose="05000000000000000000" pitchFamily="2" charset="2"/>
              <a:buChar char="Ø"/>
              <a:tabLst>
                <a:tab pos="299720" algn="l"/>
              </a:tabLst>
            </a:pPr>
            <a:endParaRPr lang="en-US" sz="1800" kern="1200" dirty="0">
              <a:solidFill>
                <a:schemeClr val="tx1"/>
              </a:solidFill>
              <a:latin typeface="+mn-lt"/>
              <a:cs typeface="+mn-cs"/>
            </a:endParaRPr>
          </a:p>
          <a:p>
            <a:pPr marL="12065" marR="5080" algn="just">
              <a:spcBef>
                <a:spcPts val="1395"/>
              </a:spcBef>
              <a:tabLst>
                <a:tab pos="299720" algn="l"/>
              </a:tabLst>
            </a:pPr>
            <a:endParaRPr lang="en-US" sz="1800" b="1" kern="1200" dirty="0">
              <a:solidFill>
                <a:schemeClr val="tx1"/>
              </a:solidFill>
              <a:latin typeface="+mn-lt"/>
              <a:cs typeface="+mn-cs"/>
            </a:endParaRPr>
          </a:p>
          <a:p>
            <a:pPr marL="299085" marR="5080" indent="-287020" algn="just">
              <a:spcBef>
                <a:spcPts val="1395"/>
              </a:spcBef>
              <a:buFont typeface="Wingdings"/>
              <a:buChar char=""/>
              <a:tabLst>
                <a:tab pos="299720" algn="l"/>
              </a:tabLst>
            </a:pPr>
            <a:endParaRPr sz="1800" kern="1200" dirty="0">
              <a:solidFill>
                <a:schemeClr val="tx1"/>
              </a:solidFill>
              <a:latin typeface="+mn-lt"/>
              <a:cs typeface="+mn-cs"/>
            </a:endParaRPr>
          </a:p>
        </p:txBody>
      </p:sp>
      <p:grpSp>
        <p:nvGrpSpPr>
          <p:cNvPr id="4" name="object 4"/>
          <p:cNvGrpSpPr/>
          <p:nvPr/>
        </p:nvGrpSpPr>
        <p:grpSpPr>
          <a:xfrm>
            <a:off x="690694" y="1416081"/>
            <a:ext cx="10801985" cy="91440"/>
            <a:chOff x="679704" y="1255777"/>
            <a:chExt cx="10801985" cy="91440"/>
          </a:xfrm>
        </p:grpSpPr>
        <p:sp>
          <p:nvSpPr>
            <p:cNvPr id="5" name="object 5"/>
            <p:cNvSpPr/>
            <p:nvPr/>
          </p:nvSpPr>
          <p:spPr>
            <a:xfrm>
              <a:off x="679704" y="1255777"/>
              <a:ext cx="2703830" cy="91440"/>
            </a:xfrm>
            <a:custGeom>
              <a:avLst/>
              <a:gdLst/>
              <a:ahLst/>
              <a:cxnLst/>
              <a:rect l="l" t="t" r="r" b="b"/>
              <a:pathLst>
                <a:path w="2703829" h="91440">
                  <a:moveTo>
                    <a:pt x="2703448" y="0"/>
                  </a:moveTo>
                  <a:lnTo>
                    <a:pt x="0" y="0"/>
                  </a:lnTo>
                  <a:lnTo>
                    <a:pt x="0" y="91438"/>
                  </a:lnTo>
                  <a:lnTo>
                    <a:pt x="2703448" y="91438"/>
                  </a:lnTo>
                  <a:lnTo>
                    <a:pt x="2703448" y="0"/>
                  </a:lnTo>
                  <a:close/>
                </a:path>
              </a:pathLst>
            </a:custGeom>
            <a:solidFill>
              <a:srgbClr val="FF7A80"/>
            </a:solidFill>
          </p:spPr>
          <p:txBody>
            <a:bodyPr wrap="square" lIns="0" tIns="0" rIns="0" bIns="0" rtlCol="0"/>
            <a:lstStyle/>
            <a:p>
              <a:endParaRPr dirty="0"/>
            </a:p>
          </p:txBody>
        </p:sp>
        <p:sp>
          <p:nvSpPr>
            <p:cNvPr id="6" name="object 6"/>
            <p:cNvSpPr/>
            <p:nvPr/>
          </p:nvSpPr>
          <p:spPr>
            <a:xfrm>
              <a:off x="3380231" y="1255777"/>
              <a:ext cx="2700655" cy="91440"/>
            </a:xfrm>
            <a:custGeom>
              <a:avLst/>
              <a:gdLst/>
              <a:ahLst/>
              <a:cxnLst/>
              <a:rect l="l" t="t" r="r" b="b"/>
              <a:pathLst>
                <a:path w="2700654" h="91440">
                  <a:moveTo>
                    <a:pt x="2700147" y="0"/>
                  </a:moveTo>
                  <a:lnTo>
                    <a:pt x="0" y="0"/>
                  </a:lnTo>
                  <a:lnTo>
                    <a:pt x="0" y="91438"/>
                  </a:lnTo>
                  <a:lnTo>
                    <a:pt x="2700147" y="91438"/>
                  </a:lnTo>
                  <a:lnTo>
                    <a:pt x="2700147" y="0"/>
                  </a:lnTo>
                  <a:close/>
                </a:path>
              </a:pathLst>
            </a:custGeom>
            <a:solidFill>
              <a:srgbClr val="C00000"/>
            </a:solidFill>
          </p:spPr>
          <p:txBody>
            <a:bodyPr wrap="square" lIns="0" tIns="0" rIns="0" bIns="0" rtlCol="0"/>
            <a:lstStyle/>
            <a:p>
              <a:endParaRPr dirty="0"/>
            </a:p>
          </p:txBody>
        </p:sp>
        <p:sp>
          <p:nvSpPr>
            <p:cNvPr id="7" name="object 7"/>
            <p:cNvSpPr/>
            <p:nvPr/>
          </p:nvSpPr>
          <p:spPr>
            <a:xfrm>
              <a:off x="6080759" y="1255777"/>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9BFFC6"/>
            </a:solidFill>
          </p:spPr>
          <p:txBody>
            <a:bodyPr wrap="square" lIns="0" tIns="0" rIns="0" bIns="0" rtlCol="0"/>
            <a:lstStyle/>
            <a:p>
              <a:endParaRPr dirty="0"/>
            </a:p>
          </p:txBody>
        </p:sp>
        <p:sp>
          <p:nvSpPr>
            <p:cNvPr id="8" name="object 8"/>
            <p:cNvSpPr/>
            <p:nvPr/>
          </p:nvSpPr>
          <p:spPr>
            <a:xfrm>
              <a:off x="8781287" y="1255777"/>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00AE50"/>
            </a:solidFill>
          </p:spPr>
          <p:txBody>
            <a:bodyPr wrap="square" lIns="0" tIns="0" rIns="0" bIns="0" rtlCol="0"/>
            <a:lstStyle/>
            <a:p>
              <a:endParaRPr dirty="0"/>
            </a:p>
          </p:txBody>
        </p:sp>
      </p:grpSp>
      <p:pic>
        <p:nvPicPr>
          <p:cNvPr id="10" name="object 10"/>
          <p:cNvPicPr/>
          <p:nvPr/>
        </p:nvPicPr>
        <p:blipFill>
          <a:blip r:embed="rId3" cstate="print"/>
          <a:stretch>
            <a:fillRect/>
          </a:stretch>
        </p:blipFill>
        <p:spPr>
          <a:xfrm>
            <a:off x="192023" y="6367271"/>
            <a:ext cx="826008" cy="326136"/>
          </a:xfrm>
          <a:prstGeom prst="rect">
            <a:avLst/>
          </a:prstGeom>
        </p:spPr>
      </p:pic>
      <p:graphicFrame>
        <p:nvGraphicFramePr>
          <p:cNvPr id="11" name="Diagram 10">
            <a:extLst>
              <a:ext uri="{FF2B5EF4-FFF2-40B4-BE49-F238E27FC236}">
                <a16:creationId xmlns:a16="http://schemas.microsoft.com/office/drawing/2014/main" id="{F425FDFD-7975-8867-0597-D7A20601664B}"/>
              </a:ext>
            </a:extLst>
          </p:cNvPr>
          <p:cNvGraphicFramePr/>
          <p:nvPr>
            <p:extLst>
              <p:ext uri="{D42A27DB-BD31-4B8C-83A1-F6EECF244321}">
                <p14:modId xmlns:p14="http://schemas.microsoft.com/office/powerpoint/2010/main" val="1830209618"/>
              </p:ext>
            </p:extLst>
          </p:nvPr>
        </p:nvGraphicFramePr>
        <p:xfrm>
          <a:off x="10111730" y="73691"/>
          <a:ext cx="1556468" cy="12706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Slide Number Placeholder 11">
            <a:extLst>
              <a:ext uri="{FF2B5EF4-FFF2-40B4-BE49-F238E27FC236}">
                <a16:creationId xmlns:a16="http://schemas.microsoft.com/office/drawing/2014/main" id="{EAD1D8F6-5F48-CC32-CF4A-6D53DA9CB582}"/>
              </a:ext>
            </a:extLst>
          </p:cNvPr>
          <p:cNvSpPr>
            <a:spLocks noGrp="1"/>
          </p:cNvSpPr>
          <p:nvPr>
            <p:ph type="sldNum" sz="quarter" idx="7"/>
          </p:nvPr>
        </p:nvSpPr>
        <p:spPr/>
        <p:txBody>
          <a:bodyPr/>
          <a:lstStyle/>
          <a:p>
            <a:fld id="{B6F15528-21DE-4FAA-801E-634DDDAF4B2B}" type="slidenum">
              <a:rPr lang="en-IN" smtClean="0"/>
              <a:t>10</a:t>
            </a:fld>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ject 9"/>
          <p:cNvPicPr/>
          <p:nvPr/>
        </p:nvPicPr>
        <p:blipFill>
          <a:blip r:embed="rId3" cstate="print"/>
          <a:stretch>
            <a:fillRect/>
          </a:stretch>
        </p:blipFill>
        <p:spPr>
          <a:xfrm>
            <a:off x="192023" y="6367271"/>
            <a:ext cx="826008" cy="326136"/>
          </a:xfrm>
          <a:prstGeom prst="rect">
            <a:avLst/>
          </a:prstGeom>
        </p:spPr>
      </p:pic>
      <p:pic>
        <p:nvPicPr>
          <p:cNvPr id="24" name="object 9"/>
          <p:cNvPicPr/>
          <p:nvPr/>
        </p:nvPicPr>
        <p:blipFill>
          <a:blip r:embed="rId3" cstate="print"/>
          <a:stretch>
            <a:fillRect/>
          </a:stretch>
        </p:blipFill>
        <p:spPr>
          <a:xfrm>
            <a:off x="192023" y="6367271"/>
            <a:ext cx="826008" cy="326136"/>
          </a:xfrm>
          <a:prstGeom prst="rect">
            <a:avLst/>
          </a:prstGeom>
        </p:spPr>
      </p:pic>
      <p:sp>
        <p:nvSpPr>
          <p:cNvPr id="25" name="object 2"/>
          <p:cNvSpPr txBox="1">
            <a:spLocks noGrp="1"/>
          </p:cNvSpPr>
          <p:nvPr>
            <p:ph type="title"/>
          </p:nvPr>
        </p:nvSpPr>
        <p:spPr>
          <a:xfrm>
            <a:off x="865807" y="845889"/>
            <a:ext cx="10735081" cy="536044"/>
          </a:xfrm>
          <a:prstGeom prst="rect">
            <a:avLst/>
          </a:prstGeom>
        </p:spPr>
        <p:txBody>
          <a:bodyPr vert="horz" wrap="square" lIns="0" tIns="12700" rIns="0" bIns="0" rtlCol="0">
            <a:spAutoFit/>
          </a:bodyPr>
          <a:lstStyle/>
          <a:p>
            <a:pPr marL="12700">
              <a:lnSpc>
                <a:spcPct val="100000"/>
              </a:lnSpc>
              <a:spcBef>
                <a:spcPts val="100"/>
              </a:spcBef>
            </a:pPr>
            <a:r>
              <a:rPr lang="en-IN" sz="3400" b="0" spc="-5" dirty="0">
                <a:solidFill>
                  <a:srgbClr val="242424"/>
                </a:solidFill>
              </a:rPr>
              <a:t>Market Timing - Proprietary Algorithm</a:t>
            </a:r>
            <a:endParaRPr sz="3400" b="0" spc="-5" dirty="0">
              <a:solidFill>
                <a:srgbClr val="242424"/>
              </a:solidFill>
            </a:endParaRPr>
          </a:p>
        </p:txBody>
      </p:sp>
      <p:grpSp>
        <p:nvGrpSpPr>
          <p:cNvPr id="26" name="object 3"/>
          <p:cNvGrpSpPr/>
          <p:nvPr/>
        </p:nvGrpSpPr>
        <p:grpSpPr>
          <a:xfrm>
            <a:off x="865807" y="1423020"/>
            <a:ext cx="10801985" cy="91440"/>
            <a:chOff x="679704" y="1176529"/>
            <a:chExt cx="10801985" cy="91440"/>
          </a:xfrm>
        </p:grpSpPr>
        <p:sp>
          <p:nvSpPr>
            <p:cNvPr id="27" name="object 4"/>
            <p:cNvSpPr/>
            <p:nvPr/>
          </p:nvSpPr>
          <p:spPr>
            <a:xfrm>
              <a:off x="679704" y="1176529"/>
              <a:ext cx="2703830" cy="91440"/>
            </a:xfrm>
            <a:custGeom>
              <a:avLst/>
              <a:gdLst/>
              <a:ahLst/>
              <a:cxnLst/>
              <a:rect l="l" t="t" r="r" b="b"/>
              <a:pathLst>
                <a:path w="2703829" h="91440">
                  <a:moveTo>
                    <a:pt x="2703448" y="0"/>
                  </a:moveTo>
                  <a:lnTo>
                    <a:pt x="0" y="0"/>
                  </a:lnTo>
                  <a:lnTo>
                    <a:pt x="0" y="91438"/>
                  </a:lnTo>
                  <a:lnTo>
                    <a:pt x="2703448" y="91438"/>
                  </a:lnTo>
                  <a:lnTo>
                    <a:pt x="2703448" y="0"/>
                  </a:lnTo>
                  <a:close/>
                </a:path>
              </a:pathLst>
            </a:custGeom>
            <a:solidFill>
              <a:srgbClr val="FF7A80"/>
            </a:solidFill>
          </p:spPr>
          <p:txBody>
            <a:bodyPr wrap="square" lIns="0" tIns="0" rIns="0" bIns="0" rtlCol="0"/>
            <a:lstStyle/>
            <a:p>
              <a:endParaRPr dirty="0"/>
            </a:p>
          </p:txBody>
        </p:sp>
        <p:sp>
          <p:nvSpPr>
            <p:cNvPr id="28" name="object 5"/>
            <p:cNvSpPr/>
            <p:nvPr/>
          </p:nvSpPr>
          <p:spPr>
            <a:xfrm>
              <a:off x="3380231" y="1176529"/>
              <a:ext cx="2700655" cy="91440"/>
            </a:xfrm>
            <a:custGeom>
              <a:avLst/>
              <a:gdLst/>
              <a:ahLst/>
              <a:cxnLst/>
              <a:rect l="l" t="t" r="r" b="b"/>
              <a:pathLst>
                <a:path w="2700654" h="91440">
                  <a:moveTo>
                    <a:pt x="2700147" y="0"/>
                  </a:moveTo>
                  <a:lnTo>
                    <a:pt x="0" y="0"/>
                  </a:lnTo>
                  <a:lnTo>
                    <a:pt x="0" y="91438"/>
                  </a:lnTo>
                  <a:lnTo>
                    <a:pt x="2700147" y="91438"/>
                  </a:lnTo>
                  <a:lnTo>
                    <a:pt x="2700147" y="0"/>
                  </a:lnTo>
                  <a:close/>
                </a:path>
              </a:pathLst>
            </a:custGeom>
            <a:solidFill>
              <a:srgbClr val="C00000"/>
            </a:solidFill>
          </p:spPr>
          <p:txBody>
            <a:bodyPr wrap="square" lIns="0" tIns="0" rIns="0" bIns="0" rtlCol="0"/>
            <a:lstStyle/>
            <a:p>
              <a:endParaRPr dirty="0"/>
            </a:p>
          </p:txBody>
        </p:sp>
        <p:sp>
          <p:nvSpPr>
            <p:cNvPr id="29" name="object 6"/>
            <p:cNvSpPr/>
            <p:nvPr/>
          </p:nvSpPr>
          <p:spPr>
            <a:xfrm>
              <a:off x="6080759"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9BFFC6"/>
            </a:solidFill>
          </p:spPr>
          <p:txBody>
            <a:bodyPr wrap="square" lIns="0" tIns="0" rIns="0" bIns="0" rtlCol="0"/>
            <a:lstStyle/>
            <a:p>
              <a:endParaRPr dirty="0"/>
            </a:p>
          </p:txBody>
        </p:sp>
        <p:sp>
          <p:nvSpPr>
            <p:cNvPr id="30" name="object 7"/>
            <p:cNvSpPr/>
            <p:nvPr/>
          </p:nvSpPr>
          <p:spPr>
            <a:xfrm>
              <a:off x="8781287"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00AE50"/>
            </a:solidFill>
          </p:spPr>
          <p:txBody>
            <a:bodyPr wrap="square" lIns="0" tIns="0" rIns="0" bIns="0" rtlCol="0"/>
            <a:lstStyle/>
            <a:p>
              <a:endParaRPr dirty="0"/>
            </a:p>
          </p:txBody>
        </p:sp>
      </p:grpSp>
      <p:sp>
        <p:nvSpPr>
          <p:cNvPr id="34" name="Rectangle 33"/>
          <p:cNvSpPr/>
          <p:nvPr/>
        </p:nvSpPr>
        <p:spPr>
          <a:xfrm>
            <a:off x="685800" y="1645089"/>
            <a:ext cx="10982245" cy="4154984"/>
          </a:xfrm>
          <a:prstGeom prst="rect">
            <a:avLst/>
          </a:prstGeom>
        </p:spPr>
        <p:txBody>
          <a:bodyPr wrap="square">
            <a:spAutoFit/>
          </a:bodyPr>
          <a:lstStyle/>
          <a:p>
            <a:pPr marL="299085" indent="-287020" algn="just">
              <a:spcBef>
                <a:spcPts val="295"/>
              </a:spcBef>
              <a:buFont typeface="Wingdings"/>
              <a:buChar char=""/>
              <a:tabLst>
                <a:tab pos="299085" algn="l"/>
                <a:tab pos="299720" algn="l"/>
              </a:tabLst>
            </a:pPr>
            <a:r>
              <a:rPr lang="en-US" dirty="0"/>
              <a:t>Our empirical algorithm  helps mitigate the challenges of market timing by:</a:t>
            </a:r>
          </a:p>
          <a:p>
            <a:pPr marL="12065" algn="just">
              <a:spcBef>
                <a:spcPts val="295"/>
              </a:spcBef>
              <a:tabLst>
                <a:tab pos="299085" algn="l"/>
                <a:tab pos="299720" algn="l"/>
              </a:tabLst>
            </a:pPr>
            <a:endParaRPr lang="en-US" dirty="0"/>
          </a:p>
          <a:p>
            <a:pPr marL="756285" lvl="1" indent="-287020" algn="just">
              <a:spcBef>
                <a:spcPts val="295"/>
              </a:spcBef>
              <a:buFont typeface="Wingdings"/>
              <a:buChar char=""/>
              <a:tabLst>
                <a:tab pos="299085" algn="l"/>
                <a:tab pos="299720" algn="l"/>
              </a:tabLst>
            </a:pPr>
            <a:r>
              <a:rPr lang="en-US" dirty="0"/>
              <a:t>Timing the market with our proprietary order management</a:t>
            </a:r>
          </a:p>
          <a:p>
            <a:pPr marL="756285" lvl="1" indent="-287020" algn="just">
              <a:spcBef>
                <a:spcPts val="295"/>
              </a:spcBef>
              <a:buFont typeface="Wingdings"/>
              <a:buChar char=""/>
              <a:tabLst>
                <a:tab pos="299085" algn="l"/>
                <a:tab pos="299720" algn="l"/>
              </a:tabLst>
            </a:pPr>
            <a:endParaRPr lang="en-US" dirty="0"/>
          </a:p>
          <a:p>
            <a:pPr marL="756285" lvl="1" indent="-287020" algn="just">
              <a:spcBef>
                <a:spcPts val="295"/>
              </a:spcBef>
              <a:buFont typeface="Wingdings"/>
              <a:buChar char=""/>
              <a:tabLst>
                <a:tab pos="299085" algn="l"/>
                <a:tab pos="299720" algn="l"/>
              </a:tabLst>
            </a:pPr>
            <a:r>
              <a:rPr lang="en-US" dirty="0"/>
              <a:t>Enhancing our ability to capitalize on market volatility</a:t>
            </a:r>
          </a:p>
          <a:p>
            <a:pPr marL="469265" lvl="1" algn="just">
              <a:spcBef>
                <a:spcPts val="295"/>
              </a:spcBef>
              <a:tabLst>
                <a:tab pos="299085" algn="l"/>
                <a:tab pos="299720" algn="l"/>
              </a:tabLst>
            </a:pPr>
            <a:endParaRPr lang="en-US" dirty="0"/>
          </a:p>
          <a:p>
            <a:pPr marL="756285" lvl="1" indent="-287020" algn="just">
              <a:spcBef>
                <a:spcPts val="295"/>
              </a:spcBef>
              <a:buFont typeface="Wingdings"/>
              <a:buChar char=""/>
              <a:tabLst>
                <a:tab pos="299085" algn="l"/>
                <a:tab pos="299720" algn="l"/>
              </a:tabLst>
            </a:pPr>
            <a:r>
              <a:rPr lang="en-US" dirty="0"/>
              <a:t>Ensuring  better pricing by investing gradually </a:t>
            </a:r>
          </a:p>
          <a:p>
            <a:pPr marL="756285" lvl="1" indent="-287020" algn="just">
              <a:spcBef>
                <a:spcPts val="295"/>
              </a:spcBef>
              <a:buFont typeface="Wingdings"/>
              <a:buChar char=""/>
              <a:tabLst>
                <a:tab pos="299085" algn="l"/>
                <a:tab pos="299720" algn="l"/>
              </a:tabLst>
            </a:pPr>
            <a:endParaRPr lang="en-US" dirty="0"/>
          </a:p>
          <a:p>
            <a:pPr marL="756285" lvl="1" indent="-287020" algn="just">
              <a:spcBef>
                <a:spcPts val="295"/>
              </a:spcBef>
              <a:buFont typeface="Wingdings"/>
              <a:buChar char=""/>
              <a:tabLst>
                <a:tab pos="299085" algn="l"/>
                <a:tab pos="299720" algn="l"/>
              </a:tabLst>
            </a:pPr>
            <a:r>
              <a:rPr lang="en-US" dirty="0"/>
              <a:t>Stands the test of time in choppy market conditions</a:t>
            </a:r>
            <a:endParaRPr lang="en-US" dirty="0">
              <a:latin typeface="Verdana"/>
              <a:cs typeface="Verdana"/>
            </a:endParaRPr>
          </a:p>
          <a:p>
            <a:pPr marL="285750" indent="-285750" algn="just">
              <a:spcBef>
                <a:spcPts val="295"/>
              </a:spcBef>
              <a:buFont typeface="Wingdings" panose="05000000000000000000" pitchFamily="2" charset="2"/>
              <a:buChar char="Ø"/>
              <a:tabLst>
                <a:tab pos="542290" algn="l"/>
                <a:tab pos="542925" algn="l"/>
              </a:tabLst>
            </a:pPr>
            <a:endParaRPr lang="en-US" dirty="0">
              <a:latin typeface="Verdana"/>
              <a:cs typeface="Verdana"/>
            </a:endParaRPr>
          </a:p>
          <a:p>
            <a:pPr marL="285750" indent="-285750" algn="just">
              <a:spcBef>
                <a:spcPts val="295"/>
              </a:spcBef>
              <a:buFont typeface="Wingdings" panose="05000000000000000000" pitchFamily="2" charset="2"/>
              <a:buChar char="Ø"/>
              <a:tabLst>
                <a:tab pos="542290" algn="l"/>
                <a:tab pos="542925" algn="l"/>
              </a:tabLst>
            </a:pPr>
            <a:endParaRPr lang="en-US" dirty="0">
              <a:latin typeface="Verdana"/>
              <a:cs typeface="Verdana"/>
            </a:endParaRPr>
          </a:p>
          <a:p>
            <a:pPr marL="285750" indent="-285750" algn="just">
              <a:spcBef>
                <a:spcPts val="295"/>
              </a:spcBef>
              <a:buFont typeface="Wingdings" panose="05000000000000000000" pitchFamily="2" charset="2"/>
              <a:buChar char="Ø"/>
              <a:tabLst>
                <a:tab pos="542290" algn="l"/>
                <a:tab pos="542925" algn="l"/>
              </a:tabLst>
            </a:pPr>
            <a:endParaRPr lang="en-US" dirty="0">
              <a:latin typeface="Verdana"/>
              <a:cs typeface="Verdana"/>
            </a:endParaRPr>
          </a:p>
          <a:p>
            <a:pPr marL="285750" indent="-285750" algn="just">
              <a:lnSpc>
                <a:spcPct val="100000"/>
              </a:lnSpc>
              <a:spcBef>
                <a:spcPts val="295"/>
              </a:spcBef>
              <a:buFont typeface="Wingdings" panose="05000000000000000000" pitchFamily="2" charset="2"/>
              <a:buChar char="Ø"/>
              <a:tabLst>
                <a:tab pos="542290" algn="l"/>
                <a:tab pos="542925" algn="l"/>
              </a:tabLst>
            </a:pPr>
            <a:endParaRPr lang="en-US" dirty="0">
              <a:latin typeface="Verdana"/>
              <a:cs typeface="Verdana"/>
            </a:endParaRPr>
          </a:p>
        </p:txBody>
      </p:sp>
      <p:graphicFrame>
        <p:nvGraphicFramePr>
          <p:cNvPr id="2" name="Diagram 1">
            <a:extLst>
              <a:ext uri="{FF2B5EF4-FFF2-40B4-BE49-F238E27FC236}">
                <a16:creationId xmlns:a16="http://schemas.microsoft.com/office/drawing/2014/main" id="{C48EB8B2-1DE8-970C-3CBA-7352EB429521}"/>
              </a:ext>
            </a:extLst>
          </p:cNvPr>
          <p:cNvGraphicFramePr/>
          <p:nvPr>
            <p:extLst>
              <p:ext uri="{D42A27DB-BD31-4B8C-83A1-F6EECF244321}">
                <p14:modId xmlns:p14="http://schemas.microsoft.com/office/powerpoint/2010/main" val="1901537556"/>
              </p:ext>
            </p:extLst>
          </p:nvPr>
        </p:nvGraphicFramePr>
        <p:xfrm>
          <a:off x="10134600" y="70226"/>
          <a:ext cx="1556468" cy="12706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3FD01B9E-BD62-1CF5-CF33-6BFCF95A6F11}"/>
              </a:ext>
            </a:extLst>
          </p:cNvPr>
          <p:cNvSpPr>
            <a:spLocks noGrp="1"/>
          </p:cNvSpPr>
          <p:nvPr>
            <p:ph type="sldNum" sz="quarter" idx="7"/>
          </p:nvPr>
        </p:nvSpPr>
        <p:spPr/>
        <p:txBody>
          <a:bodyPr/>
          <a:lstStyle/>
          <a:p>
            <a:fld id="{B6F15528-21DE-4FAA-801E-634DDDAF4B2B}" type="slidenum">
              <a:rPr lang="en-IN" smtClean="0"/>
              <a:t>11</a:t>
            </a:fld>
            <a:endParaRPr lang="en-IN" dirty="0"/>
          </a:p>
        </p:txBody>
      </p:sp>
    </p:spTree>
    <p:extLst>
      <p:ext uri="{BB962C8B-B14F-4D97-AF65-F5344CB8AC3E}">
        <p14:creationId xmlns:p14="http://schemas.microsoft.com/office/powerpoint/2010/main" val="3852394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1124" y="824467"/>
            <a:ext cx="9303476" cy="536044"/>
          </a:xfrm>
          <a:prstGeom prst="rect">
            <a:avLst/>
          </a:prstGeom>
        </p:spPr>
        <p:txBody>
          <a:bodyPr vert="horz" wrap="square" lIns="0" tIns="12700" rIns="0" bIns="0" rtlCol="0">
            <a:spAutoFit/>
          </a:bodyPr>
          <a:lstStyle/>
          <a:p>
            <a:pPr marL="12700">
              <a:lnSpc>
                <a:spcPct val="100000"/>
              </a:lnSpc>
              <a:spcBef>
                <a:spcPts val="100"/>
              </a:spcBef>
            </a:pPr>
            <a:r>
              <a:rPr lang="en-US" sz="3400" b="0" spc="-5" dirty="0">
                <a:solidFill>
                  <a:srgbClr val="242424"/>
                </a:solidFill>
              </a:rPr>
              <a:t>P</a:t>
            </a:r>
            <a:r>
              <a:rPr sz="3400" b="0" spc="-5" dirty="0">
                <a:solidFill>
                  <a:srgbClr val="242424"/>
                </a:solidFill>
              </a:rPr>
              <a:t>ortfolio </a:t>
            </a:r>
            <a:r>
              <a:rPr lang="en-IN" sz="3400" b="0" spc="-5" dirty="0">
                <a:solidFill>
                  <a:srgbClr val="242424"/>
                </a:solidFill>
              </a:rPr>
              <a:t>Design - </a:t>
            </a:r>
            <a:r>
              <a:rPr sz="3400" b="0" spc="-5" dirty="0">
                <a:solidFill>
                  <a:srgbClr val="242424"/>
                </a:solidFill>
              </a:rPr>
              <a:t>Performance over time</a:t>
            </a:r>
          </a:p>
        </p:txBody>
      </p:sp>
      <p:grpSp>
        <p:nvGrpSpPr>
          <p:cNvPr id="3" name="object 3"/>
          <p:cNvGrpSpPr/>
          <p:nvPr/>
        </p:nvGrpSpPr>
        <p:grpSpPr>
          <a:xfrm>
            <a:off x="858957" y="1429944"/>
            <a:ext cx="10798810" cy="91440"/>
            <a:chOff x="832103" y="1130811"/>
            <a:chExt cx="10798810" cy="91440"/>
          </a:xfrm>
        </p:grpSpPr>
        <p:sp>
          <p:nvSpPr>
            <p:cNvPr id="4" name="object 4"/>
            <p:cNvSpPr/>
            <p:nvPr/>
          </p:nvSpPr>
          <p:spPr>
            <a:xfrm>
              <a:off x="832103" y="1130811"/>
              <a:ext cx="2697480" cy="91440"/>
            </a:xfrm>
            <a:custGeom>
              <a:avLst/>
              <a:gdLst/>
              <a:ahLst/>
              <a:cxnLst/>
              <a:rect l="l" t="t" r="r" b="b"/>
              <a:pathLst>
                <a:path w="2697479" h="91440">
                  <a:moveTo>
                    <a:pt x="2697099" y="0"/>
                  </a:moveTo>
                  <a:lnTo>
                    <a:pt x="0" y="0"/>
                  </a:lnTo>
                  <a:lnTo>
                    <a:pt x="0" y="91182"/>
                  </a:lnTo>
                  <a:lnTo>
                    <a:pt x="2697099" y="91182"/>
                  </a:lnTo>
                  <a:lnTo>
                    <a:pt x="2697099" y="0"/>
                  </a:lnTo>
                  <a:close/>
                </a:path>
              </a:pathLst>
            </a:custGeom>
            <a:solidFill>
              <a:srgbClr val="FF7A80"/>
            </a:solidFill>
          </p:spPr>
          <p:txBody>
            <a:bodyPr wrap="square" lIns="0" tIns="0" rIns="0" bIns="0" rtlCol="0"/>
            <a:lstStyle/>
            <a:p>
              <a:endParaRPr dirty="0"/>
            </a:p>
          </p:txBody>
        </p:sp>
        <p:sp>
          <p:nvSpPr>
            <p:cNvPr id="5" name="object 5"/>
            <p:cNvSpPr/>
            <p:nvPr/>
          </p:nvSpPr>
          <p:spPr>
            <a:xfrm>
              <a:off x="3529583" y="1130811"/>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C00000"/>
            </a:solidFill>
          </p:spPr>
          <p:txBody>
            <a:bodyPr wrap="square" lIns="0" tIns="0" rIns="0" bIns="0" rtlCol="0"/>
            <a:lstStyle/>
            <a:p>
              <a:endParaRPr dirty="0"/>
            </a:p>
          </p:txBody>
        </p:sp>
        <p:sp>
          <p:nvSpPr>
            <p:cNvPr id="6" name="object 6"/>
            <p:cNvSpPr/>
            <p:nvPr/>
          </p:nvSpPr>
          <p:spPr>
            <a:xfrm>
              <a:off x="6230112" y="1130811"/>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9BFFC6"/>
            </a:solidFill>
          </p:spPr>
          <p:txBody>
            <a:bodyPr wrap="square" lIns="0" tIns="0" rIns="0" bIns="0" rtlCol="0"/>
            <a:lstStyle/>
            <a:p>
              <a:endParaRPr dirty="0"/>
            </a:p>
          </p:txBody>
        </p:sp>
        <p:sp>
          <p:nvSpPr>
            <p:cNvPr id="7" name="object 7"/>
            <p:cNvSpPr/>
            <p:nvPr/>
          </p:nvSpPr>
          <p:spPr>
            <a:xfrm>
              <a:off x="8930639" y="1130811"/>
              <a:ext cx="2700655" cy="91440"/>
            </a:xfrm>
            <a:custGeom>
              <a:avLst/>
              <a:gdLst/>
              <a:ahLst/>
              <a:cxnLst/>
              <a:rect l="l" t="t" r="r" b="b"/>
              <a:pathLst>
                <a:path w="2700654" h="91440">
                  <a:moveTo>
                    <a:pt x="2700147" y="0"/>
                  </a:moveTo>
                  <a:lnTo>
                    <a:pt x="0" y="0"/>
                  </a:lnTo>
                  <a:lnTo>
                    <a:pt x="0" y="91182"/>
                  </a:lnTo>
                  <a:lnTo>
                    <a:pt x="2700147" y="91182"/>
                  </a:lnTo>
                  <a:lnTo>
                    <a:pt x="2700147" y="0"/>
                  </a:lnTo>
                  <a:close/>
                </a:path>
              </a:pathLst>
            </a:custGeom>
            <a:solidFill>
              <a:srgbClr val="00AE50"/>
            </a:solidFill>
          </p:spPr>
          <p:txBody>
            <a:bodyPr wrap="square" lIns="0" tIns="0" rIns="0" bIns="0" rtlCol="0"/>
            <a:lstStyle/>
            <a:p>
              <a:endParaRPr dirty="0"/>
            </a:p>
          </p:txBody>
        </p:sp>
      </p:grpSp>
      <p:sp>
        <p:nvSpPr>
          <p:cNvPr id="8" name="object 8"/>
          <p:cNvSpPr txBox="1"/>
          <p:nvPr/>
        </p:nvSpPr>
        <p:spPr>
          <a:xfrm>
            <a:off x="831124" y="1722347"/>
            <a:ext cx="11937819" cy="321883"/>
          </a:xfrm>
          <a:prstGeom prst="rect">
            <a:avLst/>
          </a:prstGeom>
        </p:spPr>
        <p:txBody>
          <a:bodyPr vert="horz" wrap="square" lIns="0" tIns="13970" rIns="0" bIns="0" rtlCol="0" anchor="t">
            <a:spAutoFit/>
          </a:bodyPr>
          <a:lstStyle/>
          <a:p>
            <a:pPr marL="12700">
              <a:spcBef>
                <a:spcPts val="110"/>
              </a:spcBef>
            </a:pPr>
            <a:r>
              <a:rPr sz="2000" b="1" u="sng" dirty="0"/>
              <a:t>Portfolio Performance</a:t>
            </a:r>
            <a:r>
              <a:rPr lang="en-IN" sz="2000" b="1" u="sng" dirty="0"/>
              <a:t>*</a:t>
            </a:r>
            <a:r>
              <a:rPr sz="2000" b="1" u="sng" dirty="0"/>
              <a:t> as on</a:t>
            </a:r>
            <a:r>
              <a:rPr lang="en-IN" sz="2000" b="1" u="sng" dirty="0"/>
              <a:t> May 11</a:t>
            </a:r>
            <a:r>
              <a:rPr lang="en-IN" sz="2000" b="1" u="sng" baseline="30000" dirty="0"/>
              <a:t>th</a:t>
            </a:r>
            <a:r>
              <a:rPr lang="en-IN" sz="2000" b="1" u="sng" dirty="0"/>
              <a:t>, </a:t>
            </a:r>
            <a:r>
              <a:rPr sz="2000" b="1" u="sng" dirty="0"/>
              <a:t>202</a:t>
            </a:r>
            <a:r>
              <a:rPr lang="en-US" sz="2000" b="1" u="sng" dirty="0"/>
              <a:t>6</a:t>
            </a:r>
            <a:r>
              <a:rPr sz="2000" b="1" u="sng" dirty="0"/>
              <a:t> </a:t>
            </a:r>
            <a:r>
              <a:rPr lang="en-US" sz="2000" b="1" u="sng" dirty="0"/>
              <a:t> </a:t>
            </a:r>
            <a:r>
              <a:rPr sz="2000" b="1" u="sng" dirty="0"/>
              <a:t>– (</a:t>
            </a:r>
            <a:r>
              <a:rPr lang="en-US" sz="2000" b="1" u="sng" dirty="0"/>
              <a:t>Returns for periods over 1 year are annualized (TWRR)</a:t>
            </a:r>
            <a:r>
              <a:rPr sz="2000" b="1" u="sng" dirty="0"/>
              <a:t>)  </a:t>
            </a:r>
          </a:p>
        </p:txBody>
      </p:sp>
      <p:sp>
        <p:nvSpPr>
          <p:cNvPr id="10" name="object 10"/>
          <p:cNvSpPr txBox="1"/>
          <p:nvPr/>
        </p:nvSpPr>
        <p:spPr>
          <a:xfrm>
            <a:off x="1372616" y="6493865"/>
            <a:ext cx="3315335" cy="152606"/>
          </a:xfrm>
          <a:prstGeom prst="rect">
            <a:avLst/>
          </a:prstGeom>
        </p:spPr>
        <p:txBody>
          <a:bodyPr vert="horz" wrap="square" lIns="0" tIns="13970" rIns="0" bIns="0" rtlCol="0">
            <a:spAutoFit/>
          </a:bodyPr>
          <a:lstStyle/>
          <a:p>
            <a:pPr marL="12700">
              <a:lnSpc>
                <a:spcPct val="100000"/>
              </a:lnSpc>
              <a:spcBef>
                <a:spcPts val="110"/>
              </a:spcBef>
            </a:pPr>
            <a:r>
              <a:rPr sz="900" dirty="0">
                <a:latin typeface="Segoe UI"/>
                <a:cs typeface="Segoe UI"/>
              </a:rPr>
              <a:t>Statutory</a:t>
            </a:r>
            <a:r>
              <a:rPr sz="900" spc="-55" dirty="0">
                <a:latin typeface="Segoe UI"/>
                <a:cs typeface="Segoe UI"/>
              </a:rPr>
              <a:t> </a:t>
            </a:r>
            <a:r>
              <a:rPr sz="900" spc="-5" dirty="0">
                <a:latin typeface="Segoe UI"/>
                <a:cs typeface="Segoe UI"/>
              </a:rPr>
              <a:t>Disclaimer</a:t>
            </a:r>
            <a:r>
              <a:rPr sz="900" dirty="0">
                <a:latin typeface="Segoe UI"/>
                <a:cs typeface="Segoe UI"/>
              </a:rPr>
              <a:t>:</a:t>
            </a:r>
            <a:r>
              <a:rPr sz="900" spc="15" dirty="0">
                <a:latin typeface="Segoe UI"/>
                <a:cs typeface="Segoe UI"/>
              </a:rPr>
              <a:t> </a:t>
            </a:r>
            <a:r>
              <a:rPr sz="900" spc="-5" dirty="0">
                <a:latin typeface="Segoe UI"/>
                <a:cs typeface="Segoe UI"/>
              </a:rPr>
              <a:t>Performance</a:t>
            </a:r>
            <a:r>
              <a:rPr sz="900" spc="-45" dirty="0">
                <a:latin typeface="Segoe UI"/>
                <a:cs typeface="Segoe UI"/>
              </a:rPr>
              <a:t> </a:t>
            </a:r>
            <a:r>
              <a:rPr sz="900" dirty="0">
                <a:latin typeface="Segoe UI"/>
                <a:cs typeface="Segoe UI"/>
              </a:rPr>
              <a:t>figures</a:t>
            </a:r>
            <a:r>
              <a:rPr sz="900" spc="-25" dirty="0">
                <a:latin typeface="Segoe UI"/>
                <a:cs typeface="Segoe UI"/>
              </a:rPr>
              <a:t> </a:t>
            </a:r>
            <a:r>
              <a:rPr sz="900" spc="-5" dirty="0">
                <a:latin typeface="Segoe UI"/>
                <a:cs typeface="Segoe UI"/>
              </a:rPr>
              <a:t>are</a:t>
            </a:r>
            <a:r>
              <a:rPr sz="900" dirty="0">
                <a:latin typeface="Segoe UI"/>
                <a:cs typeface="Segoe UI"/>
              </a:rPr>
              <a:t> </a:t>
            </a:r>
            <a:r>
              <a:rPr sz="900" spc="5" dirty="0">
                <a:latin typeface="Segoe UI"/>
                <a:cs typeface="Segoe UI"/>
              </a:rPr>
              <a:t>not</a:t>
            </a:r>
            <a:r>
              <a:rPr sz="900" spc="-25" dirty="0">
                <a:latin typeface="Segoe UI"/>
                <a:cs typeface="Segoe UI"/>
              </a:rPr>
              <a:t> </a:t>
            </a:r>
            <a:r>
              <a:rPr sz="900" dirty="0">
                <a:latin typeface="Segoe UI"/>
                <a:cs typeface="Segoe UI"/>
              </a:rPr>
              <a:t>verified</a:t>
            </a:r>
            <a:r>
              <a:rPr sz="900" spc="-80" dirty="0">
                <a:latin typeface="Segoe UI"/>
                <a:cs typeface="Segoe UI"/>
              </a:rPr>
              <a:t> </a:t>
            </a:r>
            <a:r>
              <a:rPr sz="900" dirty="0">
                <a:latin typeface="Segoe UI"/>
                <a:cs typeface="Segoe UI"/>
              </a:rPr>
              <a:t>by</a:t>
            </a:r>
            <a:r>
              <a:rPr sz="900" spc="15" dirty="0">
                <a:latin typeface="Segoe UI"/>
                <a:cs typeface="Segoe UI"/>
              </a:rPr>
              <a:t> </a:t>
            </a:r>
            <a:r>
              <a:rPr sz="900" dirty="0">
                <a:latin typeface="Segoe UI"/>
                <a:cs typeface="Segoe UI"/>
              </a:rPr>
              <a:t>SEBI</a:t>
            </a:r>
          </a:p>
        </p:txBody>
      </p:sp>
      <p:pic>
        <p:nvPicPr>
          <p:cNvPr id="11" name="object 11"/>
          <p:cNvPicPr/>
          <p:nvPr/>
        </p:nvPicPr>
        <p:blipFill>
          <a:blip r:embed="rId3" cstate="print"/>
          <a:stretch>
            <a:fillRect/>
          </a:stretch>
        </p:blipFill>
        <p:spPr>
          <a:xfrm>
            <a:off x="192023" y="6367271"/>
            <a:ext cx="826008" cy="326136"/>
          </a:xfrm>
          <a:prstGeom prst="rect">
            <a:avLst/>
          </a:prstGeom>
        </p:spPr>
      </p:pic>
      <p:graphicFrame>
        <p:nvGraphicFramePr>
          <p:cNvPr id="13" name="Diagram 12">
            <a:extLst>
              <a:ext uri="{FF2B5EF4-FFF2-40B4-BE49-F238E27FC236}">
                <a16:creationId xmlns:a16="http://schemas.microsoft.com/office/drawing/2014/main" id="{B8DFD1BA-4F27-E169-3580-503F6DF4EC0E}"/>
              </a:ext>
            </a:extLst>
          </p:cNvPr>
          <p:cNvGraphicFramePr/>
          <p:nvPr>
            <p:extLst>
              <p:ext uri="{D42A27DB-BD31-4B8C-83A1-F6EECF244321}">
                <p14:modId xmlns:p14="http://schemas.microsoft.com/office/powerpoint/2010/main" val="3412966942"/>
              </p:ext>
            </p:extLst>
          </p:nvPr>
        </p:nvGraphicFramePr>
        <p:xfrm>
          <a:off x="10134600" y="70226"/>
          <a:ext cx="1556468" cy="12706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TextBox 13">
            <a:extLst>
              <a:ext uri="{FF2B5EF4-FFF2-40B4-BE49-F238E27FC236}">
                <a16:creationId xmlns:a16="http://schemas.microsoft.com/office/drawing/2014/main" id="{1C7F9D44-AB19-2681-F6D3-1A0D267720C3}"/>
              </a:ext>
            </a:extLst>
          </p:cNvPr>
          <p:cNvSpPr txBox="1"/>
          <p:nvPr/>
        </p:nvSpPr>
        <p:spPr>
          <a:xfrm>
            <a:off x="831124" y="5740781"/>
            <a:ext cx="6096000" cy="369332"/>
          </a:xfrm>
          <a:prstGeom prst="rect">
            <a:avLst/>
          </a:prstGeom>
          <a:noFill/>
        </p:spPr>
        <p:txBody>
          <a:bodyPr wrap="square">
            <a:spAutoFit/>
          </a:bodyPr>
          <a:lstStyle/>
          <a:p>
            <a:r>
              <a:rPr lang="en-US" sz="1800" b="0" i="0" u="none" strike="noStrike" baseline="0" dirty="0">
                <a:latin typeface="CIDFont+F1"/>
              </a:rPr>
              <a:t>*</a:t>
            </a:r>
            <a:r>
              <a:rPr lang="en-US" sz="1800" b="1" i="0" u="none" strike="noStrike" baseline="0" dirty="0">
                <a:latin typeface="CIDFont+F1"/>
              </a:rPr>
              <a:t>Net of all expenses and fees</a:t>
            </a:r>
            <a:endParaRPr lang="en-IN" b="1" dirty="0"/>
          </a:p>
        </p:txBody>
      </p:sp>
      <p:sp>
        <p:nvSpPr>
          <p:cNvPr id="15" name="Slide Number Placeholder 14">
            <a:extLst>
              <a:ext uri="{FF2B5EF4-FFF2-40B4-BE49-F238E27FC236}">
                <a16:creationId xmlns:a16="http://schemas.microsoft.com/office/drawing/2014/main" id="{955AF1AE-15D3-8908-1D82-15AE7A547174}"/>
              </a:ext>
            </a:extLst>
          </p:cNvPr>
          <p:cNvSpPr>
            <a:spLocks noGrp="1"/>
          </p:cNvSpPr>
          <p:nvPr>
            <p:ph type="sldNum" sz="quarter" idx="7"/>
          </p:nvPr>
        </p:nvSpPr>
        <p:spPr>
          <a:xfrm>
            <a:off x="8778240" y="6377940"/>
            <a:ext cx="2804160" cy="276999"/>
          </a:xfrm>
        </p:spPr>
        <p:txBody>
          <a:bodyPr/>
          <a:lstStyle/>
          <a:p>
            <a:r>
              <a:rPr lang="en-US" dirty="0"/>
              <a:t>12</a:t>
            </a:r>
            <a:endParaRPr lang="en-IN" dirty="0"/>
          </a:p>
        </p:txBody>
      </p:sp>
      <p:graphicFrame>
        <p:nvGraphicFramePr>
          <p:cNvPr id="9" name="Table 8">
            <a:extLst>
              <a:ext uri="{FF2B5EF4-FFF2-40B4-BE49-F238E27FC236}">
                <a16:creationId xmlns:a16="http://schemas.microsoft.com/office/drawing/2014/main" id="{B39B4F25-09AA-BD45-6A6C-20B3A9114BA2}"/>
              </a:ext>
            </a:extLst>
          </p:cNvPr>
          <p:cNvGraphicFramePr>
            <a:graphicFrameLocks noGrp="1"/>
          </p:cNvGraphicFramePr>
          <p:nvPr>
            <p:extLst>
              <p:ext uri="{D42A27DB-BD31-4B8C-83A1-F6EECF244321}">
                <p14:modId xmlns:p14="http://schemas.microsoft.com/office/powerpoint/2010/main" val="3246134301"/>
              </p:ext>
            </p:extLst>
          </p:nvPr>
        </p:nvGraphicFramePr>
        <p:xfrm>
          <a:off x="831124" y="2362200"/>
          <a:ext cx="10217876" cy="3284546"/>
        </p:xfrm>
        <a:graphic>
          <a:graphicData uri="http://schemas.openxmlformats.org/drawingml/2006/table">
            <a:tbl>
              <a:tblPr firstRow="1" bandRow="1">
                <a:tableStyleId>{69C7853C-536D-4A76-A0AE-DD22124D55A5}</a:tableStyleId>
              </a:tblPr>
              <a:tblGrid>
                <a:gridCol w="4063833">
                  <a:extLst>
                    <a:ext uri="{9D8B030D-6E8A-4147-A177-3AD203B41FA5}">
                      <a16:colId xmlns:a16="http://schemas.microsoft.com/office/drawing/2014/main" val="3053234688"/>
                    </a:ext>
                  </a:extLst>
                </a:gridCol>
                <a:gridCol w="2892388">
                  <a:extLst>
                    <a:ext uri="{9D8B030D-6E8A-4147-A177-3AD203B41FA5}">
                      <a16:colId xmlns:a16="http://schemas.microsoft.com/office/drawing/2014/main" val="251939079"/>
                    </a:ext>
                  </a:extLst>
                </a:gridCol>
                <a:gridCol w="3261655">
                  <a:extLst>
                    <a:ext uri="{9D8B030D-6E8A-4147-A177-3AD203B41FA5}">
                      <a16:colId xmlns:a16="http://schemas.microsoft.com/office/drawing/2014/main" val="3929626455"/>
                    </a:ext>
                  </a:extLst>
                </a:gridCol>
              </a:tblGrid>
              <a:tr h="397460">
                <a:tc>
                  <a:txBody>
                    <a:bodyPr/>
                    <a:lstStyle/>
                    <a:p>
                      <a:pPr marL="91440">
                        <a:lnSpc>
                          <a:spcPct val="100000"/>
                        </a:lnSpc>
                        <a:spcBef>
                          <a:spcPts val="305"/>
                        </a:spcBef>
                      </a:pPr>
                      <a:r>
                        <a:rPr sz="1400" b="1" spc="-10" dirty="0"/>
                        <a:t>Period</a:t>
                      </a:r>
                      <a:endParaRPr sz="1400" dirty="0">
                        <a:latin typeface="Segoe UI"/>
                        <a:cs typeface="Segoe UI"/>
                      </a:endParaRPr>
                    </a:p>
                  </a:txBody>
                  <a:tcPr marL="0" marR="0" marT="38735" marB="0"/>
                </a:tc>
                <a:tc>
                  <a:txBody>
                    <a:bodyPr/>
                    <a:lstStyle/>
                    <a:p>
                      <a:pPr marL="6985" algn="ctr">
                        <a:lnSpc>
                          <a:spcPct val="100000"/>
                        </a:lnSpc>
                        <a:spcBef>
                          <a:spcPts val="305"/>
                        </a:spcBef>
                      </a:pPr>
                      <a:r>
                        <a:rPr sz="1400" b="1" spc="-10" dirty="0"/>
                        <a:t>Portfolio</a:t>
                      </a:r>
                      <a:r>
                        <a:rPr lang="en-US" sz="1400" b="1" spc="-10" dirty="0"/>
                        <a:t> (In</a:t>
                      </a:r>
                      <a:r>
                        <a:rPr lang="en-US" sz="1400" b="1" spc="-10" baseline="0" dirty="0"/>
                        <a:t> %)</a:t>
                      </a:r>
                      <a:endParaRPr sz="1400" dirty="0">
                        <a:latin typeface="Segoe UI"/>
                        <a:cs typeface="Segoe UI"/>
                      </a:endParaRPr>
                    </a:p>
                  </a:txBody>
                  <a:tcPr marL="0" marR="0" marT="38735" marB="0"/>
                </a:tc>
                <a:tc>
                  <a:txBody>
                    <a:bodyPr/>
                    <a:lstStyle/>
                    <a:p>
                      <a:pPr marL="6985" algn="ctr">
                        <a:lnSpc>
                          <a:spcPct val="100000"/>
                        </a:lnSpc>
                        <a:spcBef>
                          <a:spcPts val="305"/>
                        </a:spcBef>
                      </a:pPr>
                      <a:r>
                        <a:rPr lang="en-US" sz="1400" b="1" spc="-10" dirty="0"/>
                        <a:t>Nifty 50 TRI (In %)</a:t>
                      </a:r>
                      <a:endParaRPr sz="1400" dirty="0">
                        <a:latin typeface="Segoe UI"/>
                        <a:cs typeface="Segoe UI"/>
                      </a:endParaRPr>
                    </a:p>
                  </a:txBody>
                  <a:tcPr marL="0" marR="0" marT="38735" marB="0"/>
                </a:tc>
                <a:extLst>
                  <a:ext uri="{0D108BD9-81ED-4DB2-BD59-A6C34878D82A}">
                    <a16:rowId xmlns:a16="http://schemas.microsoft.com/office/drawing/2014/main" val="954421990"/>
                  </a:ext>
                </a:extLst>
              </a:tr>
              <a:tr h="291693">
                <a:tc>
                  <a:txBody>
                    <a:bodyPr/>
                    <a:lstStyle/>
                    <a:p>
                      <a:pPr marL="91440" marR="0" lvl="0" indent="0" defTabSz="914400" eaLnBrk="1" fontAlgn="auto" latinLnBrk="0" hangingPunct="1">
                        <a:lnSpc>
                          <a:spcPct val="100000"/>
                        </a:lnSpc>
                        <a:spcBef>
                          <a:spcPts val="315"/>
                        </a:spcBef>
                        <a:spcAft>
                          <a:spcPts val="0"/>
                        </a:spcAft>
                        <a:buClrTx/>
                        <a:buSzTx/>
                        <a:buFontTx/>
                        <a:buNone/>
                        <a:tabLst/>
                        <a:defRPr/>
                      </a:pPr>
                      <a:r>
                        <a:rPr lang="en-IN" sz="1400" dirty="0">
                          <a:latin typeface="Calibri (Headings)"/>
                          <a:cs typeface="Segoe UI"/>
                        </a:rPr>
                        <a:t>3 Months</a:t>
                      </a:r>
                    </a:p>
                  </a:txBody>
                  <a:tcPr marL="0" marR="0" marT="40640"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IN" sz="1400" dirty="0">
                          <a:solidFill>
                            <a:schemeClr val="dk1"/>
                          </a:solidFill>
                          <a:latin typeface="Calibri (Headings)"/>
                          <a:ea typeface="+mn-ea"/>
                          <a:cs typeface="Segoe UI"/>
                        </a:rPr>
                        <a:t>-3.58</a:t>
                      </a:r>
                    </a:p>
                  </a:txBody>
                  <a:tcPr marL="0" marR="0" marT="40640"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US" sz="1400" dirty="0">
                          <a:solidFill>
                            <a:schemeClr val="dk1"/>
                          </a:solidFill>
                          <a:latin typeface="Calibri (Headings)"/>
                          <a:ea typeface="+mn-ea"/>
                          <a:cs typeface="Segoe UI"/>
                        </a:rPr>
                        <a:t>-</a:t>
                      </a:r>
                      <a:r>
                        <a:rPr lang="en-IN" sz="1400" dirty="0">
                          <a:solidFill>
                            <a:schemeClr val="dk1"/>
                          </a:solidFill>
                          <a:latin typeface="Calibri (Headings)"/>
                          <a:ea typeface="+mn-ea"/>
                          <a:cs typeface="Segoe UI"/>
                        </a:rPr>
                        <a:t>8.20</a:t>
                      </a:r>
                      <a:endParaRPr lang="en-US" sz="1400" dirty="0">
                        <a:solidFill>
                          <a:schemeClr val="dk1"/>
                        </a:solidFill>
                        <a:latin typeface="Calibri (Headings)"/>
                        <a:ea typeface="+mn-ea"/>
                        <a:cs typeface="Segoe UI"/>
                      </a:endParaRPr>
                    </a:p>
                  </a:txBody>
                  <a:tcPr marL="0" marR="0" marT="40640" marB="0"/>
                </a:tc>
                <a:extLst>
                  <a:ext uri="{0D108BD9-81ED-4DB2-BD59-A6C34878D82A}">
                    <a16:rowId xmlns:a16="http://schemas.microsoft.com/office/drawing/2014/main" val="1748994208"/>
                  </a:ext>
                </a:extLst>
              </a:tr>
              <a:tr h="314850">
                <a:tc>
                  <a:txBody>
                    <a:bodyPr/>
                    <a:lstStyle/>
                    <a:p>
                      <a:pPr marL="91440" marR="0" lvl="0" indent="0" defTabSz="914400" eaLnBrk="1" fontAlgn="auto" latinLnBrk="0" hangingPunct="1">
                        <a:lnSpc>
                          <a:spcPct val="100000"/>
                        </a:lnSpc>
                        <a:spcBef>
                          <a:spcPts val="315"/>
                        </a:spcBef>
                        <a:spcAft>
                          <a:spcPts val="0"/>
                        </a:spcAft>
                        <a:buClrTx/>
                        <a:buSzTx/>
                        <a:buFontTx/>
                        <a:buNone/>
                        <a:tabLst/>
                        <a:defRPr/>
                      </a:pPr>
                      <a:r>
                        <a:rPr lang="en-IN" sz="1400" spc="-5" dirty="0">
                          <a:latin typeface="Calibri (Headings)"/>
                        </a:rPr>
                        <a:t>6</a:t>
                      </a:r>
                      <a:r>
                        <a:rPr lang="en-IN" sz="1400" spc="-70" dirty="0">
                          <a:latin typeface="Calibri (Headings)"/>
                        </a:rPr>
                        <a:t> </a:t>
                      </a:r>
                      <a:r>
                        <a:rPr lang="en-IN" sz="1400" spc="-5" dirty="0">
                          <a:latin typeface="Calibri (Headings)"/>
                        </a:rPr>
                        <a:t>Months</a:t>
                      </a:r>
                      <a:endParaRPr lang="en-IN" sz="1400" dirty="0">
                        <a:latin typeface="Calibri (Headings)"/>
                        <a:cs typeface="Segoe UI"/>
                      </a:endParaRPr>
                    </a:p>
                  </a:txBody>
                  <a:tcPr marL="0" marR="0" marT="40005"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US" sz="1400" dirty="0">
                          <a:solidFill>
                            <a:schemeClr val="dk1"/>
                          </a:solidFill>
                          <a:latin typeface="Calibri (Headings)"/>
                          <a:ea typeface="+mn-ea"/>
                          <a:cs typeface="Segoe UI"/>
                        </a:rPr>
                        <a:t>1</a:t>
                      </a:r>
                      <a:r>
                        <a:rPr lang="en-IN" sz="1400" dirty="0">
                          <a:solidFill>
                            <a:schemeClr val="dk1"/>
                          </a:solidFill>
                          <a:latin typeface="Calibri (Headings)"/>
                          <a:ea typeface="+mn-ea"/>
                          <a:cs typeface="Segoe UI"/>
                        </a:rPr>
                        <a:t>.36</a:t>
                      </a:r>
                    </a:p>
                  </a:txBody>
                  <a:tcPr marL="0" marR="0" marT="40005"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IN" sz="1400" dirty="0">
                          <a:solidFill>
                            <a:schemeClr val="dk1"/>
                          </a:solidFill>
                          <a:latin typeface="Calibri (Headings)"/>
                          <a:ea typeface="+mn-ea"/>
                          <a:cs typeface="Segoe UI"/>
                        </a:rPr>
                        <a:t>-7.18</a:t>
                      </a:r>
                    </a:p>
                  </a:txBody>
                  <a:tcPr marL="0" marR="0" marT="40005" marB="0"/>
                </a:tc>
                <a:extLst>
                  <a:ext uri="{0D108BD9-81ED-4DB2-BD59-A6C34878D82A}">
                    <a16:rowId xmlns:a16="http://schemas.microsoft.com/office/drawing/2014/main" val="3728648196"/>
                  </a:ext>
                </a:extLst>
              </a:tr>
              <a:tr h="295873">
                <a:tc>
                  <a:txBody>
                    <a:bodyPr/>
                    <a:lstStyle/>
                    <a:p>
                      <a:pPr marL="91440" marR="0" lvl="0" indent="0" defTabSz="914400" eaLnBrk="1" fontAlgn="auto" latinLnBrk="0" hangingPunct="1">
                        <a:lnSpc>
                          <a:spcPct val="100000"/>
                        </a:lnSpc>
                        <a:spcBef>
                          <a:spcPts val="315"/>
                        </a:spcBef>
                        <a:spcAft>
                          <a:spcPts val="0"/>
                        </a:spcAft>
                        <a:buClrTx/>
                        <a:buSzTx/>
                        <a:buFontTx/>
                        <a:buNone/>
                        <a:tabLst/>
                        <a:defRPr/>
                      </a:pPr>
                      <a:r>
                        <a:rPr lang="en-IN" sz="1400" spc="-60" dirty="0">
                          <a:latin typeface="Calibri (Headings)"/>
                        </a:rPr>
                        <a:t>1 </a:t>
                      </a:r>
                      <a:r>
                        <a:rPr lang="en-IN" sz="1400" spc="-30" dirty="0">
                          <a:latin typeface="Calibri (Headings)"/>
                        </a:rPr>
                        <a:t>Y</a:t>
                      </a:r>
                      <a:r>
                        <a:rPr lang="en-IN" sz="1400" spc="-35" dirty="0">
                          <a:latin typeface="Calibri (Headings)"/>
                        </a:rPr>
                        <a:t>e</a:t>
                      </a:r>
                      <a:r>
                        <a:rPr lang="en-IN" sz="1400" spc="-15" dirty="0">
                          <a:latin typeface="Calibri (Headings)"/>
                        </a:rPr>
                        <a:t>a</a:t>
                      </a:r>
                      <a:r>
                        <a:rPr lang="en-IN" sz="1400" dirty="0">
                          <a:latin typeface="Calibri (Headings)"/>
                        </a:rPr>
                        <a:t>rs</a:t>
                      </a:r>
                      <a:endParaRPr lang="en-IN" sz="1400" dirty="0">
                        <a:latin typeface="Calibri (Headings)"/>
                        <a:cs typeface="Segoe UI"/>
                      </a:endParaRPr>
                    </a:p>
                  </a:txBody>
                  <a:tcPr marL="0" marR="0" marT="40005"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IN" sz="1400" dirty="0">
                          <a:solidFill>
                            <a:schemeClr val="dk1"/>
                          </a:solidFill>
                          <a:latin typeface="Calibri (Headings)"/>
                          <a:ea typeface="+mn-ea"/>
                          <a:cs typeface="Segoe UI"/>
                        </a:rPr>
                        <a:t>18.65</a:t>
                      </a:r>
                      <a:endParaRPr lang="en-US" sz="1400" dirty="0">
                        <a:solidFill>
                          <a:schemeClr val="dk1"/>
                        </a:solidFill>
                        <a:latin typeface="Calibri (Headings)"/>
                        <a:ea typeface="+mn-ea"/>
                        <a:cs typeface="Segoe UI"/>
                      </a:endParaRPr>
                    </a:p>
                  </a:txBody>
                  <a:tcPr marL="0" marR="0" marT="40005"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US" sz="1400" dirty="0">
                          <a:solidFill>
                            <a:schemeClr val="dk1"/>
                          </a:solidFill>
                          <a:latin typeface="Calibri (Headings)"/>
                          <a:ea typeface="+mn-ea"/>
                          <a:cs typeface="Segoe UI"/>
                        </a:rPr>
                        <a:t>0</a:t>
                      </a:r>
                      <a:r>
                        <a:rPr lang="en-IN" sz="1400" dirty="0">
                          <a:solidFill>
                            <a:schemeClr val="dk1"/>
                          </a:solidFill>
                          <a:latin typeface="Calibri (Headings)"/>
                          <a:ea typeface="+mn-ea"/>
                          <a:cs typeface="Segoe UI"/>
                        </a:rPr>
                        <a:t>.31</a:t>
                      </a:r>
                      <a:endParaRPr lang="en-US" sz="1400" dirty="0">
                        <a:solidFill>
                          <a:schemeClr val="dk1"/>
                        </a:solidFill>
                        <a:latin typeface="Calibri (Headings)"/>
                        <a:ea typeface="+mn-ea"/>
                        <a:cs typeface="Segoe UI"/>
                      </a:endParaRPr>
                    </a:p>
                  </a:txBody>
                  <a:tcPr marL="0" marR="0" marT="40005" marB="0"/>
                </a:tc>
                <a:extLst>
                  <a:ext uri="{0D108BD9-81ED-4DB2-BD59-A6C34878D82A}">
                    <a16:rowId xmlns:a16="http://schemas.microsoft.com/office/drawing/2014/main" val="2636368466"/>
                  </a:ext>
                </a:extLst>
              </a:tr>
              <a:tr h="304490">
                <a:tc>
                  <a:txBody>
                    <a:bodyPr/>
                    <a:lstStyle/>
                    <a:p>
                      <a:pPr marL="91440">
                        <a:lnSpc>
                          <a:spcPct val="100000"/>
                        </a:lnSpc>
                        <a:spcBef>
                          <a:spcPts val="315"/>
                        </a:spcBef>
                      </a:pPr>
                      <a:r>
                        <a:rPr lang="en-IN" sz="1400" spc="-60" dirty="0">
                          <a:latin typeface="Calibri (Headings)"/>
                        </a:rPr>
                        <a:t>2</a:t>
                      </a:r>
                      <a:r>
                        <a:rPr sz="1400" spc="-60" dirty="0">
                          <a:latin typeface="Calibri (Headings)"/>
                        </a:rPr>
                        <a:t> </a:t>
                      </a:r>
                      <a:r>
                        <a:rPr sz="1400" spc="-30" dirty="0">
                          <a:latin typeface="Calibri (Headings)"/>
                        </a:rPr>
                        <a:t>Y</a:t>
                      </a:r>
                      <a:r>
                        <a:rPr sz="1400" spc="-35" dirty="0">
                          <a:latin typeface="Calibri (Headings)"/>
                        </a:rPr>
                        <a:t>e</a:t>
                      </a:r>
                      <a:r>
                        <a:rPr sz="1400" spc="-15" dirty="0">
                          <a:latin typeface="Calibri (Headings)"/>
                        </a:rPr>
                        <a:t>a</a:t>
                      </a:r>
                      <a:r>
                        <a:rPr sz="1400" dirty="0">
                          <a:latin typeface="Calibri (Headings)"/>
                        </a:rPr>
                        <a:t>r</a:t>
                      </a:r>
                      <a:r>
                        <a:rPr lang="en-IN" sz="1400" dirty="0">
                          <a:latin typeface="Calibri (Headings)"/>
                        </a:rPr>
                        <a:t>s</a:t>
                      </a:r>
                      <a:endParaRPr sz="1400" dirty="0">
                        <a:latin typeface="Calibri (Headings)"/>
                        <a:cs typeface="Segoe UI"/>
                      </a:endParaRPr>
                    </a:p>
                  </a:txBody>
                  <a:tcPr marL="0" marR="0" marT="40005"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IN" sz="1400" dirty="0">
                          <a:solidFill>
                            <a:schemeClr val="dk1"/>
                          </a:solidFill>
                          <a:latin typeface="Calibri (Headings)"/>
                          <a:ea typeface="+mn-ea"/>
                          <a:cs typeface="Segoe UI"/>
                        </a:rPr>
                        <a:t>13.59</a:t>
                      </a:r>
                      <a:endParaRPr lang="en-US" sz="1400" dirty="0">
                        <a:solidFill>
                          <a:schemeClr val="dk1"/>
                        </a:solidFill>
                        <a:latin typeface="Calibri (Headings)"/>
                        <a:ea typeface="+mn-ea"/>
                        <a:cs typeface="Segoe UI"/>
                      </a:endParaRPr>
                    </a:p>
                  </a:txBody>
                  <a:tcPr marL="0" marR="0" marT="40005"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US" sz="1400" dirty="0">
                          <a:solidFill>
                            <a:schemeClr val="dk1"/>
                          </a:solidFill>
                          <a:latin typeface="Calibri (Headings)"/>
                          <a:ea typeface="+mn-ea"/>
                          <a:cs typeface="Segoe UI"/>
                        </a:rPr>
                        <a:t>5</a:t>
                      </a:r>
                      <a:r>
                        <a:rPr lang="en-IN" sz="1400" dirty="0">
                          <a:solidFill>
                            <a:schemeClr val="dk1"/>
                          </a:solidFill>
                          <a:latin typeface="Calibri (Headings)"/>
                          <a:ea typeface="+mn-ea"/>
                          <a:cs typeface="Segoe UI"/>
                        </a:rPr>
                        <a:t>.07</a:t>
                      </a:r>
                    </a:p>
                  </a:txBody>
                  <a:tcPr marL="0" marR="0" marT="40005" marB="0"/>
                </a:tc>
                <a:extLst>
                  <a:ext uri="{0D108BD9-81ED-4DB2-BD59-A6C34878D82A}">
                    <a16:rowId xmlns:a16="http://schemas.microsoft.com/office/drawing/2014/main" val="2607670536"/>
                  </a:ext>
                </a:extLst>
              </a:tr>
              <a:tr h="304490">
                <a:tc>
                  <a:txBody>
                    <a:bodyPr/>
                    <a:lstStyle/>
                    <a:p>
                      <a:pPr marL="91440">
                        <a:lnSpc>
                          <a:spcPct val="100000"/>
                        </a:lnSpc>
                        <a:spcBef>
                          <a:spcPts val="310"/>
                        </a:spcBef>
                      </a:pPr>
                      <a:r>
                        <a:rPr lang="en-IN" sz="1400" spc="-5" dirty="0">
                          <a:latin typeface="Calibri (Headings)"/>
                        </a:rPr>
                        <a:t>3</a:t>
                      </a:r>
                      <a:r>
                        <a:rPr lang="en-IN" sz="1400" spc="-80" dirty="0">
                          <a:latin typeface="Calibri (Headings)"/>
                        </a:rPr>
                        <a:t> </a:t>
                      </a:r>
                      <a:r>
                        <a:rPr lang="en-IN" sz="1400" spc="-25" dirty="0">
                          <a:latin typeface="Calibri (Headings)"/>
                        </a:rPr>
                        <a:t>Years</a:t>
                      </a:r>
                      <a:endParaRPr sz="1400" dirty="0">
                        <a:latin typeface="Calibri (Headings)"/>
                        <a:cs typeface="Segoe UI"/>
                      </a:endParaRPr>
                    </a:p>
                  </a:txBody>
                  <a:tcPr marL="0" marR="0" marT="39370"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IN" sz="1400" dirty="0">
                          <a:solidFill>
                            <a:schemeClr val="dk1"/>
                          </a:solidFill>
                          <a:latin typeface="Calibri (Headings)"/>
                          <a:ea typeface="+mn-ea"/>
                          <a:cs typeface="Segoe UI"/>
                        </a:rPr>
                        <a:t>20.79</a:t>
                      </a:r>
                      <a:r>
                        <a:rPr lang="en-US" sz="1400" dirty="0">
                          <a:solidFill>
                            <a:schemeClr val="dk1"/>
                          </a:solidFill>
                          <a:latin typeface="Calibri (Headings)"/>
                          <a:ea typeface="+mn-ea"/>
                          <a:cs typeface="Segoe UI"/>
                        </a:rPr>
                        <a:t> </a:t>
                      </a:r>
                    </a:p>
                  </a:txBody>
                  <a:tcPr marL="0" marR="0" marT="39370"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US" sz="1400" dirty="0">
                          <a:solidFill>
                            <a:schemeClr val="dk1"/>
                          </a:solidFill>
                          <a:latin typeface="Calibri (Headings)"/>
                          <a:ea typeface="+mn-ea"/>
                          <a:cs typeface="Segoe UI"/>
                        </a:rPr>
                        <a:t>10.45</a:t>
                      </a:r>
                    </a:p>
                  </a:txBody>
                  <a:tcPr marL="0" marR="0" marT="39370" marB="0"/>
                </a:tc>
                <a:extLst>
                  <a:ext uri="{0D108BD9-81ED-4DB2-BD59-A6C34878D82A}">
                    <a16:rowId xmlns:a16="http://schemas.microsoft.com/office/drawing/2014/main" val="3546439464"/>
                  </a:ext>
                </a:extLst>
              </a:tr>
              <a:tr h="354838">
                <a:tc>
                  <a:txBody>
                    <a:bodyPr/>
                    <a:lstStyle/>
                    <a:p>
                      <a:pPr marL="91440">
                        <a:lnSpc>
                          <a:spcPct val="100000"/>
                        </a:lnSpc>
                        <a:spcBef>
                          <a:spcPts val="310"/>
                        </a:spcBef>
                      </a:pPr>
                      <a:r>
                        <a:rPr lang="en-IN" sz="1400" spc="-5" dirty="0">
                          <a:latin typeface="Calibri (Headings)"/>
                        </a:rPr>
                        <a:t>4</a:t>
                      </a:r>
                      <a:r>
                        <a:rPr lang="en-IN" sz="1400" spc="-80" dirty="0">
                          <a:latin typeface="Calibri (Headings)"/>
                        </a:rPr>
                        <a:t> </a:t>
                      </a:r>
                      <a:r>
                        <a:rPr lang="en-IN" sz="1400" spc="-25" dirty="0">
                          <a:latin typeface="Calibri (Headings)"/>
                        </a:rPr>
                        <a:t>Years</a:t>
                      </a:r>
                      <a:endParaRPr sz="1400" dirty="0">
                        <a:latin typeface="Calibri (Headings)"/>
                        <a:cs typeface="Segoe UI"/>
                      </a:endParaRPr>
                    </a:p>
                  </a:txBody>
                  <a:tcPr marL="0" marR="0" marT="39370"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IN" sz="1400" dirty="0">
                          <a:solidFill>
                            <a:schemeClr val="dk1"/>
                          </a:solidFill>
                          <a:latin typeface="Calibri (Headings)"/>
                          <a:ea typeface="+mn-ea"/>
                          <a:cs typeface="Segoe UI"/>
                        </a:rPr>
                        <a:t>22.30</a:t>
                      </a:r>
                      <a:r>
                        <a:rPr lang="en-US" sz="1400" dirty="0">
                          <a:solidFill>
                            <a:schemeClr val="dk1"/>
                          </a:solidFill>
                          <a:latin typeface="Calibri (Headings)"/>
                          <a:ea typeface="+mn-ea"/>
                          <a:cs typeface="Segoe UI"/>
                        </a:rPr>
                        <a:t> </a:t>
                      </a:r>
                    </a:p>
                  </a:txBody>
                  <a:tcPr marL="0" marR="0" marT="39370"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IN" sz="1400" dirty="0">
                          <a:solidFill>
                            <a:schemeClr val="dk1"/>
                          </a:solidFill>
                          <a:latin typeface="Calibri (Headings)"/>
                          <a:ea typeface="+mn-ea"/>
                          <a:cs typeface="Segoe UI"/>
                        </a:rPr>
                        <a:t>11.46</a:t>
                      </a:r>
                      <a:endParaRPr lang="en-US" sz="1400" dirty="0">
                        <a:solidFill>
                          <a:schemeClr val="dk1"/>
                        </a:solidFill>
                        <a:latin typeface="Calibri (Headings)"/>
                        <a:ea typeface="+mn-ea"/>
                        <a:cs typeface="Segoe UI"/>
                      </a:endParaRPr>
                    </a:p>
                  </a:txBody>
                  <a:tcPr marL="0" marR="0" marT="39370" marB="0"/>
                </a:tc>
                <a:extLst>
                  <a:ext uri="{0D108BD9-81ED-4DB2-BD59-A6C34878D82A}">
                    <a16:rowId xmlns:a16="http://schemas.microsoft.com/office/drawing/2014/main" val="619479307"/>
                  </a:ext>
                </a:extLst>
              </a:tr>
              <a:tr h="340284">
                <a:tc>
                  <a:txBody>
                    <a:bodyPr/>
                    <a:lstStyle/>
                    <a:p>
                      <a:pPr marL="91440" marR="0" lvl="0" indent="0" defTabSz="914400" eaLnBrk="1" fontAlgn="auto" latinLnBrk="0" hangingPunct="1">
                        <a:lnSpc>
                          <a:spcPct val="100000"/>
                        </a:lnSpc>
                        <a:spcBef>
                          <a:spcPts val="310"/>
                        </a:spcBef>
                        <a:spcAft>
                          <a:spcPts val="0"/>
                        </a:spcAft>
                        <a:buClrTx/>
                        <a:buSzTx/>
                        <a:buFontTx/>
                        <a:buNone/>
                        <a:tabLst/>
                        <a:defRPr/>
                      </a:pPr>
                      <a:r>
                        <a:rPr lang="en-IN" sz="1400" spc="-10" dirty="0">
                          <a:latin typeface="Calibri (Headings)"/>
                        </a:rPr>
                        <a:t>5 Years</a:t>
                      </a:r>
                    </a:p>
                  </a:txBody>
                  <a:tcPr marL="0" marR="0" marT="39370"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IN" sz="1400" dirty="0">
                          <a:solidFill>
                            <a:schemeClr val="dk1"/>
                          </a:solidFill>
                          <a:latin typeface="Calibri (Headings)"/>
                          <a:ea typeface="+mn-ea"/>
                          <a:cs typeface="Segoe UI"/>
                        </a:rPr>
                        <a:t>19.53</a:t>
                      </a:r>
                      <a:endParaRPr lang="en-US" sz="1400" dirty="0">
                        <a:solidFill>
                          <a:schemeClr val="dk1"/>
                        </a:solidFill>
                        <a:latin typeface="Calibri (Headings)"/>
                        <a:ea typeface="+mn-ea"/>
                        <a:cs typeface="Segoe UI"/>
                      </a:endParaRPr>
                    </a:p>
                  </a:txBody>
                  <a:tcPr marL="0" marR="0" marT="39370"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IN" sz="1400" dirty="0">
                          <a:solidFill>
                            <a:schemeClr val="dk1"/>
                          </a:solidFill>
                          <a:latin typeface="Calibri (Headings)"/>
                          <a:ea typeface="+mn-ea"/>
                          <a:cs typeface="Segoe UI"/>
                        </a:rPr>
                        <a:t>11.19</a:t>
                      </a:r>
                      <a:endParaRPr lang="en-US" sz="1400" dirty="0">
                        <a:solidFill>
                          <a:schemeClr val="dk1"/>
                        </a:solidFill>
                        <a:latin typeface="Calibri (Headings)"/>
                        <a:ea typeface="+mn-ea"/>
                        <a:cs typeface="Segoe UI"/>
                      </a:endParaRPr>
                    </a:p>
                  </a:txBody>
                  <a:tcPr marL="0" marR="0" marT="39370" marB="0"/>
                </a:tc>
                <a:extLst>
                  <a:ext uri="{0D108BD9-81ED-4DB2-BD59-A6C34878D82A}">
                    <a16:rowId xmlns:a16="http://schemas.microsoft.com/office/drawing/2014/main" val="717831211"/>
                  </a:ext>
                </a:extLst>
              </a:tr>
              <a:tr h="340284">
                <a:tc>
                  <a:txBody>
                    <a:bodyPr/>
                    <a:lstStyle/>
                    <a:p>
                      <a:pPr marL="91440" marR="0" lvl="0" indent="0" defTabSz="914400" eaLnBrk="1" fontAlgn="auto" latinLnBrk="0" hangingPunct="1">
                        <a:lnSpc>
                          <a:spcPct val="100000"/>
                        </a:lnSpc>
                        <a:spcBef>
                          <a:spcPts val="310"/>
                        </a:spcBef>
                        <a:spcAft>
                          <a:spcPts val="0"/>
                        </a:spcAft>
                        <a:buClrTx/>
                        <a:buSzTx/>
                        <a:buFontTx/>
                        <a:buNone/>
                        <a:tabLst/>
                        <a:defRPr/>
                      </a:pPr>
                      <a:r>
                        <a:rPr lang="en-IN" sz="1400" spc="-10" dirty="0">
                          <a:latin typeface="Calibri (Headings)"/>
                        </a:rPr>
                        <a:t>7 Years</a:t>
                      </a:r>
                    </a:p>
                  </a:txBody>
                  <a:tcPr marL="0" marR="0" marT="39370"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US" sz="1400" dirty="0">
                          <a:solidFill>
                            <a:schemeClr val="dk1"/>
                          </a:solidFill>
                          <a:latin typeface="Calibri (Headings)"/>
                          <a:ea typeface="+mn-ea"/>
                          <a:cs typeface="Segoe UI"/>
                        </a:rPr>
                        <a:t>1</a:t>
                      </a:r>
                      <a:r>
                        <a:rPr lang="en-IN" sz="1400" dirty="0">
                          <a:solidFill>
                            <a:schemeClr val="dk1"/>
                          </a:solidFill>
                          <a:latin typeface="Calibri (Headings)"/>
                          <a:ea typeface="+mn-ea"/>
                          <a:cs typeface="Segoe UI"/>
                        </a:rPr>
                        <a:t>8.00</a:t>
                      </a:r>
                      <a:endParaRPr lang="en-US" sz="1400" dirty="0">
                        <a:solidFill>
                          <a:schemeClr val="dk1"/>
                        </a:solidFill>
                        <a:latin typeface="Calibri (Headings)"/>
                        <a:ea typeface="+mn-ea"/>
                        <a:cs typeface="Segoe UI"/>
                      </a:endParaRPr>
                    </a:p>
                  </a:txBody>
                  <a:tcPr marL="0" marR="0" marT="39370"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IN" sz="1400" dirty="0">
                          <a:solidFill>
                            <a:schemeClr val="dk1"/>
                          </a:solidFill>
                          <a:latin typeface="Calibri (Headings)"/>
                          <a:ea typeface="+mn-ea"/>
                          <a:cs typeface="Segoe UI"/>
                        </a:rPr>
                        <a:t>12.57</a:t>
                      </a:r>
                      <a:endParaRPr lang="en-US" sz="1400" dirty="0">
                        <a:solidFill>
                          <a:schemeClr val="dk1"/>
                        </a:solidFill>
                        <a:latin typeface="Calibri (Headings)"/>
                        <a:ea typeface="+mn-ea"/>
                        <a:cs typeface="Segoe UI"/>
                      </a:endParaRPr>
                    </a:p>
                  </a:txBody>
                  <a:tcPr marL="0" marR="0" marT="39370" marB="0"/>
                </a:tc>
                <a:extLst>
                  <a:ext uri="{0D108BD9-81ED-4DB2-BD59-A6C34878D82A}">
                    <a16:rowId xmlns:a16="http://schemas.microsoft.com/office/drawing/2014/main" val="3424920811"/>
                  </a:ext>
                </a:extLst>
              </a:tr>
              <a:tr h="340284">
                <a:tc>
                  <a:txBody>
                    <a:bodyPr/>
                    <a:lstStyle/>
                    <a:p>
                      <a:pPr marL="91440" marR="0" lvl="0" indent="0" defTabSz="914400" eaLnBrk="1" fontAlgn="auto" latinLnBrk="0" hangingPunct="1">
                        <a:lnSpc>
                          <a:spcPct val="100000"/>
                        </a:lnSpc>
                        <a:spcBef>
                          <a:spcPts val="310"/>
                        </a:spcBef>
                        <a:spcAft>
                          <a:spcPts val="0"/>
                        </a:spcAft>
                        <a:buClrTx/>
                        <a:buSzTx/>
                        <a:buFontTx/>
                        <a:buNone/>
                        <a:tabLst/>
                        <a:defRPr/>
                      </a:pPr>
                      <a:r>
                        <a:rPr lang="en-IN" sz="1400" spc="-5" dirty="0">
                          <a:latin typeface="Calibri (Headings)"/>
                        </a:rPr>
                        <a:t>Since</a:t>
                      </a:r>
                      <a:r>
                        <a:rPr lang="en-IN" sz="1400" spc="-20" dirty="0">
                          <a:latin typeface="Calibri (Headings)"/>
                        </a:rPr>
                        <a:t> </a:t>
                      </a:r>
                      <a:r>
                        <a:rPr lang="en-IN" sz="1400" spc="-10" dirty="0">
                          <a:latin typeface="Calibri (Headings)"/>
                        </a:rPr>
                        <a:t>Inception</a:t>
                      </a:r>
                      <a:r>
                        <a:rPr lang="en-IN" sz="1400" spc="10" dirty="0">
                          <a:latin typeface="Calibri (Headings)"/>
                        </a:rPr>
                        <a:t> </a:t>
                      </a:r>
                      <a:r>
                        <a:rPr lang="en-IN" sz="1400" spc="-10" dirty="0">
                          <a:latin typeface="Calibri (Headings)"/>
                        </a:rPr>
                        <a:t>(13.08.2018)</a:t>
                      </a:r>
                    </a:p>
                  </a:txBody>
                  <a:tcPr marL="0" marR="0" marT="39370"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IN" sz="1400" dirty="0">
                          <a:solidFill>
                            <a:schemeClr val="dk1"/>
                          </a:solidFill>
                          <a:latin typeface="Calibri (Headings)"/>
                          <a:ea typeface="+mn-ea"/>
                          <a:cs typeface="Segoe UI"/>
                        </a:rPr>
                        <a:t>15.64</a:t>
                      </a:r>
                      <a:endParaRPr lang="en-US" sz="1400" dirty="0">
                        <a:solidFill>
                          <a:schemeClr val="dk1"/>
                        </a:solidFill>
                        <a:latin typeface="Calibri (Headings)"/>
                        <a:ea typeface="+mn-ea"/>
                        <a:cs typeface="Segoe UI"/>
                      </a:endParaRPr>
                    </a:p>
                  </a:txBody>
                  <a:tcPr marL="0" marR="0" marT="39370" marB="0"/>
                </a:tc>
                <a:tc>
                  <a:txBody>
                    <a:bodyPr/>
                    <a:lstStyle/>
                    <a:p>
                      <a:pPr marL="91440" marR="0" lvl="0" indent="0" algn="ctr" defTabSz="914400" eaLnBrk="1" fontAlgn="auto" latinLnBrk="0" hangingPunct="1">
                        <a:lnSpc>
                          <a:spcPct val="100000"/>
                        </a:lnSpc>
                        <a:spcBef>
                          <a:spcPts val="315"/>
                        </a:spcBef>
                        <a:spcAft>
                          <a:spcPts val="0"/>
                        </a:spcAft>
                        <a:buClrTx/>
                        <a:buSzTx/>
                        <a:buFontTx/>
                        <a:buNone/>
                        <a:tabLst/>
                        <a:defRPr/>
                      </a:pPr>
                      <a:r>
                        <a:rPr lang="en-IN" sz="1400" dirty="0">
                          <a:solidFill>
                            <a:schemeClr val="dk1"/>
                          </a:solidFill>
                          <a:latin typeface="Calibri (Headings)"/>
                          <a:ea typeface="+mn-ea"/>
                          <a:cs typeface="Segoe UI"/>
                        </a:rPr>
                        <a:t>11.20</a:t>
                      </a:r>
                      <a:endParaRPr lang="en-US" sz="1400" dirty="0">
                        <a:solidFill>
                          <a:schemeClr val="dk1"/>
                        </a:solidFill>
                        <a:latin typeface="Calibri (Headings)"/>
                        <a:ea typeface="+mn-ea"/>
                        <a:cs typeface="Segoe UI"/>
                      </a:endParaRPr>
                    </a:p>
                  </a:txBody>
                  <a:tcPr marL="0" marR="0" marT="39370" marB="0"/>
                </a:tc>
                <a:extLst>
                  <a:ext uri="{0D108BD9-81ED-4DB2-BD59-A6C34878D82A}">
                    <a16:rowId xmlns:a16="http://schemas.microsoft.com/office/drawing/2014/main" val="2110434639"/>
                  </a:ext>
                </a:extLst>
              </a:tr>
            </a:tbl>
          </a:graphicData>
        </a:graphic>
      </p:graphicFrame>
    </p:spTree>
    <p:extLst>
      <p:ext uri="{BB962C8B-B14F-4D97-AF65-F5344CB8AC3E}">
        <p14:creationId xmlns:p14="http://schemas.microsoft.com/office/powerpoint/2010/main" val="1056244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object 9"/>
          <p:cNvPicPr/>
          <p:nvPr/>
        </p:nvPicPr>
        <p:blipFill>
          <a:blip r:embed="rId3" cstate="print"/>
          <a:stretch>
            <a:fillRect/>
          </a:stretch>
        </p:blipFill>
        <p:spPr>
          <a:xfrm>
            <a:off x="192023" y="6367271"/>
            <a:ext cx="826008" cy="326136"/>
          </a:xfrm>
          <a:prstGeom prst="rect">
            <a:avLst/>
          </a:prstGeom>
        </p:spPr>
      </p:pic>
      <p:pic>
        <p:nvPicPr>
          <p:cNvPr id="24" name="object 9"/>
          <p:cNvPicPr/>
          <p:nvPr/>
        </p:nvPicPr>
        <p:blipFill>
          <a:blip r:embed="rId3" cstate="print"/>
          <a:stretch>
            <a:fillRect/>
          </a:stretch>
        </p:blipFill>
        <p:spPr>
          <a:xfrm>
            <a:off x="192023" y="6367271"/>
            <a:ext cx="826008" cy="326136"/>
          </a:xfrm>
          <a:prstGeom prst="rect">
            <a:avLst/>
          </a:prstGeom>
        </p:spPr>
      </p:pic>
      <p:sp>
        <p:nvSpPr>
          <p:cNvPr id="25" name="object 2"/>
          <p:cNvSpPr txBox="1">
            <a:spLocks noGrp="1"/>
          </p:cNvSpPr>
          <p:nvPr>
            <p:ph type="title"/>
          </p:nvPr>
        </p:nvSpPr>
        <p:spPr>
          <a:xfrm>
            <a:off x="838199" y="551413"/>
            <a:ext cx="10735081" cy="782265"/>
          </a:xfrm>
          <a:prstGeom prst="rect">
            <a:avLst/>
          </a:prstGeom>
        </p:spPr>
        <p:txBody>
          <a:bodyPr vert="horz" wrap="square" lIns="0" tIns="12700" rIns="0" bIns="0" rtlCol="0">
            <a:spAutoFit/>
          </a:bodyPr>
          <a:lstStyle/>
          <a:p>
            <a:pPr marL="12700">
              <a:lnSpc>
                <a:spcPct val="100000"/>
              </a:lnSpc>
              <a:spcBef>
                <a:spcPts val="100"/>
              </a:spcBef>
            </a:pPr>
            <a:r>
              <a:rPr lang="en-IN" sz="2500" b="0" spc="-5" dirty="0">
                <a:solidFill>
                  <a:srgbClr val="242424"/>
                </a:solidFill>
              </a:rPr>
              <a:t>Stock Selection - “BLUECHIP” stocks, “Turnaround” returns, </a:t>
            </a:r>
            <a:br>
              <a:rPr lang="en-IN" sz="2500" b="0" spc="-5" dirty="0">
                <a:solidFill>
                  <a:srgbClr val="242424"/>
                </a:solidFill>
              </a:rPr>
            </a:br>
            <a:r>
              <a:rPr lang="en-IN" sz="2500" b="0" spc="-5" dirty="0">
                <a:solidFill>
                  <a:srgbClr val="242424"/>
                </a:solidFill>
              </a:rPr>
              <a:t>Conservative risk</a:t>
            </a:r>
            <a:endParaRPr sz="1600" dirty="0">
              <a:latin typeface="Verdana"/>
              <a:cs typeface="Verdana"/>
            </a:endParaRPr>
          </a:p>
        </p:txBody>
      </p:sp>
      <p:grpSp>
        <p:nvGrpSpPr>
          <p:cNvPr id="26" name="object 3"/>
          <p:cNvGrpSpPr/>
          <p:nvPr/>
        </p:nvGrpSpPr>
        <p:grpSpPr>
          <a:xfrm>
            <a:off x="858341" y="1362471"/>
            <a:ext cx="10801985" cy="91440"/>
            <a:chOff x="679704" y="1176529"/>
            <a:chExt cx="10801985" cy="91440"/>
          </a:xfrm>
        </p:grpSpPr>
        <p:sp>
          <p:nvSpPr>
            <p:cNvPr id="27" name="object 4"/>
            <p:cNvSpPr/>
            <p:nvPr/>
          </p:nvSpPr>
          <p:spPr>
            <a:xfrm>
              <a:off x="679704" y="1176529"/>
              <a:ext cx="2703830" cy="91440"/>
            </a:xfrm>
            <a:custGeom>
              <a:avLst/>
              <a:gdLst/>
              <a:ahLst/>
              <a:cxnLst/>
              <a:rect l="l" t="t" r="r" b="b"/>
              <a:pathLst>
                <a:path w="2703829" h="91440">
                  <a:moveTo>
                    <a:pt x="2703448" y="0"/>
                  </a:moveTo>
                  <a:lnTo>
                    <a:pt x="0" y="0"/>
                  </a:lnTo>
                  <a:lnTo>
                    <a:pt x="0" y="91438"/>
                  </a:lnTo>
                  <a:lnTo>
                    <a:pt x="2703448" y="91438"/>
                  </a:lnTo>
                  <a:lnTo>
                    <a:pt x="2703448" y="0"/>
                  </a:lnTo>
                  <a:close/>
                </a:path>
              </a:pathLst>
            </a:custGeom>
            <a:solidFill>
              <a:srgbClr val="FF7A80"/>
            </a:solidFill>
          </p:spPr>
          <p:txBody>
            <a:bodyPr wrap="square" lIns="0" tIns="0" rIns="0" bIns="0" rtlCol="0"/>
            <a:lstStyle/>
            <a:p>
              <a:endParaRPr dirty="0"/>
            </a:p>
          </p:txBody>
        </p:sp>
        <p:sp>
          <p:nvSpPr>
            <p:cNvPr id="28" name="object 5"/>
            <p:cNvSpPr/>
            <p:nvPr/>
          </p:nvSpPr>
          <p:spPr>
            <a:xfrm>
              <a:off x="3380231" y="1176529"/>
              <a:ext cx="2700655" cy="91440"/>
            </a:xfrm>
            <a:custGeom>
              <a:avLst/>
              <a:gdLst/>
              <a:ahLst/>
              <a:cxnLst/>
              <a:rect l="l" t="t" r="r" b="b"/>
              <a:pathLst>
                <a:path w="2700654" h="91440">
                  <a:moveTo>
                    <a:pt x="2700147" y="0"/>
                  </a:moveTo>
                  <a:lnTo>
                    <a:pt x="0" y="0"/>
                  </a:lnTo>
                  <a:lnTo>
                    <a:pt x="0" y="91438"/>
                  </a:lnTo>
                  <a:lnTo>
                    <a:pt x="2700147" y="91438"/>
                  </a:lnTo>
                  <a:lnTo>
                    <a:pt x="2700147" y="0"/>
                  </a:lnTo>
                  <a:close/>
                </a:path>
              </a:pathLst>
            </a:custGeom>
            <a:solidFill>
              <a:srgbClr val="C00000"/>
            </a:solidFill>
          </p:spPr>
          <p:txBody>
            <a:bodyPr wrap="square" lIns="0" tIns="0" rIns="0" bIns="0" rtlCol="0"/>
            <a:lstStyle/>
            <a:p>
              <a:endParaRPr dirty="0"/>
            </a:p>
          </p:txBody>
        </p:sp>
        <p:sp>
          <p:nvSpPr>
            <p:cNvPr id="29" name="object 6"/>
            <p:cNvSpPr/>
            <p:nvPr/>
          </p:nvSpPr>
          <p:spPr>
            <a:xfrm>
              <a:off x="6080759"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9BFFC6"/>
            </a:solidFill>
          </p:spPr>
          <p:txBody>
            <a:bodyPr wrap="square" lIns="0" tIns="0" rIns="0" bIns="0" rtlCol="0"/>
            <a:lstStyle/>
            <a:p>
              <a:endParaRPr dirty="0"/>
            </a:p>
          </p:txBody>
        </p:sp>
        <p:sp>
          <p:nvSpPr>
            <p:cNvPr id="30" name="object 7"/>
            <p:cNvSpPr/>
            <p:nvPr/>
          </p:nvSpPr>
          <p:spPr>
            <a:xfrm>
              <a:off x="8781287"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00AE50"/>
            </a:solidFill>
          </p:spPr>
          <p:txBody>
            <a:bodyPr wrap="square" lIns="0" tIns="0" rIns="0" bIns="0" rtlCol="0"/>
            <a:lstStyle/>
            <a:p>
              <a:endParaRPr dirty="0"/>
            </a:p>
          </p:txBody>
        </p:sp>
      </p:grpSp>
      <p:sp>
        <p:nvSpPr>
          <p:cNvPr id="34" name="Rectangle 33"/>
          <p:cNvSpPr/>
          <p:nvPr/>
        </p:nvSpPr>
        <p:spPr>
          <a:xfrm>
            <a:off x="678334" y="1491273"/>
            <a:ext cx="10982245" cy="5855449"/>
          </a:xfrm>
          <a:prstGeom prst="rect">
            <a:avLst/>
          </a:prstGeom>
        </p:spPr>
        <p:txBody>
          <a:bodyPr wrap="square">
            <a:spAutoFit/>
          </a:bodyPr>
          <a:lstStyle/>
          <a:p>
            <a:pPr algn="just">
              <a:spcBef>
                <a:spcPts val="295"/>
              </a:spcBef>
              <a:tabLst>
                <a:tab pos="542290" algn="l"/>
                <a:tab pos="542925" algn="l"/>
              </a:tabLst>
            </a:pPr>
            <a:r>
              <a:rPr lang="en-US" b="1" dirty="0">
                <a:latin typeface="Verdana"/>
                <a:cs typeface="Verdana"/>
              </a:rPr>
              <a:t>PORTFOLIO COMPOSITION</a:t>
            </a:r>
          </a:p>
          <a:p>
            <a:pPr algn="just">
              <a:spcBef>
                <a:spcPts val="295"/>
              </a:spcBef>
              <a:tabLst>
                <a:tab pos="542290" algn="l"/>
                <a:tab pos="542925" algn="l"/>
              </a:tabLst>
            </a:pPr>
            <a:r>
              <a:rPr lang="en-US" sz="1600" dirty="0"/>
              <a:t>We create very concentrated portfolio with top 15 companies comprising 84% of the portfolio as we invest only after complete clarity and based on assumptions, we feel convinced about</a:t>
            </a:r>
          </a:p>
          <a:p>
            <a:pPr algn="just">
              <a:spcBef>
                <a:spcPts val="295"/>
              </a:spcBef>
              <a:tabLst>
                <a:tab pos="542290" algn="l"/>
                <a:tab pos="542925" algn="l"/>
              </a:tabLst>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295"/>
              </a:spcBef>
              <a:tabLst>
                <a:tab pos="542290" algn="l"/>
                <a:tab pos="542925" algn="l"/>
              </a:tabLst>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295"/>
              </a:spcBef>
              <a:tabLst>
                <a:tab pos="542290" algn="l"/>
                <a:tab pos="542925" algn="l"/>
              </a:tabLst>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295"/>
              </a:spcBef>
              <a:tabLst>
                <a:tab pos="542290" algn="l"/>
                <a:tab pos="542925" algn="l"/>
              </a:tabLst>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295"/>
              </a:spcBef>
              <a:tabLst>
                <a:tab pos="542290" algn="l"/>
                <a:tab pos="542925" algn="l"/>
              </a:tabLst>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295"/>
              </a:spcBef>
              <a:tabLst>
                <a:tab pos="542290" algn="l"/>
                <a:tab pos="542925" algn="l"/>
              </a:tabLst>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295"/>
              </a:spcBef>
              <a:tabLst>
                <a:tab pos="542290" algn="l"/>
                <a:tab pos="542925" algn="l"/>
              </a:tabLst>
            </a:pPr>
            <a:r>
              <a:rPr lang="en-US" sz="1200" dirty="0">
                <a:latin typeface="Times New Roman" panose="02020603050405020304" pitchFamily="18" charset="0"/>
                <a:ea typeface="Calibri" panose="020F0502020204030204" pitchFamily="34" charset="0"/>
                <a:cs typeface="Times New Roman" panose="02020603050405020304" pitchFamily="18" charset="0"/>
              </a:rPr>
              <a:t>*Underlying assets are shares of Holding companies – available at 50-80% discount to NAV</a:t>
            </a:r>
          </a:p>
          <a:p>
            <a:pPr algn="just">
              <a:spcBef>
                <a:spcPts val="295"/>
              </a:spcBef>
              <a:tabLst>
                <a:tab pos="542290" algn="l"/>
                <a:tab pos="542925" algn="l"/>
              </a:tabLst>
            </a:pPr>
            <a:r>
              <a:rPr lang="en-US" b="1" dirty="0">
                <a:latin typeface="Verdana"/>
                <a:cs typeface="Verdana"/>
              </a:rPr>
              <a:t>Conservative Risk Parameters Overall</a:t>
            </a:r>
          </a:p>
          <a:p>
            <a:endParaRPr lang="en-US" b="1" dirty="0">
              <a:latin typeface="Verdana"/>
              <a:cs typeface="Times New Roman" panose="02020603050405020304" pitchFamily="18" charset="0"/>
            </a:endParaRPr>
          </a:p>
          <a:p>
            <a:endParaRPr lang="en-US" sz="1600" b="1" dirty="0">
              <a:effectLst/>
              <a:latin typeface="Verdana"/>
              <a:ea typeface="Calibri" panose="020F0502020204030204" pitchFamily="34" charset="0"/>
              <a:cs typeface="Times New Roman" panose="02020603050405020304" pitchFamily="18" charset="0"/>
            </a:endParaRPr>
          </a:p>
          <a:p>
            <a:endParaRPr lang="en-US" sz="1600" b="1" dirty="0">
              <a:latin typeface="Verdana"/>
              <a:ea typeface="Calibri" panose="020F0502020204030204" pitchFamily="34" charset="0"/>
              <a:cs typeface="Times New Roman" panose="02020603050405020304" pitchFamily="18" charset="0"/>
            </a:endParaRPr>
          </a:p>
          <a:p>
            <a:endParaRPr lang="en-US" sz="1600" b="1" dirty="0">
              <a:effectLst/>
              <a:latin typeface="Verdana"/>
              <a:ea typeface="Calibri" panose="020F0502020204030204" pitchFamily="34" charset="0"/>
              <a:cs typeface="Times New Roman" panose="02020603050405020304" pitchFamily="18" charset="0"/>
            </a:endParaRPr>
          </a:p>
          <a:p>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600" dirty="0">
                <a:effectLst/>
                <a:latin typeface="Times New Roman" panose="02020603050405020304" pitchFamily="18" charset="0"/>
                <a:ea typeface="Calibri" panose="020F0502020204030204" pitchFamily="34" charset="0"/>
                <a:cs typeface="Times New Roman" panose="02020603050405020304" pitchFamily="18" charset="0"/>
              </a:rPr>
              <a:t>In light of return measures like absolute return or risk-adjusted “Active Return”, our numbers place us in the top league of AMCs in INDIA.</a:t>
            </a:r>
            <a:r>
              <a:rPr lang="en-IN" dirty="0">
                <a:latin typeface="Calibri" panose="020F0502020204030204" pitchFamily="34" charset="0"/>
                <a:ea typeface="Calibri" panose="020F0502020204030204" pitchFamily="34" charset="0"/>
                <a:cs typeface="Times New Roman" panose="02020603050405020304" pitchFamily="18" charset="0"/>
              </a:rPr>
              <a:t> (</a:t>
            </a: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Source: PMSBAZAAR)</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295"/>
              </a:spcBef>
              <a:tabLst>
                <a:tab pos="542290" algn="l"/>
                <a:tab pos="542925" algn="l"/>
              </a:tabLst>
            </a:pPr>
            <a:endParaRPr lang="en-US" b="1" dirty="0">
              <a:latin typeface="Verdana"/>
              <a:cs typeface="Verdana"/>
            </a:endParaRPr>
          </a:p>
          <a:p>
            <a:pPr marL="285750" indent="-285750" algn="just">
              <a:spcBef>
                <a:spcPts val="295"/>
              </a:spcBef>
              <a:buFont typeface="Wingdings" panose="05000000000000000000" pitchFamily="2" charset="2"/>
              <a:buChar char="Ø"/>
              <a:tabLst>
                <a:tab pos="542290" algn="l"/>
                <a:tab pos="542925" algn="l"/>
              </a:tabLst>
            </a:pPr>
            <a:endParaRPr lang="en-US" b="1" dirty="0">
              <a:latin typeface="Verdana"/>
              <a:cs typeface="Verdana"/>
            </a:endParaRPr>
          </a:p>
          <a:p>
            <a:pPr marL="3943350" lvl="8" indent="-285750" algn="just">
              <a:spcBef>
                <a:spcPts val="295"/>
              </a:spcBef>
              <a:buFont typeface="Wingdings" panose="05000000000000000000" pitchFamily="2" charset="2"/>
              <a:buChar char="Ø"/>
              <a:tabLst>
                <a:tab pos="542290" algn="l"/>
                <a:tab pos="542925" algn="l"/>
              </a:tabLst>
            </a:pPr>
            <a:endParaRPr lang="en-US" b="1" dirty="0">
              <a:latin typeface="Verdana"/>
              <a:cs typeface="Verdana"/>
            </a:endParaRPr>
          </a:p>
        </p:txBody>
      </p:sp>
      <p:graphicFrame>
        <p:nvGraphicFramePr>
          <p:cNvPr id="6" name="Table 5">
            <a:extLst>
              <a:ext uri="{FF2B5EF4-FFF2-40B4-BE49-F238E27FC236}">
                <a16:creationId xmlns:a16="http://schemas.microsoft.com/office/drawing/2014/main" id="{5B0B4CB8-CF8F-521D-E312-550E2CB5210C}"/>
              </a:ext>
            </a:extLst>
          </p:cNvPr>
          <p:cNvGraphicFramePr>
            <a:graphicFrameLocks noGrp="1"/>
          </p:cNvGraphicFramePr>
          <p:nvPr>
            <p:extLst>
              <p:ext uri="{D42A27DB-BD31-4B8C-83A1-F6EECF244321}">
                <p14:modId xmlns:p14="http://schemas.microsoft.com/office/powerpoint/2010/main" val="1443860007"/>
              </p:ext>
            </p:extLst>
          </p:nvPr>
        </p:nvGraphicFramePr>
        <p:xfrm>
          <a:off x="761999" y="2445685"/>
          <a:ext cx="10668001" cy="1600200"/>
        </p:xfrm>
        <a:graphic>
          <a:graphicData uri="http://schemas.openxmlformats.org/drawingml/2006/table">
            <a:tbl>
              <a:tblPr firstRow="1" firstCol="1" bandRow="1">
                <a:tableStyleId>{F5AB1C69-6EDB-4FF4-983F-18BD219EF322}</a:tableStyleId>
              </a:tblPr>
              <a:tblGrid>
                <a:gridCol w="8153401">
                  <a:extLst>
                    <a:ext uri="{9D8B030D-6E8A-4147-A177-3AD203B41FA5}">
                      <a16:colId xmlns:a16="http://schemas.microsoft.com/office/drawing/2014/main" val="2860557813"/>
                    </a:ext>
                  </a:extLst>
                </a:gridCol>
                <a:gridCol w="2514600">
                  <a:extLst>
                    <a:ext uri="{9D8B030D-6E8A-4147-A177-3AD203B41FA5}">
                      <a16:colId xmlns:a16="http://schemas.microsoft.com/office/drawing/2014/main" val="1289222912"/>
                    </a:ext>
                  </a:extLst>
                </a:gridCol>
              </a:tblGrid>
              <a:tr h="266700">
                <a:tc>
                  <a:txBody>
                    <a:bodyPr/>
                    <a:lstStyle/>
                    <a:p>
                      <a:r>
                        <a:rPr lang="en-IN" sz="1200" dirty="0">
                          <a:effectLst/>
                        </a:rPr>
                        <a:t>Portfolio Composition</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r>
                        <a:rPr lang="en-IN" sz="1200" dirty="0">
                          <a:effectLst/>
                        </a:rPr>
                        <a:t>As on April 30th, 2026 (In %)</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12601017"/>
                  </a:ext>
                </a:extLst>
              </a:tr>
              <a:tr h="266700">
                <a:tc>
                  <a:txBody>
                    <a:bodyPr/>
                    <a:lstStyle/>
                    <a:p>
                      <a:r>
                        <a:rPr lang="en-IN" sz="1200" dirty="0">
                          <a:effectLst/>
                        </a:rPr>
                        <a:t>Large Cap</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r>
                        <a:rPr lang="en-US" sz="1200" dirty="0">
                          <a:effectLst/>
                          <a:latin typeface="Calibri" panose="020F0502020204030204" pitchFamily="34" charset="0"/>
                          <a:ea typeface="Calibri" panose="020F0502020204030204" pitchFamily="34" charset="0"/>
                          <a:cs typeface="Times New Roman" panose="02020603050405020304" pitchFamily="18" charset="0"/>
                        </a:rPr>
                        <a:t>4</a:t>
                      </a:r>
                      <a:r>
                        <a:rPr lang="en-IN" sz="1200" dirty="0">
                          <a:effectLst/>
                          <a:latin typeface="Calibri" panose="020F0502020204030204" pitchFamily="34" charset="0"/>
                          <a:ea typeface="Calibri" panose="020F0502020204030204" pitchFamily="34" charset="0"/>
                          <a:cs typeface="Times New Roman" panose="02020603050405020304" pitchFamily="18" charset="0"/>
                        </a:rPr>
                        <a:t>8.91</a:t>
                      </a:r>
                    </a:p>
                  </a:txBody>
                  <a:tcPr marL="68580" marR="68580" marT="0" marB="0" anchor="b"/>
                </a:tc>
                <a:extLst>
                  <a:ext uri="{0D108BD9-81ED-4DB2-BD59-A6C34878D82A}">
                    <a16:rowId xmlns:a16="http://schemas.microsoft.com/office/drawing/2014/main" val="1658786095"/>
                  </a:ext>
                </a:extLst>
              </a:tr>
              <a:tr h="266700">
                <a:tc>
                  <a:txBody>
                    <a:bodyPr/>
                    <a:lstStyle/>
                    <a:p>
                      <a:r>
                        <a:rPr lang="en-IN" sz="1200" dirty="0">
                          <a:effectLst/>
                        </a:rPr>
                        <a:t>Holding Companies*</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r>
                        <a:rPr lang="en-IN" sz="1200" dirty="0">
                          <a:effectLst/>
                          <a:latin typeface="Calibri" panose="020F0502020204030204" pitchFamily="34" charset="0"/>
                          <a:ea typeface="Calibri" panose="020F0502020204030204" pitchFamily="34" charset="0"/>
                          <a:cs typeface="Times New Roman" panose="02020603050405020304" pitchFamily="18" charset="0"/>
                        </a:rPr>
                        <a:t>16.56</a:t>
                      </a:r>
                    </a:p>
                  </a:txBody>
                  <a:tcPr marL="68580" marR="68580" marT="0" marB="0" anchor="b"/>
                </a:tc>
                <a:extLst>
                  <a:ext uri="{0D108BD9-81ED-4DB2-BD59-A6C34878D82A}">
                    <a16:rowId xmlns:a16="http://schemas.microsoft.com/office/drawing/2014/main" val="3450783531"/>
                  </a:ext>
                </a:extLst>
              </a:tr>
              <a:tr h="266700">
                <a:tc>
                  <a:txBody>
                    <a:bodyPr/>
                    <a:lstStyle/>
                    <a:p>
                      <a:r>
                        <a:rPr lang="en-IN" sz="1200" dirty="0">
                          <a:effectLst/>
                        </a:rPr>
                        <a:t>Mid Cap</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r>
                        <a:rPr lang="en-US" sz="1200" dirty="0">
                          <a:effectLst/>
                          <a:latin typeface="Calibri" panose="020F0502020204030204" pitchFamily="34" charset="0"/>
                          <a:ea typeface="Calibri" panose="020F0502020204030204" pitchFamily="34" charset="0"/>
                          <a:cs typeface="Times New Roman" panose="02020603050405020304" pitchFamily="18" charset="0"/>
                        </a:rPr>
                        <a:t>5</a:t>
                      </a:r>
                      <a:r>
                        <a:rPr lang="en-IN" sz="1200" dirty="0">
                          <a:effectLst/>
                          <a:latin typeface="Calibri" panose="020F0502020204030204" pitchFamily="34" charset="0"/>
                          <a:ea typeface="Calibri" panose="020F0502020204030204" pitchFamily="34" charset="0"/>
                          <a:cs typeface="Times New Roman" panose="02020603050405020304" pitchFamily="18" charset="0"/>
                        </a:rPr>
                        <a:t>.33</a:t>
                      </a:r>
                    </a:p>
                  </a:txBody>
                  <a:tcPr marL="68580" marR="68580" marT="0" marB="0" anchor="b"/>
                </a:tc>
                <a:extLst>
                  <a:ext uri="{0D108BD9-81ED-4DB2-BD59-A6C34878D82A}">
                    <a16:rowId xmlns:a16="http://schemas.microsoft.com/office/drawing/2014/main" val="985888530"/>
                  </a:ext>
                </a:extLst>
              </a:tr>
              <a:tr h="266700">
                <a:tc>
                  <a:txBody>
                    <a:bodyPr/>
                    <a:lstStyle/>
                    <a:p>
                      <a:r>
                        <a:rPr lang="en-IN" sz="1200" dirty="0">
                          <a:effectLst/>
                        </a:rPr>
                        <a:t>Small Cap</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r>
                        <a:rPr lang="en-US" sz="1200" dirty="0">
                          <a:effectLst/>
                          <a:latin typeface="Calibri" panose="020F0502020204030204" pitchFamily="34" charset="0"/>
                          <a:ea typeface="Calibri" panose="020F0502020204030204" pitchFamily="34" charset="0"/>
                          <a:cs typeface="Times New Roman" panose="02020603050405020304" pitchFamily="18" charset="0"/>
                        </a:rPr>
                        <a:t>2</a:t>
                      </a:r>
                      <a:r>
                        <a:rPr lang="en-IN" sz="1200" dirty="0">
                          <a:effectLst/>
                          <a:latin typeface="Calibri" panose="020F0502020204030204" pitchFamily="34" charset="0"/>
                          <a:ea typeface="Calibri" panose="020F0502020204030204" pitchFamily="34" charset="0"/>
                          <a:cs typeface="Times New Roman" panose="02020603050405020304" pitchFamily="18" charset="0"/>
                        </a:rPr>
                        <a:t>8.84</a:t>
                      </a:r>
                    </a:p>
                  </a:txBody>
                  <a:tcPr marL="68580" marR="68580" marT="0" marB="0" anchor="b"/>
                </a:tc>
                <a:extLst>
                  <a:ext uri="{0D108BD9-81ED-4DB2-BD59-A6C34878D82A}">
                    <a16:rowId xmlns:a16="http://schemas.microsoft.com/office/drawing/2014/main" val="986234257"/>
                  </a:ext>
                </a:extLst>
              </a:tr>
              <a:tr h="266700">
                <a:tc>
                  <a:txBody>
                    <a:bodyPr/>
                    <a:lstStyle/>
                    <a:p>
                      <a:r>
                        <a:rPr lang="en-IN" sz="1200" dirty="0">
                          <a:effectLst/>
                        </a:rPr>
                        <a:t>Cash</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r>
                        <a:rPr lang="en-IN" sz="1200" dirty="0">
                          <a:effectLst/>
                          <a:latin typeface="Calibri" panose="020F0502020204030204" pitchFamily="34" charset="0"/>
                          <a:ea typeface="Calibri" panose="020F0502020204030204" pitchFamily="34" charset="0"/>
                          <a:cs typeface="Times New Roman" panose="02020603050405020304" pitchFamily="18" charset="0"/>
                        </a:rPr>
                        <a:t>0.36</a:t>
                      </a:r>
                    </a:p>
                  </a:txBody>
                  <a:tcPr marL="68580" marR="68580" marT="0" marB="0" anchor="b"/>
                </a:tc>
                <a:extLst>
                  <a:ext uri="{0D108BD9-81ED-4DB2-BD59-A6C34878D82A}">
                    <a16:rowId xmlns:a16="http://schemas.microsoft.com/office/drawing/2014/main" val="3806288101"/>
                  </a:ext>
                </a:extLst>
              </a:tr>
            </a:tbl>
          </a:graphicData>
        </a:graphic>
      </p:graphicFrame>
      <p:graphicFrame>
        <p:nvGraphicFramePr>
          <p:cNvPr id="2" name="Table 1">
            <a:extLst>
              <a:ext uri="{FF2B5EF4-FFF2-40B4-BE49-F238E27FC236}">
                <a16:creationId xmlns:a16="http://schemas.microsoft.com/office/drawing/2014/main" id="{846CF9CA-2DA0-F9AF-CADD-33C4F32CF2D3}"/>
              </a:ext>
            </a:extLst>
          </p:cNvPr>
          <p:cNvGraphicFramePr>
            <a:graphicFrameLocks noGrp="1"/>
          </p:cNvGraphicFramePr>
          <p:nvPr>
            <p:extLst>
              <p:ext uri="{D42A27DB-BD31-4B8C-83A1-F6EECF244321}">
                <p14:modId xmlns:p14="http://schemas.microsoft.com/office/powerpoint/2010/main" val="1339920632"/>
              </p:ext>
            </p:extLst>
          </p:nvPr>
        </p:nvGraphicFramePr>
        <p:xfrm>
          <a:off x="761998" y="4559828"/>
          <a:ext cx="10668001" cy="1154128"/>
        </p:xfrm>
        <a:graphic>
          <a:graphicData uri="http://schemas.openxmlformats.org/drawingml/2006/table">
            <a:tbl>
              <a:tblPr firstRow="1" firstCol="1" bandRow="1">
                <a:tableStyleId>{F5AB1C69-6EDB-4FF4-983F-18BD219EF322}</a:tableStyleId>
              </a:tblPr>
              <a:tblGrid>
                <a:gridCol w="8153402">
                  <a:extLst>
                    <a:ext uri="{9D8B030D-6E8A-4147-A177-3AD203B41FA5}">
                      <a16:colId xmlns:a16="http://schemas.microsoft.com/office/drawing/2014/main" val="2722985562"/>
                    </a:ext>
                  </a:extLst>
                </a:gridCol>
                <a:gridCol w="2514599">
                  <a:extLst>
                    <a:ext uri="{9D8B030D-6E8A-4147-A177-3AD203B41FA5}">
                      <a16:colId xmlns:a16="http://schemas.microsoft.com/office/drawing/2014/main" val="3785229811"/>
                    </a:ext>
                  </a:extLst>
                </a:gridCol>
              </a:tblGrid>
              <a:tr h="288532">
                <a:tc>
                  <a:txBody>
                    <a:bodyPr/>
                    <a:lstStyle/>
                    <a:p>
                      <a:r>
                        <a:rPr lang="en-IN" sz="1200" dirty="0">
                          <a:effectLst/>
                        </a:rPr>
                        <a:t>Financial Metric</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IN" sz="1200" dirty="0">
                          <a:effectLst/>
                        </a:rPr>
                        <a:t>As on April 30th, 2026</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108816"/>
                  </a:ext>
                </a:extLst>
              </a:tr>
              <a:tr h="288532">
                <a:tc>
                  <a:txBody>
                    <a:bodyPr/>
                    <a:lstStyle/>
                    <a:p>
                      <a:r>
                        <a:rPr lang="en-IN" sz="1200" dirty="0">
                          <a:effectLst/>
                        </a:rPr>
                        <a:t>Average Market Cap (in Rs. lakh crore)</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b="0" i="0" dirty="0">
                          <a:solidFill>
                            <a:schemeClr val="dk1"/>
                          </a:solidFill>
                          <a:effectLst/>
                          <a:latin typeface="+mn-lt"/>
                          <a:ea typeface="+mn-ea"/>
                          <a:cs typeface="+mn-cs"/>
                        </a:rPr>
                        <a:t>2</a:t>
                      </a:r>
                      <a:r>
                        <a:rPr lang="en-IN" sz="1200" b="0" i="0" dirty="0">
                          <a:solidFill>
                            <a:schemeClr val="dk1"/>
                          </a:solidFill>
                          <a:effectLst/>
                          <a:latin typeface="+mn-lt"/>
                          <a:ea typeface="+mn-ea"/>
                          <a:cs typeface="+mn-cs"/>
                        </a:rPr>
                        <a:t>.52</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94550662"/>
                  </a:ext>
                </a:extLst>
              </a:tr>
              <a:tr h="288532">
                <a:tc>
                  <a:txBody>
                    <a:bodyPr/>
                    <a:lstStyle/>
                    <a:p>
                      <a:r>
                        <a:rPr lang="en-IN" sz="1200" dirty="0">
                          <a:effectLst/>
                        </a:rPr>
                        <a:t>Average P/E</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200" dirty="0">
                          <a:effectLst/>
                          <a:latin typeface="Calibri" panose="020F0502020204030204" pitchFamily="34" charset="0"/>
                          <a:ea typeface="Calibri" panose="020F0502020204030204" pitchFamily="34" charset="0"/>
                          <a:cs typeface="Times New Roman" panose="02020603050405020304" pitchFamily="18" charset="0"/>
                        </a:rPr>
                        <a:t>1</a:t>
                      </a:r>
                      <a:r>
                        <a:rPr lang="en-IN" sz="1200" dirty="0">
                          <a:effectLst/>
                          <a:latin typeface="Calibri" panose="020F0502020204030204" pitchFamily="34" charset="0"/>
                          <a:ea typeface="Calibri" panose="020F0502020204030204" pitchFamily="34" charset="0"/>
                          <a:cs typeface="Times New Roman" panose="02020603050405020304" pitchFamily="18" charset="0"/>
                        </a:rPr>
                        <a:t>9.56</a:t>
                      </a:r>
                    </a:p>
                  </a:txBody>
                  <a:tcPr marL="68580" marR="68580" marT="0" marB="0" anchor="ctr"/>
                </a:tc>
                <a:extLst>
                  <a:ext uri="{0D108BD9-81ED-4DB2-BD59-A6C34878D82A}">
                    <a16:rowId xmlns:a16="http://schemas.microsoft.com/office/drawing/2014/main" val="1703803378"/>
                  </a:ext>
                </a:extLst>
              </a:tr>
              <a:tr h="288532">
                <a:tc>
                  <a:txBody>
                    <a:bodyPr/>
                    <a:lstStyle/>
                    <a:p>
                      <a:r>
                        <a:rPr lang="en-IN" sz="1200" dirty="0">
                          <a:effectLst/>
                        </a:rPr>
                        <a:t>Weighted average margin of safety – Chanakya’s estimate (%)</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IN" sz="1200" dirty="0">
                          <a:effectLst/>
                          <a:latin typeface="Calibri" panose="020F0502020204030204" pitchFamily="34" charset="0"/>
                          <a:ea typeface="Calibri" panose="020F0502020204030204" pitchFamily="34" charset="0"/>
                          <a:cs typeface="Times New Roman" panose="02020603050405020304" pitchFamily="18" charset="0"/>
                        </a:rPr>
                        <a:t>300</a:t>
                      </a:r>
                    </a:p>
                  </a:txBody>
                  <a:tcPr marL="68580" marR="68580" marT="0" marB="0" anchor="ctr"/>
                </a:tc>
                <a:extLst>
                  <a:ext uri="{0D108BD9-81ED-4DB2-BD59-A6C34878D82A}">
                    <a16:rowId xmlns:a16="http://schemas.microsoft.com/office/drawing/2014/main" val="4284463702"/>
                  </a:ext>
                </a:extLst>
              </a:tr>
            </a:tbl>
          </a:graphicData>
        </a:graphic>
      </p:graphicFrame>
      <p:graphicFrame>
        <p:nvGraphicFramePr>
          <p:cNvPr id="4" name="Diagram 3">
            <a:extLst>
              <a:ext uri="{FF2B5EF4-FFF2-40B4-BE49-F238E27FC236}">
                <a16:creationId xmlns:a16="http://schemas.microsoft.com/office/drawing/2014/main" id="{29072580-96C7-6728-BDBA-34313413FAEF}"/>
              </a:ext>
            </a:extLst>
          </p:cNvPr>
          <p:cNvGraphicFramePr/>
          <p:nvPr>
            <p:extLst>
              <p:ext uri="{D42A27DB-BD31-4B8C-83A1-F6EECF244321}">
                <p14:modId xmlns:p14="http://schemas.microsoft.com/office/powerpoint/2010/main" val="3895793651"/>
              </p:ext>
            </p:extLst>
          </p:nvPr>
        </p:nvGraphicFramePr>
        <p:xfrm>
          <a:off x="10134600" y="70226"/>
          <a:ext cx="1556468" cy="12706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Slide Number Placeholder 4">
            <a:extLst>
              <a:ext uri="{FF2B5EF4-FFF2-40B4-BE49-F238E27FC236}">
                <a16:creationId xmlns:a16="http://schemas.microsoft.com/office/drawing/2014/main" id="{495044CF-F611-1CEE-D8AE-7494869E52C9}"/>
              </a:ext>
            </a:extLst>
          </p:cNvPr>
          <p:cNvSpPr>
            <a:spLocks noGrp="1"/>
          </p:cNvSpPr>
          <p:nvPr>
            <p:ph type="sldNum" sz="quarter" idx="7"/>
          </p:nvPr>
        </p:nvSpPr>
        <p:spPr/>
        <p:txBody>
          <a:bodyPr/>
          <a:lstStyle/>
          <a:p>
            <a:fld id="{B6F15528-21DE-4FAA-801E-634DDDAF4B2B}" type="slidenum">
              <a:rPr lang="en-IN" smtClean="0"/>
              <a:t>13</a:t>
            </a:fld>
            <a:endParaRPr lang="en-IN" dirty="0"/>
          </a:p>
        </p:txBody>
      </p:sp>
    </p:spTree>
    <p:extLst>
      <p:ext uri="{BB962C8B-B14F-4D97-AF65-F5344CB8AC3E}">
        <p14:creationId xmlns:p14="http://schemas.microsoft.com/office/powerpoint/2010/main" val="1300072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5653EF7-A5D5-D6FA-7436-F73A4FC996B3}"/>
              </a:ext>
            </a:extLst>
          </p:cNvPr>
          <p:cNvSpPr>
            <a:spLocks noGrp="1"/>
          </p:cNvSpPr>
          <p:nvPr>
            <p:ph type="title"/>
          </p:nvPr>
        </p:nvSpPr>
        <p:spPr>
          <a:xfrm>
            <a:off x="-762000" y="623416"/>
            <a:ext cx="7065010" cy="523220"/>
          </a:xfrm>
        </p:spPr>
        <p:txBody>
          <a:bodyPr/>
          <a:lstStyle/>
          <a:p>
            <a:pPr algn="ctr"/>
            <a:r>
              <a:rPr lang="en-IN" sz="3400" b="0" spc="-5" dirty="0">
                <a:solidFill>
                  <a:srgbClr val="242424"/>
                </a:solidFill>
              </a:rPr>
              <a:t>Chanakya PMS so far</a:t>
            </a:r>
          </a:p>
        </p:txBody>
      </p:sp>
      <p:sp>
        <p:nvSpPr>
          <p:cNvPr id="4" name="Slide Number Placeholder 3">
            <a:extLst>
              <a:ext uri="{FF2B5EF4-FFF2-40B4-BE49-F238E27FC236}">
                <a16:creationId xmlns:a16="http://schemas.microsoft.com/office/drawing/2014/main" id="{549E3522-59F0-A88E-5470-46FECE6A0DEC}"/>
              </a:ext>
            </a:extLst>
          </p:cNvPr>
          <p:cNvSpPr>
            <a:spLocks noGrp="1"/>
          </p:cNvSpPr>
          <p:nvPr>
            <p:ph type="sldNum" sz="quarter" idx="7"/>
          </p:nvPr>
        </p:nvSpPr>
        <p:spPr/>
        <p:txBody>
          <a:bodyPr/>
          <a:lstStyle/>
          <a:p>
            <a:fld id="{B6F15528-21DE-4FAA-801E-634DDDAF4B2B}" type="slidenum">
              <a:rPr lang="en-IN" smtClean="0"/>
              <a:t>14</a:t>
            </a:fld>
            <a:endParaRPr lang="en-IN" dirty="0"/>
          </a:p>
        </p:txBody>
      </p:sp>
      <p:sp>
        <p:nvSpPr>
          <p:cNvPr id="3" name="Text Placeholder 2">
            <a:extLst>
              <a:ext uri="{FF2B5EF4-FFF2-40B4-BE49-F238E27FC236}">
                <a16:creationId xmlns:a16="http://schemas.microsoft.com/office/drawing/2014/main" id="{475B2A00-FDB9-9DB2-B8F1-8E1E845A6077}"/>
              </a:ext>
            </a:extLst>
          </p:cNvPr>
          <p:cNvSpPr>
            <a:spLocks noGrp="1"/>
          </p:cNvSpPr>
          <p:nvPr>
            <p:ph type="body" idx="4294967295"/>
          </p:nvPr>
        </p:nvSpPr>
        <p:spPr>
          <a:xfrm>
            <a:off x="833293" y="1701101"/>
            <a:ext cx="7996207" cy="1661993"/>
          </a:xfrm>
        </p:spPr>
        <p:txBody>
          <a:bodyPr/>
          <a:lstStyle/>
          <a:p>
            <a:endParaRPr lang="en-IN" dirty="0"/>
          </a:p>
          <a:p>
            <a:r>
              <a:rPr lang="en-IN" dirty="0"/>
              <a:t>Aum Under Management: Approx. $36.4million</a:t>
            </a:r>
          </a:p>
          <a:p>
            <a:r>
              <a:rPr lang="en-IN" dirty="0"/>
              <a:t>Average Market Cap: ₹2,83,349.02</a:t>
            </a:r>
          </a:p>
          <a:p>
            <a:r>
              <a:rPr lang="en-IN" dirty="0"/>
              <a:t>Average P/E : 20.39</a:t>
            </a:r>
          </a:p>
          <a:p>
            <a:endParaRPr lang="en-IN" dirty="0"/>
          </a:p>
          <a:p>
            <a:endParaRPr lang="en-IN" dirty="0"/>
          </a:p>
        </p:txBody>
      </p:sp>
      <p:grpSp>
        <p:nvGrpSpPr>
          <p:cNvPr id="2" name="object 3">
            <a:extLst>
              <a:ext uri="{FF2B5EF4-FFF2-40B4-BE49-F238E27FC236}">
                <a16:creationId xmlns:a16="http://schemas.microsoft.com/office/drawing/2014/main" id="{F174986D-86B0-EE73-860D-F3908540437B}"/>
              </a:ext>
            </a:extLst>
          </p:cNvPr>
          <p:cNvGrpSpPr/>
          <p:nvPr/>
        </p:nvGrpSpPr>
        <p:grpSpPr>
          <a:xfrm>
            <a:off x="783590" y="1233324"/>
            <a:ext cx="10798810" cy="91440"/>
            <a:chOff x="832103" y="1130811"/>
            <a:chExt cx="10798810" cy="91440"/>
          </a:xfrm>
        </p:grpSpPr>
        <p:sp>
          <p:nvSpPr>
            <p:cNvPr id="6" name="object 4">
              <a:extLst>
                <a:ext uri="{FF2B5EF4-FFF2-40B4-BE49-F238E27FC236}">
                  <a16:creationId xmlns:a16="http://schemas.microsoft.com/office/drawing/2014/main" id="{64661553-7F67-1FEE-74B5-A531726361F8}"/>
                </a:ext>
              </a:extLst>
            </p:cNvPr>
            <p:cNvSpPr/>
            <p:nvPr/>
          </p:nvSpPr>
          <p:spPr>
            <a:xfrm>
              <a:off x="832103" y="1130811"/>
              <a:ext cx="2697480" cy="91440"/>
            </a:xfrm>
            <a:custGeom>
              <a:avLst/>
              <a:gdLst/>
              <a:ahLst/>
              <a:cxnLst/>
              <a:rect l="l" t="t" r="r" b="b"/>
              <a:pathLst>
                <a:path w="2697479" h="91440">
                  <a:moveTo>
                    <a:pt x="2697099" y="0"/>
                  </a:moveTo>
                  <a:lnTo>
                    <a:pt x="0" y="0"/>
                  </a:lnTo>
                  <a:lnTo>
                    <a:pt x="0" y="91182"/>
                  </a:lnTo>
                  <a:lnTo>
                    <a:pt x="2697099" y="91182"/>
                  </a:lnTo>
                  <a:lnTo>
                    <a:pt x="2697099" y="0"/>
                  </a:lnTo>
                  <a:close/>
                </a:path>
              </a:pathLst>
            </a:custGeom>
            <a:solidFill>
              <a:srgbClr val="FF7A80"/>
            </a:solidFill>
          </p:spPr>
          <p:txBody>
            <a:bodyPr wrap="square" lIns="0" tIns="0" rIns="0" bIns="0" rtlCol="0"/>
            <a:lstStyle/>
            <a:p>
              <a:endParaRPr dirty="0"/>
            </a:p>
          </p:txBody>
        </p:sp>
        <p:sp>
          <p:nvSpPr>
            <p:cNvPr id="7" name="object 5">
              <a:extLst>
                <a:ext uri="{FF2B5EF4-FFF2-40B4-BE49-F238E27FC236}">
                  <a16:creationId xmlns:a16="http://schemas.microsoft.com/office/drawing/2014/main" id="{C1260EAE-FCB7-F830-70B8-F398551B5734}"/>
                </a:ext>
              </a:extLst>
            </p:cNvPr>
            <p:cNvSpPr/>
            <p:nvPr/>
          </p:nvSpPr>
          <p:spPr>
            <a:xfrm>
              <a:off x="3529583" y="1130811"/>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C00000"/>
            </a:solidFill>
          </p:spPr>
          <p:txBody>
            <a:bodyPr wrap="square" lIns="0" tIns="0" rIns="0" bIns="0" rtlCol="0"/>
            <a:lstStyle/>
            <a:p>
              <a:endParaRPr dirty="0"/>
            </a:p>
          </p:txBody>
        </p:sp>
        <p:sp>
          <p:nvSpPr>
            <p:cNvPr id="9" name="object 6">
              <a:extLst>
                <a:ext uri="{FF2B5EF4-FFF2-40B4-BE49-F238E27FC236}">
                  <a16:creationId xmlns:a16="http://schemas.microsoft.com/office/drawing/2014/main" id="{7C41C41D-F55A-45BC-9D1D-1FBDDDEBCCD4}"/>
                </a:ext>
              </a:extLst>
            </p:cNvPr>
            <p:cNvSpPr/>
            <p:nvPr/>
          </p:nvSpPr>
          <p:spPr>
            <a:xfrm>
              <a:off x="6230112" y="1130811"/>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9BFFC6"/>
            </a:solidFill>
          </p:spPr>
          <p:txBody>
            <a:bodyPr wrap="square" lIns="0" tIns="0" rIns="0" bIns="0" rtlCol="0"/>
            <a:lstStyle/>
            <a:p>
              <a:endParaRPr dirty="0"/>
            </a:p>
          </p:txBody>
        </p:sp>
        <p:sp>
          <p:nvSpPr>
            <p:cNvPr id="10" name="object 7">
              <a:extLst>
                <a:ext uri="{FF2B5EF4-FFF2-40B4-BE49-F238E27FC236}">
                  <a16:creationId xmlns:a16="http://schemas.microsoft.com/office/drawing/2014/main" id="{C9494BE1-AFB6-5D60-20EA-61E556BC7AC2}"/>
                </a:ext>
              </a:extLst>
            </p:cNvPr>
            <p:cNvSpPr/>
            <p:nvPr/>
          </p:nvSpPr>
          <p:spPr>
            <a:xfrm>
              <a:off x="8930639" y="1130811"/>
              <a:ext cx="2700655" cy="91440"/>
            </a:xfrm>
            <a:custGeom>
              <a:avLst/>
              <a:gdLst/>
              <a:ahLst/>
              <a:cxnLst/>
              <a:rect l="l" t="t" r="r" b="b"/>
              <a:pathLst>
                <a:path w="2700654" h="91440">
                  <a:moveTo>
                    <a:pt x="2700147" y="0"/>
                  </a:moveTo>
                  <a:lnTo>
                    <a:pt x="0" y="0"/>
                  </a:lnTo>
                  <a:lnTo>
                    <a:pt x="0" y="91182"/>
                  </a:lnTo>
                  <a:lnTo>
                    <a:pt x="2700147" y="91182"/>
                  </a:lnTo>
                  <a:lnTo>
                    <a:pt x="2700147" y="0"/>
                  </a:lnTo>
                  <a:close/>
                </a:path>
              </a:pathLst>
            </a:custGeom>
            <a:solidFill>
              <a:srgbClr val="00AE50"/>
            </a:solidFill>
          </p:spPr>
          <p:txBody>
            <a:bodyPr wrap="square" lIns="0" tIns="0" rIns="0" bIns="0" rtlCol="0"/>
            <a:lstStyle/>
            <a:p>
              <a:endParaRPr dirty="0"/>
            </a:p>
          </p:txBody>
        </p:sp>
      </p:grpSp>
      <p:sp>
        <p:nvSpPr>
          <p:cNvPr id="11" name="object 10">
            <a:extLst>
              <a:ext uri="{FF2B5EF4-FFF2-40B4-BE49-F238E27FC236}">
                <a16:creationId xmlns:a16="http://schemas.microsoft.com/office/drawing/2014/main" id="{EF8CB3A9-98AD-93CE-A92F-21FEB177E83E}"/>
              </a:ext>
            </a:extLst>
          </p:cNvPr>
          <p:cNvSpPr txBox="1"/>
          <p:nvPr/>
        </p:nvSpPr>
        <p:spPr>
          <a:xfrm>
            <a:off x="1372616" y="6493865"/>
            <a:ext cx="3315335" cy="152606"/>
          </a:xfrm>
          <a:prstGeom prst="rect">
            <a:avLst/>
          </a:prstGeom>
        </p:spPr>
        <p:txBody>
          <a:bodyPr vert="horz" wrap="square" lIns="0" tIns="13970" rIns="0" bIns="0" rtlCol="0">
            <a:spAutoFit/>
          </a:bodyPr>
          <a:lstStyle/>
          <a:p>
            <a:pPr marL="12700">
              <a:lnSpc>
                <a:spcPct val="100000"/>
              </a:lnSpc>
              <a:spcBef>
                <a:spcPts val="110"/>
              </a:spcBef>
            </a:pPr>
            <a:r>
              <a:rPr sz="900" dirty="0">
                <a:latin typeface="Segoe UI"/>
                <a:cs typeface="Segoe UI"/>
              </a:rPr>
              <a:t>Statutory</a:t>
            </a:r>
            <a:r>
              <a:rPr sz="900" spc="-55" dirty="0">
                <a:latin typeface="Segoe UI"/>
                <a:cs typeface="Segoe UI"/>
              </a:rPr>
              <a:t> </a:t>
            </a:r>
            <a:r>
              <a:rPr sz="900" spc="-5" dirty="0">
                <a:latin typeface="Segoe UI"/>
                <a:cs typeface="Segoe UI"/>
              </a:rPr>
              <a:t>Disclaimer</a:t>
            </a:r>
            <a:r>
              <a:rPr sz="900" dirty="0">
                <a:latin typeface="Segoe UI"/>
                <a:cs typeface="Segoe UI"/>
              </a:rPr>
              <a:t>:</a:t>
            </a:r>
            <a:r>
              <a:rPr sz="900" spc="15" dirty="0">
                <a:latin typeface="Segoe UI"/>
                <a:cs typeface="Segoe UI"/>
              </a:rPr>
              <a:t> </a:t>
            </a:r>
            <a:r>
              <a:rPr sz="900" spc="-5" dirty="0">
                <a:latin typeface="Segoe UI"/>
                <a:cs typeface="Segoe UI"/>
              </a:rPr>
              <a:t>Performance</a:t>
            </a:r>
            <a:r>
              <a:rPr sz="900" spc="-45" dirty="0">
                <a:latin typeface="Segoe UI"/>
                <a:cs typeface="Segoe UI"/>
              </a:rPr>
              <a:t> </a:t>
            </a:r>
            <a:r>
              <a:rPr sz="900" dirty="0">
                <a:latin typeface="Segoe UI"/>
                <a:cs typeface="Segoe UI"/>
              </a:rPr>
              <a:t>figures</a:t>
            </a:r>
            <a:r>
              <a:rPr sz="900" spc="-25" dirty="0">
                <a:latin typeface="Segoe UI"/>
                <a:cs typeface="Segoe UI"/>
              </a:rPr>
              <a:t> </a:t>
            </a:r>
            <a:r>
              <a:rPr sz="900" spc="-5" dirty="0">
                <a:latin typeface="Segoe UI"/>
                <a:cs typeface="Segoe UI"/>
              </a:rPr>
              <a:t>are</a:t>
            </a:r>
            <a:r>
              <a:rPr sz="900" dirty="0">
                <a:latin typeface="Segoe UI"/>
                <a:cs typeface="Segoe UI"/>
              </a:rPr>
              <a:t> </a:t>
            </a:r>
            <a:r>
              <a:rPr sz="900" spc="5" dirty="0">
                <a:latin typeface="Segoe UI"/>
                <a:cs typeface="Segoe UI"/>
              </a:rPr>
              <a:t>not</a:t>
            </a:r>
            <a:r>
              <a:rPr sz="900" spc="-25" dirty="0">
                <a:latin typeface="Segoe UI"/>
                <a:cs typeface="Segoe UI"/>
              </a:rPr>
              <a:t> </a:t>
            </a:r>
            <a:r>
              <a:rPr sz="900" dirty="0">
                <a:latin typeface="Segoe UI"/>
                <a:cs typeface="Segoe UI"/>
              </a:rPr>
              <a:t>verified</a:t>
            </a:r>
            <a:r>
              <a:rPr sz="900" spc="-80" dirty="0">
                <a:latin typeface="Segoe UI"/>
                <a:cs typeface="Segoe UI"/>
              </a:rPr>
              <a:t> </a:t>
            </a:r>
            <a:r>
              <a:rPr sz="900" dirty="0">
                <a:latin typeface="Segoe UI"/>
                <a:cs typeface="Segoe UI"/>
              </a:rPr>
              <a:t>by</a:t>
            </a:r>
            <a:r>
              <a:rPr sz="900" spc="15" dirty="0">
                <a:latin typeface="Segoe UI"/>
                <a:cs typeface="Segoe UI"/>
              </a:rPr>
              <a:t> </a:t>
            </a:r>
            <a:r>
              <a:rPr sz="900" dirty="0">
                <a:latin typeface="Segoe UI"/>
                <a:cs typeface="Segoe UI"/>
              </a:rPr>
              <a:t>SEBI</a:t>
            </a:r>
          </a:p>
        </p:txBody>
      </p:sp>
      <p:pic>
        <p:nvPicPr>
          <p:cNvPr id="12" name="object 11">
            <a:extLst>
              <a:ext uri="{FF2B5EF4-FFF2-40B4-BE49-F238E27FC236}">
                <a16:creationId xmlns:a16="http://schemas.microsoft.com/office/drawing/2014/main" id="{6BF9D607-DB47-8B45-15B5-7A2583F79177}"/>
              </a:ext>
            </a:extLst>
          </p:cNvPr>
          <p:cNvPicPr/>
          <p:nvPr/>
        </p:nvPicPr>
        <p:blipFill>
          <a:blip r:embed="rId2" cstate="print"/>
          <a:stretch>
            <a:fillRect/>
          </a:stretch>
        </p:blipFill>
        <p:spPr>
          <a:xfrm>
            <a:off x="192023" y="6367271"/>
            <a:ext cx="826008" cy="326136"/>
          </a:xfrm>
          <a:prstGeom prst="rect">
            <a:avLst/>
          </a:prstGeom>
        </p:spPr>
      </p:pic>
      <p:graphicFrame>
        <p:nvGraphicFramePr>
          <p:cNvPr id="13" name="Table 12">
            <a:extLst>
              <a:ext uri="{FF2B5EF4-FFF2-40B4-BE49-F238E27FC236}">
                <a16:creationId xmlns:a16="http://schemas.microsoft.com/office/drawing/2014/main" id="{47DEBD96-D626-F1B6-832E-000F41E4CF61}"/>
              </a:ext>
            </a:extLst>
          </p:cNvPr>
          <p:cNvGraphicFramePr>
            <a:graphicFrameLocks noGrp="1"/>
          </p:cNvGraphicFramePr>
          <p:nvPr>
            <p:extLst>
              <p:ext uri="{D42A27DB-BD31-4B8C-83A1-F6EECF244321}">
                <p14:modId xmlns:p14="http://schemas.microsoft.com/office/powerpoint/2010/main" val="3565710485"/>
              </p:ext>
            </p:extLst>
          </p:nvPr>
        </p:nvGraphicFramePr>
        <p:xfrm>
          <a:off x="1828800" y="3429000"/>
          <a:ext cx="5884557" cy="2075392"/>
        </p:xfrm>
        <a:graphic>
          <a:graphicData uri="http://schemas.openxmlformats.org/drawingml/2006/table">
            <a:tbl>
              <a:tblPr firstRow="1" bandRow="1">
                <a:tableStyleId>{69C7853C-536D-4A76-A0AE-DD22124D55A5}</a:tableStyleId>
              </a:tblPr>
              <a:tblGrid>
                <a:gridCol w="3264473">
                  <a:extLst>
                    <a:ext uri="{9D8B030D-6E8A-4147-A177-3AD203B41FA5}">
                      <a16:colId xmlns:a16="http://schemas.microsoft.com/office/drawing/2014/main" val="293543016"/>
                    </a:ext>
                  </a:extLst>
                </a:gridCol>
                <a:gridCol w="2620084">
                  <a:extLst>
                    <a:ext uri="{9D8B030D-6E8A-4147-A177-3AD203B41FA5}">
                      <a16:colId xmlns:a16="http://schemas.microsoft.com/office/drawing/2014/main" val="1330791552"/>
                    </a:ext>
                  </a:extLst>
                </a:gridCol>
              </a:tblGrid>
              <a:tr h="0">
                <a:tc>
                  <a:txBody>
                    <a:bodyPr/>
                    <a:lstStyle/>
                    <a:p>
                      <a:pPr marL="91440" algn="ctr">
                        <a:lnSpc>
                          <a:spcPct val="150000"/>
                        </a:lnSpc>
                        <a:spcBef>
                          <a:spcPts val="305"/>
                        </a:spcBef>
                      </a:pPr>
                      <a:r>
                        <a:rPr lang="en-US" sz="1400" b="1" spc="-10" dirty="0"/>
                        <a:t>Ratios </a:t>
                      </a:r>
                      <a:endParaRPr sz="1400" dirty="0">
                        <a:latin typeface="Segoe UI"/>
                        <a:cs typeface="Segoe UI"/>
                      </a:endParaRPr>
                    </a:p>
                  </a:txBody>
                  <a:tcPr marL="0" marR="0" marT="38735" marB="0"/>
                </a:tc>
                <a:tc>
                  <a:txBody>
                    <a:bodyPr/>
                    <a:lstStyle/>
                    <a:p>
                      <a:pPr marL="6985" marR="0" lvl="0" indent="0" algn="ctr" defTabSz="914400" eaLnBrk="1" fontAlgn="auto" latinLnBrk="0" hangingPunct="1">
                        <a:lnSpc>
                          <a:spcPct val="100000"/>
                        </a:lnSpc>
                        <a:spcBef>
                          <a:spcPts val="305"/>
                        </a:spcBef>
                        <a:spcAft>
                          <a:spcPts val="0"/>
                        </a:spcAft>
                        <a:buClrTx/>
                        <a:buSzTx/>
                        <a:buFontTx/>
                        <a:buNone/>
                        <a:tabLst/>
                        <a:defRPr/>
                      </a:pPr>
                      <a:r>
                        <a:rPr lang="en-US" sz="1400" b="1" spc="-10" dirty="0"/>
                        <a:t>3Y</a:t>
                      </a:r>
                      <a:r>
                        <a:rPr lang="en-IN" sz="1400" dirty="0">
                          <a:effectLst/>
                        </a:rPr>
                        <a:t>    </a:t>
                      </a:r>
                    </a:p>
                    <a:p>
                      <a:pPr marL="6985" marR="0" lvl="0" indent="0" algn="ctr" defTabSz="914400" eaLnBrk="1" fontAlgn="auto" latinLnBrk="0" hangingPunct="1">
                        <a:lnSpc>
                          <a:spcPct val="100000"/>
                        </a:lnSpc>
                        <a:spcBef>
                          <a:spcPts val="305"/>
                        </a:spcBef>
                        <a:spcAft>
                          <a:spcPts val="0"/>
                        </a:spcAft>
                        <a:buClrTx/>
                        <a:buSzTx/>
                        <a:buFontTx/>
                        <a:buNone/>
                        <a:tabLst/>
                        <a:defRPr/>
                      </a:pPr>
                      <a:r>
                        <a:rPr lang="en-IN" sz="1400" dirty="0">
                          <a:effectLst/>
                        </a:rPr>
                        <a:t>As on April 30th , 2026</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38735" marB="0"/>
                </a:tc>
                <a:extLst>
                  <a:ext uri="{0D108BD9-81ED-4DB2-BD59-A6C34878D82A}">
                    <a16:rowId xmlns:a16="http://schemas.microsoft.com/office/drawing/2014/main" val="1316765727"/>
                  </a:ext>
                </a:extLst>
              </a:tr>
              <a:tr h="298892">
                <a:tc>
                  <a:txBody>
                    <a:bodyPr/>
                    <a:lstStyle/>
                    <a:p>
                      <a:pPr marL="91440">
                        <a:lnSpc>
                          <a:spcPct val="100000"/>
                        </a:lnSpc>
                        <a:spcBef>
                          <a:spcPts val="305"/>
                        </a:spcBef>
                      </a:pPr>
                      <a:r>
                        <a:rPr lang="en-IN" sz="1400" b="1" spc="-10" dirty="0">
                          <a:solidFill>
                            <a:schemeClr val="tx1"/>
                          </a:solidFill>
                          <a:latin typeface="+mn-lt"/>
                          <a:ea typeface="+mn-ea"/>
                          <a:cs typeface="+mn-cs"/>
                        </a:rPr>
                        <a:t>Standard Deviation</a:t>
                      </a:r>
                    </a:p>
                  </a:txBody>
                  <a:tcPr/>
                </a:tc>
                <a:tc>
                  <a:txBody>
                    <a:bodyPr/>
                    <a:lstStyle/>
                    <a:p>
                      <a:pPr marL="91440" algn="ctr">
                        <a:lnSpc>
                          <a:spcPct val="100000"/>
                        </a:lnSpc>
                        <a:spcBef>
                          <a:spcPts val="305"/>
                        </a:spcBef>
                      </a:pPr>
                      <a:r>
                        <a:rPr lang="en-IN" sz="1400" b="1" spc="-10" dirty="0">
                          <a:solidFill>
                            <a:schemeClr val="tx1"/>
                          </a:solidFill>
                          <a:latin typeface="+mn-lt"/>
                          <a:ea typeface="+mn-ea"/>
                          <a:cs typeface="+mn-cs"/>
                        </a:rPr>
                        <a:t>18.09</a:t>
                      </a:r>
                    </a:p>
                  </a:txBody>
                  <a:tcPr/>
                </a:tc>
                <a:extLst>
                  <a:ext uri="{0D108BD9-81ED-4DB2-BD59-A6C34878D82A}">
                    <a16:rowId xmlns:a16="http://schemas.microsoft.com/office/drawing/2014/main" val="3534626866"/>
                  </a:ext>
                </a:extLst>
              </a:tr>
              <a:tr h="331025">
                <a:tc>
                  <a:txBody>
                    <a:bodyPr/>
                    <a:lstStyle/>
                    <a:p>
                      <a:pPr marL="91440">
                        <a:lnSpc>
                          <a:spcPct val="100000"/>
                        </a:lnSpc>
                        <a:spcBef>
                          <a:spcPts val="305"/>
                        </a:spcBef>
                      </a:pPr>
                      <a:r>
                        <a:rPr lang="en-IN" sz="1400" b="1" spc="-10" dirty="0">
                          <a:solidFill>
                            <a:schemeClr val="tx1"/>
                          </a:solidFill>
                          <a:latin typeface="+mn-lt"/>
                          <a:ea typeface="+mn-ea"/>
                          <a:cs typeface="+mn-cs"/>
                        </a:rPr>
                        <a:t>Jensen’s Alpha</a:t>
                      </a:r>
                    </a:p>
                  </a:txBody>
                  <a:tcPr/>
                </a:tc>
                <a:tc>
                  <a:txBody>
                    <a:bodyPr/>
                    <a:lstStyle/>
                    <a:p>
                      <a:pPr marL="91440" algn="ctr">
                        <a:lnSpc>
                          <a:spcPct val="100000"/>
                        </a:lnSpc>
                        <a:spcBef>
                          <a:spcPts val="305"/>
                        </a:spcBef>
                      </a:pPr>
                      <a:r>
                        <a:rPr lang="en-IN" sz="1400" b="1" spc="-10" dirty="0">
                          <a:solidFill>
                            <a:schemeClr val="tx1"/>
                          </a:solidFill>
                          <a:latin typeface="+mn-lt"/>
                          <a:ea typeface="+mn-ea"/>
                          <a:cs typeface="+mn-cs"/>
                        </a:rPr>
                        <a:t>9.76</a:t>
                      </a:r>
                    </a:p>
                  </a:txBody>
                  <a:tcPr/>
                </a:tc>
                <a:extLst>
                  <a:ext uri="{0D108BD9-81ED-4DB2-BD59-A6C34878D82A}">
                    <a16:rowId xmlns:a16="http://schemas.microsoft.com/office/drawing/2014/main" val="3886208973"/>
                  </a:ext>
                </a:extLst>
              </a:tr>
              <a:tr h="312004">
                <a:tc>
                  <a:txBody>
                    <a:bodyPr/>
                    <a:lstStyle/>
                    <a:p>
                      <a:pPr marL="91440">
                        <a:lnSpc>
                          <a:spcPct val="100000"/>
                        </a:lnSpc>
                        <a:spcBef>
                          <a:spcPts val="305"/>
                        </a:spcBef>
                      </a:pPr>
                      <a:r>
                        <a:rPr lang="en-IN" sz="1400" b="1" spc="-10" dirty="0">
                          <a:solidFill>
                            <a:schemeClr val="tx1"/>
                          </a:solidFill>
                          <a:latin typeface="+mn-lt"/>
                          <a:ea typeface="+mn-ea"/>
                          <a:cs typeface="+mn-cs"/>
                        </a:rPr>
                        <a:t>Beta</a:t>
                      </a:r>
                    </a:p>
                  </a:txBody>
                  <a:tcPr/>
                </a:tc>
                <a:tc>
                  <a:txBody>
                    <a:bodyPr/>
                    <a:lstStyle/>
                    <a:p>
                      <a:pPr marL="5715" algn="ctr">
                        <a:lnSpc>
                          <a:spcPct val="100000"/>
                        </a:lnSpc>
                        <a:spcBef>
                          <a:spcPts val="315"/>
                        </a:spcBef>
                      </a:pPr>
                      <a:r>
                        <a:rPr lang="en-US" sz="1400" b="1" spc="-10" dirty="0">
                          <a:solidFill>
                            <a:schemeClr val="tx1"/>
                          </a:solidFill>
                          <a:latin typeface="+mn-lt"/>
                          <a:ea typeface="+mn-ea"/>
                          <a:cs typeface="+mn-cs"/>
                        </a:rPr>
                        <a:t>1</a:t>
                      </a:r>
                      <a:r>
                        <a:rPr lang="en-IN" sz="1400" b="1" spc="-10" dirty="0">
                          <a:solidFill>
                            <a:schemeClr val="tx1"/>
                          </a:solidFill>
                          <a:latin typeface="+mn-lt"/>
                          <a:ea typeface="+mn-ea"/>
                          <a:cs typeface="+mn-cs"/>
                        </a:rPr>
                        <a:t>.12</a:t>
                      </a:r>
                    </a:p>
                  </a:txBody>
                  <a:tcPr marL="0" marR="0" marT="40005" marB="0"/>
                </a:tc>
                <a:extLst>
                  <a:ext uri="{0D108BD9-81ED-4DB2-BD59-A6C34878D82A}">
                    <a16:rowId xmlns:a16="http://schemas.microsoft.com/office/drawing/2014/main" val="3242695069"/>
                  </a:ext>
                </a:extLst>
              </a:tr>
              <a:tr h="312004">
                <a:tc>
                  <a:txBody>
                    <a:bodyPr/>
                    <a:lstStyle/>
                    <a:p>
                      <a:pPr marL="91440">
                        <a:lnSpc>
                          <a:spcPct val="100000"/>
                        </a:lnSpc>
                        <a:spcBef>
                          <a:spcPts val="305"/>
                        </a:spcBef>
                      </a:pPr>
                      <a:r>
                        <a:rPr lang="en-IN" sz="1400" b="1" spc="-10" dirty="0">
                          <a:solidFill>
                            <a:schemeClr val="tx1"/>
                          </a:solidFill>
                          <a:latin typeface="+mn-lt"/>
                          <a:ea typeface="+mn-ea"/>
                          <a:cs typeface="+mn-cs"/>
                        </a:rPr>
                        <a:t>Sharpe ratio</a:t>
                      </a:r>
                    </a:p>
                  </a:txBody>
                  <a:tcPr/>
                </a:tc>
                <a:tc>
                  <a:txBody>
                    <a:bodyPr/>
                    <a:lstStyle/>
                    <a:p>
                      <a:pPr marL="6350" algn="ctr">
                        <a:lnSpc>
                          <a:spcPct val="100000"/>
                        </a:lnSpc>
                        <a:spcBef>
                          <a:spcPts val="315"/>
                        </a:spcBef>
                      </a:pPr>
                      <a:r>
                        <a:rPr lang="en-US" sz="1400" b="1" spc="-10" dirty="0">
                          <a:solidFill>
                            <a:schemeClr val="tx1"/>
                          </a:solidFill>
                          <a:latin typeface="+mn-lt"/>
                          <a:ea typeface="+mn-ea"/>
                          <a:cs typeface="+mn-cs"/>
                        </a:rPr>
                        <a:t>0.94</a:t>
                      </a:r>
                      <a:endParaRPr sz="1400" b="1" spc="-10" dirty="0">
                        <a:solidFill>
                          <a:schemeClr val="tx1"/>
                        </a:solidFill>
                        <a:latin typeface="+mn-lt"/>
                        <a:ea typeface="+mn-ea"/>
                        <a:cs typeface="+mn-cs"/>
                      </a:endParaRPr>
                    </a:p>
                  </a:txBody>
                  <a:tcPr marL="0" marR="0" marT="40005" marB="0"/>
                </a:tc>
                <a:extLst>
                  <a:ext uri="{0D108BD9-81ED-4DB2-BD59-A6C34878D82A}">
                    <a16:rowId xmlns:a16="http://schemas.microsoft.com/office/drawing/2014/main" val="3039284218"/>
                  </a:ext>
                </a:extLst>
              </a:tr>
              <a:tr h="312004">
                <a:tc>
                  <a:txBody>
                    <a:bodyPr/>
                    <a:lstStyle/>
                    <a:p>
                      <a:pPr marL="91440">
                        <a:lnSpc>
                          <a:spcPct val="100000"/>
                        </a:lnSpc>
                        <a:spcBef>
                          <a:spcPts val="305"/>
                        </a:spcBef>
                      </a:pPr>
                      <a:r>
                        <a:rPr lang="en-IN" sz="1400" b="1" spc="-10" dirty="0">
                          <a:solidFill>
                            <a:schemeClr val="tx1"/>
                          </a:solidFill>
                          <a:latin typeface="+mn-lt"/>
                          <a:ea typeface="+mn-ea"/>
                          <a:cs typeface="+mn-cs"/>
                        </a:rPr>
                        <a:t>Correlation </a:t>
                      </a:r>
                    </a:p>
                  </a:txBody>
                  <a:tcPr/>
                </a:tc>
                <a:tc>
                  <a:txBody>
                    <a:bodyPr/>
                    <a:lstStyle/>
                    <a:p>
                      <a:pPr marL="3175" algn="ctr">
                        <a:lnSpc>
                          <a:spcPct val="100000"/>
                        </a:lnSpc>
                        <a:spcBef>
                          <a:spcPts val="310"/>
                        </a:spcBef>
                      </a:pPr>
                      <a:r>
                        <a:rPr lang="en-US" sz="1400" b="1" dirty="0">
                          <a:latin typeface="Calibri (Headings)"/>
                          <a:cs typeface="Segoe UI"/>
                        </a:rPr>
                        <a:t>0.83</a:t>
                      </a:r>
                    </a:p>
                  </a:txBody>
                  <a:tcPr marL="0" marR="0" marT="39370" marB="0"/>
                </a:tc>
                <a:extLst>
                  <a:ext uri="{0D108BD9-81ED-4DB2-BD59-A6C34878D82A}">
                    <a16:rowId xmlns:a16="http://schemas.microsoft.com/office/drawing/2014/main" val="4276668863"/>
                  </a:ext>
                </a:extLst>
              </a:tr>
            </a:tbl>
          </a:graphicData>
        </a:graphic>
      </p:graphicFrame>
    </p:spTree>
    <p:extLst>
      <p:ext uri="{BB962C8B-B14F-4D97-AF65-F5344CB8AC3E}">
        <p14:creationId xmlns:p14="http://schemas.microsoft.com/office/powerpoint/2010/main" val="1825664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ject 9"/>
          <p:cNvPicPr/>
          <p:nvPr/>
        </p:nvPicPr>
        <p:blipFill>
          <a:blip r:embed="rId3" cstate="print"/>
          <a:stretch>
            <a:fillRect/>
          </a:stretch>
        </p:blipFill>
        <p:spPr>
          <a:xfrm>
            <a:off x="192023" y="6367271"/>
            <a:ext cx="826008" cy="326136"/>
          </a:xfrm>
          <a:prstGeom prst="rect">
            <a:avLst/>
          </a:prstGeom>
        </p:spPr>
      </p:pic>
      <p:pic>
        <p:nvPicPr>
          <p:cNvPr id="24" name="object 9"/>
          <p:cNvPicPr/>
          <p:nvPr/>
        </p:nvPicPr>
        <p:blipFill>
          <a:blip r:embed="rId3" cstate="print"/>
          <a:stretch>
            <a:fillRect/>
          </a:stretch>
        </p:blipFill>
        <p:spPr>
          <a:xfrm>
            <a:off x="192023" y="6367271"/>
            <a:ext cx="826008" cy="326136"/>
          </a:xfrm>
          <a:prstGeom prst="rect">
            <a:avLst/>
          </a:prstGeom>
        </p:spPr>
      </p:pic>
      <p:sp>
        <p:nvSpPr>
          <p:cNvPr id="25" name="object 2"/>
          <p:cNvSpPr txBox="1">
            <a:spLocks noGrp="1"/>
          </p:cNvSpPr>
          <p:nvPr>
            <p:ph type="title"/>
          </p:nvPr>
        </p:nvSpPr>
        <p:spPr>
          <a:xfrm>
            <a:off x="880948" y="845889"/>
            <a:ext cx="10915088" cy="536044"/>
          </a:xfrm>
          <a:prstGeom prst="rect">
            <a:avLst/>
          </a:prstGeom>
        </p:spPr>
        <p:txBody>
          <a:bodyPr vert="horz" wrap="square" lIns="0" tIns="12700" rIns="0" bIns="0" rtlCol="0">
            <a:spAutoFit/>
          </a:bodyPr>
          <a:lstStyle/>
          <a:p>
            <a:pPr marL="12700">
              <a:lnSpc>
                <a:spcPct val="100000"/>
              </a:lnSpc>
              <a:spcBef>
                <a:spcPts val="100"/>
              </a:spcBef>
            </a:pPr>
            <a:r>
              <a:rPr lang="en-IN" sz="3400" b="0" spc="-5" dirty="0">
                <a:solidFill>
                  <a:srgbClr val="242424"/>
                </a:solidFill>
              </a:rPr>
              <a:t>Chanakya Growth Fund – Proposed Portfolio Strategy</a:t>
            </a:r>
            <a:endParaRPr sz="3400" b="0" spc="-5" dirty="0">
              <a:solidFill>
                <a:srgbClr val="242424"/>
              </a:solidFill>
            </a:endParaRPr>
          </a:p>
        </p:txBody>
      </p:sp>
      <p:grpSp>
        <p:nvGrpSpPr>
          <p:cNvPr id="26" name="object 3"/>
          <p:cNvGrpSpPr/>
          <p:nvPr/>
        </p:nvGrpSpPr>
        <p:grpSpPr>
          <a:xfrm>
            <a:off x="865807" y="1423020"/>
            <a:ext cx="10801985" cy="91440"/>
            <a:chOff x="679704" y="1176529"/>
            <a:chExt cx="10801985" cy="91440"/>
          </a:xfrm>
        </p:grpSpPr>
        <p:sp>
          <p:nvSpPr>
            <p:cNvPr id="27" name="object 4"/>
            <p:cNvSpPr/>
            <p:nvPr/>
          </p:nvSpPr>
          <p:spPr>
            <a:xfrm>
              <a:off x="679704" y="1176529"/>
              <a:ext cx="2703830" cy="91440"/>
            </a:xfrm>
            <a:custGeom>
              <a:avLst/>
              <a:gdLst/>
              <a:ahLst/>
              <a:cxnLst/>
              <a:rect l="l" t="t" r="r" b="b"/>
              <a:pathLst>
                <a:path w="2703829" h="91440">
                  <a:moveTo>
                    <a:pt x="2703448" y="0"/>
                  </a:moveTo>
                  <a:lnTo>
                    <a:pt x="0" y="0"/>
                  </a:lnTo>
                  <a:lnTo>
                    <a:pt x="0" y="91438"/>
                  </a:lnTo>
                  <a:lnTo>
                    <a:pt x="2703448" y="91438"/>
                  </a:lnTo>
                  <a:lnTo>
                    <a:pt x="2703448" y="0"/>
                  </a:lnTo>
                  <a:close/>
                </a:path>
              </a:pathLst>
            </a:custGeom>
            <a:solidFill>
              <a:srgbClr val="FF7A80"/>
            </a:solidFill>
          </p:spPr>
          <p:txBody>
            <a:bodyPr wrap="square" lIns="0" tIns="0" rIns="0" bIns="0" rtlCol="0"/>
            <a:lstStyle/>
            <a:p>
              <a:endParaRPr dirty="0"/>
            </a:p>
          </p:txBody>
        </p:sp>
        <p:sp>
          <p:nvSpPr>
            <p:cNvPr id="28" name="object 5"/>
            <p:cNvSpPr/>
            <p:nvPr/>
          </p:nvSpPr>
          <p:spPr>
            <a:xfrm>
              <a:off x="3380231" y="1176529"/>
              <a:ext cx="2700655" cy="91440"/>
            </a:xfrm>
            <a:custGeom>
              <a:avLst/>
              <a:gdLst/>
              <a:ahLst/>
              <a:cxnLst/>
              <a:rect l="l" t="t" r="r" b="b"/>
              <a:pathLst>
                <a:path w="2700654" h="91440">
                  <a:moveTo>
                    <a:pt x="2700147" y="0"/>
                  </a:moveTo>
                  <a:lnTo>
                    <a:pt x="0" y="0"/>
                  </a:lnTo>
                  <a:lnTo>
                    <a:pt x="0" y="91438"/>
                  </a:lnTo>
                  <a:lnTo>
                    <a:pt x="2700147" y="91438"/>
                  </a:lnTo>
                  <a:lnTo>
                    <a:pt x="2700147" y="0"/>
                  </a:lnTo>
                  <a:close/>
                </a:path>
              </a:pathLst>
            </a:custGeom>
            <a:solidFill>
              <a:srgbClr val="C00000"/>
            </a:solidFill>
          </p:spPr>
          <p:txBody>
            <a:bodyPr wrap="square" lIns="0" tIns="0" rIns="0" bIns="0" rtlCol="0"/>
            <a:lstStyle/>
            <a:p>
              <a:endParaRPr dirty="0"/>
            </a:p>
          </p:txBody>
        </p:sp>
        <p:sp>
          <p:nvSpPr>
            <p:cNvPr id="29" name="object 6"/>
            <p:cNvSpPr/>
            <p:nvPr/>
          </p:nvSpPr>
          <p:spPr>
            <a:xfrm>
              <a:off x="6080759"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9BFFC6"/>
            </a:solidFill>
          </p:spPr>
          <p:txBody>
            <a:bodyPr wrap="square" lIns="0" tIns="0" rIns="0" bIns="0" rtlCol="0"/>
            <a:lstStyle/>
            <a:p>
              <a:endParaRPr dirty="0"/>
            </a:p>
          </p:txBody>
        </p:sp>
        <p:sp>
          <p:nvSpPr>
            <p:cNvPr id="30" name="object 7"/>
            <p:cNvSpPr/>
            <p:nvPr/>
          </p:nvSpPr>
          <p:spPr>
            <a:xfrm>
              <a:off x="8781287"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00AE50"/>
            </a:solidFill>
          </p:spPr>
          <p:txBody>
            <a:bodyPr wrap="square" lIns="0" tIns="0" rIns="0" bIns="0" rtlCol="0"/>
            <a:lstStyle/>
            <a:p>
              <a:endParaRPr dirty="0"/>
            </a:p>
          </p:txBody>
        </p:sp>
      </p:grpSp>
      <p:sp>
        <p:nvSpPr>
          <p:cNvPr id="34" name="Rectangle 33"/>
          <p:cNvSpPr/>
          <p:nvPr/>
        </p:nvSpPr>
        <p:spPr>
          <a:xfrm>
            <a:off x="685800" y="1645089"/>
            <a:ext cx="10982245" cy="5970865"/>
          </a:xfrm>
          <a:prstGeom prst="rect">
            <a:avLst/>
          </a:prstGeom>
        </p:spPr>
        <p:txBody>
          <a:bodyPr wrap="square">
            <a:spAutoFit/>
          </a:bodyPr>
          <a:lstStyle/>
          <a:p>
            <a:pPr marL="299085" indent="-287020" algn="just">
              <a:spcBef>
                <a:spcPts val="295"/>
              </a:spcBef>
              <a:buFont typeface="Wingdings"/>
              <a:buChar char=""/>
              <a:tabLst>
                <a:tab pos="299085" algn="l"/>
                <a:tab pos="299720" algn="l"/>
              </a:tabLst>
            </a:pPr>
            <a:r>
              <a:rPr lang="en-US" dirty="0">
                <a:latin typeface="Times New Roman" panose="02020603050405020304" pitchFamily="18" charset="0"/>
                <a:ea typeface="Calibri" panose="020F0502020204030204" pitchFamily="34" charset="0"/>
              </a:rPr>
              <a:t>Allocation:</a:t>
            </a:r>
          </a:p>
          <a:p>
            <a:pPr marL="756285" lvl="1" indent="-287020" algn="just">
              <a:spcBef>
                <a:spcPts val="295"/>
              </a:spcBef>
              <a:buFont typeface="Wingdings"/>
              <a:buChar char=""/>
              <a:tabLst>
                <a:tab pos="299085" algn="l"/>
                <a:tab pos="299720" algn="l"/>
              </a:tabLst>
            </a:pPr>
            <a:r>
              <a:rPr lang="en-US" dirty="0">
                <a:latin typeface="Times New Roman" panose="02020603050405020304" pitchFamily="18" charset="0"/>
                <a:ea typeface="Calibri" panose="020F0502020204030204" pitchFamily="34" charset="0"/>
              </a:rPr>
              <a:t>Maximum allocation to Unlisted Indian Equities: 15%</a:t>
            </a:r>
          </a:p>
          <a:p>
            <a:pPr marL="756285" lvl="1" indent="-287020" algn="just">
              <a:spcBef>
                <a:spcPts val="295"/>
              </a:spcBef>
              <a:buFont typeface="Wingdings"/>
              <a:buChar char=""/>
              <a:tabLst>
                <a:tab pos="299085" algn="l"/>
                <a:tab pos="299720" algn="l"/>
              </a:tabLst>
            </a:pPr>
            <a:r>
              <a:rPr lang="en-US" dirty="0">
                <a:latin typeface="Times New Roman" panose="02020603050405020304" pitchFamily="18" charset="0"/>
                <a:ea typeface="Calibri" panose="020F0502020204030204" pitchFamily="34" charset="0"/>
              </a:rPr>
              <a:t>Maximum allocation to Global Equities: 15%</a:t>
            </a:r>
          </a:p>
          <a:p>
            <a:pPr marL="756285" lvl="1" indent="-287020" algn="just">
              <a:spcBef>
                <a:spcPts val="295"/>
              </a:spcBef>
              <a:buFont typeface="Wingdings"/>
              <a:buChar char=""/>
              <a:tabLst>
                <a:tab pos="299085" algn="l"/>
                <a:tab pos="299720" algn="l"/>
              </a:tabLst>
            </a:pPr>
            <a:r>
              <a:rPr lang="en-US" dirty="0">
                <a:latin typeface="Times New Roman" panose="02020603050405020304" pitchFamily="18" charset="0"/>
                <a:ea typeface="Calibri" panose="020F0502020204030204" pitchFamily="34" charset="0"/>
              </a:rPr>
              <a:t>At least 85% of portfolio will be invested in Listed Indian Equities.</a:t>
            </a:r>
          </a:p>
          <a:p>
            <a:pPr marL="469265" lvl="1" algn="just">
              <a:spcBef>
                <a:spcPts val="295"/>
              </a:spcBef>
              <a:tabLst>
                <a:tab pos="299085" algn="l"/>
                <a:tab pos="299720" algn="l"/>
              </a:tabLst>
            </a:pPr>
            <a:endParaRPr lang="en-US" dirty="0">
              <a:latin typeface="Times New Roman" panose="02020603050405020304" pitchFamily="18" charset="0"/>
              <a:ea typeface="Calibri" panose="020F0502020204030204" pitchFamily="34" charset="0"/>
            </a:endParaRPr>
          </a:p>
          <a:p>
            <a:pPr marL="299085" indent="-287020" algn="just">
              <a:spcBef>
                <a:spcPts val="295"/>
              </a:spcBef>
              <a:buFont typeface="Wingdings"/>
              <a:buChar char=""/>
              <a:tabLst>
                <a:tab pos="299085" algn="l"/>
                <a:tab pos="299720" algn="l"/>
              </a:tabLst>
            </a:pPr>
            <a:r>
              <a:rPr lang="en-US" dirty="0">
                <a:latin typeface="Times New Roman" panose="02020603050405020304" pitchFamily="18" charset="0"/>
                <a:ea typeface="Calibri" panose="020F0502020204030204" pitchFamily="34" charset="0"/>
              </a:rPr>
              <a:t>Portfolio weight of a stock to be a function of:</a:t>
            </a:r>
          </a:p>
          <a:p>
            <a:pPr marL="755015" lvl="1" indent="-285750" algn="just">
              <a:spcBef>
                <a:spcPts val="295"/>
              </a:spcBef>
              <a:buFont typeface="Wingdings" panose="05000000000000000000" pitchFamily="2" charset="2"/>
              <a:buChar char="Ø"/>
              <a:tabLst>
                <a:tab pos="299085" algn="l"/>
                <a:tab pos="299720" algn="l"/>
              </a:tabLst>
            </a:pPr>
            <a:r>
              <a:rPr lang="en-US" dirty="0">
                <a:latin typeface="Times New Roman" panose="02020603050405020304" pitchFamily="18" charset="0"/>
                <a:ea typeface="Calibri" panose="020F0502020204030204" pitchFamily="34" charset="0"/>
              </a:rPr>
              <a:t>Quality of management</a:t>
            </a:r>
          </a:p>
          <a:p>
            <a:pPr marL="755015" lvl="1" indent="-285750" algn="just">
              <a:spcBef>
                <a:spcPts val="295"/>
              </a:spcBef>
              <a:buFont typeface="Wingdings" panose="05000000000000000000" pitchFamily="2" charset="2"/>
              <a:buChar char="Ø"/>
              <a:tabLst>
                <a:tab pos="299085" algn="l"/>
                <a:tab pos="299720" algn="l"/>
              </a:tabLst>
            </a:pPr>
            <a:r>
              <a:rPr lang="en-US" dirty="0">
                <a:latin typeface="Times New Roman" panose="02020603050405020304" pitchFamily="18" charset="0"/>
                <a:ea typeface="Calibri" panose="020F0502020204030204" pitchFamily="34" charset="0"/>
              </a:rPr>
              <a:t>Margin of safety, viz. long term return estimated by us </a:t>
            </a:r>
          </a:p>
          <a:p>
            <a:pPr marL="755015" lvl="1" indent="-285750" algn="just">
              <a:spcBef>
                <a:spcPts val="295"/>
              </a:spcBef>
              <a:buFont typeface="Wingdings" panose="05000000000000000000" pitchFamily="2" charset="2"/>
              <a:buChar char="Ø"/>
              <a:tabLst>
                <a:tab pos="299085" algn="l"/>
                <a:tab pos="299720" algn="l"/>
              </a:tabLst>
            </a:pPr>
            <a:r>
              <a:rPr lang="en-US" dirty="0">
                <a:latin typeface="Times New Roman" panose="02020603050405020304" pitchFamily="18" charset="0"/>
                <a:ea typeface="Calibri" panose="020F0502020204030204" pitchFamily="34" charset="0"/>
              </a:rPr>
              <a:t> Risk limits based on the above two factors </a:t>
            </a:r>
          </a:p>
          <a:p>
            <a:pPr marL="12065" algn="just">
              <a:spcBef>
                <a:spcPts val="295"/>
              </a:spcBef>
              <a:tabLst>
                <a:tab pos="299085" algn="l"/>
                <a:tab pos="299720" algn="l"/>
              </a:tabLst>
            </a:pPr>
            <a:endParaRPr lang="en-US" dirty="0">
              <a:latin typeface="Times New Roman" panose="02020603050405020304" pitchFamily="18" charset="0"/>
              <a:ea typeface="Calibri" panose="020F0502020204030204" pitchFamily="34" charset="0"/>
            </a:endParaRPr>
          </a:p>
          <a:p>
            <a:pPr marL="299085" indent="-287020" algn="just">
              <a:spcBef>
                <a:spcPts val="295"/>
              </a:spcBef>
              <a:buFont typeface="Wingdings"/>
              <a:buChar char=""/>
              <a:tabLst>
                <a:tab pos="299085" algn="l"/>
                <a:tab pos="299720" algn="l"/>
              </a:tabLst>
            </a:pPr>
            <a:r>
              <a:rPr lang="en-US" dirty="0">
                <a:latin typeface="Times New Roman" panose="02020603050405020304" pitchFamily="18" charset="0"/>
                <a:ea typeface="Calibri" panose="020F0502020204030204" pitchFamily="34" charset="0"/>
              </a:rPr>
              <a:t>Open-end fund structure necessitates investment in low impact cost stocks. This is to be achieved by means of appropriate portfolio structure and selection of stocks </a:t>
            </a:r>
          </a:p>
          <a:p>
            <a:pPr marL="299085" indent="-287020" algn="just">
              <a:spcBef>
                <a:spcPts val="295"/>
              </a:spcBef>
              <a:buFont typeface="Wingdings"/>
              <a:buChar char=""/>
              <a:tabLst>
                <a:tab pos="299085" algn="l"/>
                <a:tab pos="299720" algn="l"/>
              </a:tabLst>
            </a:pPr>
            <a:r>
              <a:rPr lang="en-US" dirty="0">
                <a:latin typeface="Times New Roman" panose="02020603050405020304" pitchFamily="18" charset="0"/>
                <a:ea typeface="Calibri" panose="020F0502020204030204" pitchFamily="34" charset="0"/>
              </a:rPr>
              <a:t>Selective investment in high quality global stocks in knowledge and service business at adequate margin of safety - to avail of value creation in the cutting-edge business of the future</a:t>
            </a:r>
          </a:p>
          <a:p>
            <a:pPr marL="299085" indent="-287020" algn="just">
              <a:spcBef>
                <a:spcPts val="295"/>
              </a:spcBef>
              <a:buFont typeface="Wingdings"/>
              <a:buChar char=""/>
              <a:tabLst>
                <a:tab pos="299085" algn="l"/>
                <a:tab pos="299720" algn="l"/>
              </a:tabLst>
            </a:pPr>
            <a:r>
              <a:rPr lang="en-US" dirty="0">
                <a:latin typeface="Times New Roman" panose="02020603050405020304" pitchFamily="18" charset="0"/>
                <a:ea typeface="Calibri" panose="020F0502020204030204" pitchFamily="34" charset="0"/>
              </a:rPr>
              <a:t>Selective investment in Indian stocks very close to IPO </a:t>
            </a:r>
            <a:endParaRPr lang="en-US" dirty="0">
              <a:latin typeface="Verdana"/>
              <a:cs typeface="Verdana"/>
            </a:endParaRPr>
          </a:p>
          <a:p>
            <a:pPr marL="299085" indent="-287020" algn="just">
              <a:spcBef>
                <a:spcPts val="295"/>
              </a:spcBef>
              <a:buFont typeface="Wingdings"/>
              <a:buChar char=""/>
              <a:tabLst>
                <a:tab pos="299085" algn="l"/>
                <a:tab pos="299720" algn="l"/>
              </a:tabLst>
            </a:pPr>
            <a:endParaRPr lang="en-US" dirty="0">
              <a:latin typeface="Times New Roman" panose="02020603050405020304" pitchFamily="18" charset="0"/>
              <a:ea typeface="Calibri" panose="020F0502020204030204" pitchFamily="34" charset="0"/>
            </a:endParaRPr>
          </a:p>
          <a:p>
            <a:pPr marL="285750" indent="-285750" algn="just">
              <a:spcBef>
                <a:spcPts val="295"/>
              </a:spcBef>
              <a:buFont typeface="Wingdings" panose="05000000000000000000" pitchFamily="2" charset="2"/>
              <a:buChar char="Ø"/>
              <a:tabLst>
                <a:tab pos="542290" algn="l"/>
                <a:tab pos="542925" algn="l"/>
              </a:tabLst>
            </a:pPr>
            <a:endParaRPr lang="en-US" dirty="0">
              <a:latin typeface="Verdana"/>
              <a:cs typeface="Verdana"/>
            </a:endParaRPr>
          </a:p>
          <a:p>
            <a:pPr marL="285750" indent="-285750" algn="just">
              <a:spcBef>
                <a:spcPts val="295"/>
              </a:spcBef>
              <a:buFont typeface="Wingdings" panose="05000000000000000000" pitchFamily="2" charset="2"/>
              <a:buChar char="Ø"/>
              <a:tabLst>
                <a:tab pos="542290" algn="l"/>
                <a:tab pos="542925" algn="l"/>
              </a:tabLst>
            </a:pPr>
            <a:endParaRPr lang="en-US" dirty="0">
              <a:latin typeface="Verdana"/>
              <a:cs typeface="Verdana"/>
            </a:endParaRPr>
          </a:p>
          <a:p>
            <a:pPr marL="285750" indent="-285750" algn="just">
              <a:lnSpc>
                <a:spcPct val="100000"/>
              </a:lnSpc>
              <a:spcBef>
                <a:spcPts val="295"/>
              </a:spcBef>
              <a:buFont typeface="Wingdings" panose="05000000000000000000" pitchFamily="2" charset="2"/>
              <a:buChar char="Ø"/>
              <a:tabLst>
                <a:tab pos="542290" algn="l"/>
                <a:tab pos="542925" algn="l"/>
              </a:tabLst>
            </a:pPr>
            <a:endParaRPr lang="en-US" dirty="0">
              <a:latin typeface="Verdana"/>
              <a:cs typeface="Verdana"/>
            </a:endParaRPr>
          </a:p>
        </p:txBody>
      </p:sp>
      <p:graphicFrame>
        <p:nvGraphicFramePr>
          <p:cNvPr id="2" name="Diagram 1">
            <a:extLst>
              <a:ext uri="{FF2B5EF4-FFF2-40B4-BE49-F238E27FC236}">
                <a16:creationId xmlns:a16="http://schemas.microsoft.com/office/drawing/2014/main" id="{FC875AAF-F13A-ED06-ABD7-9E1606B44ADC}"/>
              </a:ext>
            </a:extLst>
          </p:cNvPr>
          <p:cNvGraphicFramePr/>
          <p:nvPr>
            <p:extLst>
              <p:ext uri="{D42A27DB-BD31-4B8C-83A1-F6EECF244321}">
                <p14:modId xmlns:p14="http://schemas.microsoft.com/office/powerpoint/2010/main" val="2756008458"/>
              </p:ext>
            </p:extLst>
          </p:nvPr>
        </p:nvGraphicFramePr>
        <p:xfrm>
          <a:off x="10744200" y="21771"/>
          <a:ext cx="1556468" cy="12706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7B66AF18-B91E-9C58-35DA-476B4FD847F5}"/>
              </a:ext>
            </a:extLst>
          </p:cNvPr>
          <p:cNvSpPr>
            <a:spLocks noGrp="1"/>
          </p:cNvSpPr>
          <p:nvPr>
            <p:ph type="sldNum" sz="quarter" idx="7"/>
          </p:nvPr>
        </p:nvSpPr>
        <p:spPr/>
        <p:txBody>
          <a:bodyPr/>
          <a:lstStyle/>
          <a:p>
            <a:fld id="{B6F15528-21DE-4FAA-801E-634DDDAF4B2B}" type="slidenum">
              <a:rPr lang="en-IN" smtClean="0"/>
              <a:t>15</a:t>
            </a:fld>
            <a:endParaRPr lang="en-IN" dirty="0"/>
          </a:p>
        </p:txBody>
      </p:sp>
    </p:spTree>
    <p:extLst>
      <p:ext uri="{BB962C8B-B14F-4D97-AF65-F5344CB8AC3E}">
        <p14:creationId xmlns:p14="http://schemas.microsoft.com/office/powerpoint/2010/main" val="1943701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3350E446-8830-0F1E-3F56-E294629087F0}"/>
              </a:ext>
            </a:extLst>
          </p:cNvPr>
          <p:cNvSpPr>
            <a:spLocks noGrp="1"/>
          </p:cNvSpPr>
          <p:nvPr>
            <p:ph type="title"/>
          </p:nvPr>
        </p:nvSpPr>
        <p:spPr>
          <a:xfrm>
            <a:off x="785330" y="228600"/>
            <a:ext cx="11101869" cy="916251"/>
          </a:xfrm>
        </p:spPr>
        <p:txBody>
          <a:bodyPr/>
          <a:lstStyle/>
          <a:p>
            <a:r>
              <a:rPr lang="en-US" sz="3400" b="0" spc="-5" dirty="0">
                <a:solidFill>
                  <a:srgbClr val="242424"/>
                </a:solidFill>
              </a:rPr>
              <a:t>Is it good time to invest in Indian stocks or Global Stocks?</a:t>
            </a:r>
            <a:br>
              <a:rPr lang="en-US" sz="3400" b="0" spc="-5" dirty="0">
                <a:solidFill>
                  <a:srgbClr val="242424"/>
                </a:solidFill>
              </a:rPr>
            </a:br>
            <a:endParaRPr lang="en-IN" dirty="0"/>
          </a:p>
        </p:txBody>
      </p:sp>
      <p:sp>
        <p:nvSpPr>
          <p:cNvPr id="14" name="Text Placeholder 13">
            <a:extLst>
              <a:ext uri="{FF2B5EF4-FFF2-40B4-BE49-F238E27FC236}">
                <a16:creationId xmlns:a16="http://schemas.microsoft.com/office/drawing/2014/main" id="{1EEFFA7B-FE08-6860-DCAC-34272A21F830}"/>
              </a:ext>
            </a:extLst>
          </p:cNvPr>
          <p:cNvSpPr>
            <a:spLocks noGrp="1"/>
          </p:cNvSpPr>
          <p:nvPr>
            <p:ph type="body" idx="1"/>
          </p:nvPr>
        </p:nvSpPr>
        <p:spPr>
          <a:xfrm>
            <a:off x="785330" y="2438400"/>
            <a:ext cx="10401300" cy="3743141"/>
          </a:xfrm>
        </p:spPr>
        <p:txBody>
          <a:bodyPr/>
          <a:lstStyle/>
          <a:p>
            <a:endParaRPr lang="en-US" kern="1200" dirty="0"/>
          </a:p>
          <a:p>
            <a:pPr marL="285750" indent="-285750">
              <a:buFont typeface="Wingdings" panose="05000000000000000000" pitchFamily="2" charset="2"/>
              <a:buChar char="Ø"/>
            </a:pPr>
            <a:r>
              <a:rPr lang="en-US" kern="1200" dirty="0"/>
              <a:t>Our margin of safety criteria ensures investment only when future prospects and likely return on stock is attractive</a:t>
            </a:r>
          </a:p>
          <a:p>
            <a:pPr marL="285750" indent="-285750">
              <a:buFont typeface="Wingdings" panose="05000000000000000000" pitchFamily="2" charset="2"/>
              <a:buChar char="Ø"/>
            </a:pPr>
            <a:r>
              <a:rPr lang="en-US" kern="1200" dirty="0"/>
              <a:t>Our in – house Algo, based on our on past in-house investment data, ensures gradual investment in a stock at, appropriate price levels.</a:t>
            </a:r>
          </a:p>
          <a:p>
            <a:pPr marL="285750" indent="-285750" algn="l" fontAlgn="base">
              <a:buFont typeface="Wingdings" panose="05000000000000000000" pitchFamily="2" charset="2"/>
              <a:buChar char="Ø"/>
            </a:pPr>
            <a:r>
              <a:rPr lang="en-US" kern="1200" dirty="0"/>
              <a:t>For us, a disciplined and research – based investment process ensures investment in our stocks, always at the right price and thereby right time.</a:t>
            </a:r>
            <a:br>
              <a:rPr lang="en-US" kern="1200" dirty="0"/>
            </a:br>
            <a:r>
              <a:rPr lang="en-US" dirty="0"/>
              <a:t>Improving robustness of institutional mechanisms due to continuing economic and regulatory reforms in India</a:t>
            </a:r>
          </a:p>
          <a:p>
            <a:pPr marL="285750" indent="-285750" algn="l" fontAlgn="base">
              <a:buFont typeface="Wingdings" panose="05000000000000000000" pitchFamily="2" charset="2"/>
              <a:buChar char="Ø"/>
            </a:pPr>
            <a:r>
              <a:rPr lang="en-US" dirty="0"/>
              <a:t>Increasing sophistication in demand for various goods and services</a:t>
            </a:r>
          </a:p>
          <a:p>
            <a:pPr marL="285750" indent="-285750" algn="l" fontAlgn="base">
              <a:buFont typeface="Wingdings" panose="05000000000000000000" pitchFamily="2" charset="2"/>
              <a:buChar char="Ø"/>
            </a:pPr>
            <a:r>
              <a:rPr lang="en-US" dirty="0"/>
              <a:t>Emergence of a new set of enlightened entrepreneurs and managers</a:t>
            </a:r>
          </a:p>
          <a:p>
            <a:pPr marL="285750" indent="-285750" algn="l" fontAlgn="base">
              <a:buFont typeface="Wingdings" panose="05000000000000000000" pitchFamily="2" charset="2"/>
              <a:buChar char="Ø"/>
            </a:pPr>
            <a:r>
              <a:rPr lang="en-US" dirty="0"/>
              <a:t>Increasing global competition improving quality of products and services</a:t>
            </a:r>
          </a:p>
          <a:p>
            <a:pPr marL="285750" indent="-285750" algn="l" fontAlgn="base">
              <a:buFont typeface="Wingdings" panose="05000000000000000000" pitchFamily="2" charset="2"/>
              <a:buChar char="Ø"/>
            </a:pPr>
            <a:r>
              <a:rPr lang="en-US" dirty="0"/>
              <a:t>Long-term vision of key Indian decision-maker</a:t>
            </a:r>
            <a:br>
              <a:rPr lang="en-US" kern="1200" dirty="0"/>
            </a:br>
            <a:endParaRPr lang="en-US" kern="1200" dirty="0"/>
          </a:p>
          <a:p>
            <a:endParaRPr lang="en-US" dirty="0"/>
          </a:p>
          <a:p>
            <a:endParaRPr lang="en-IN" dirty="0"/>
          </a:p>
        </p:txBody>
      </p:sp>
      <p:sp>
        <p:nvSpPr>
          <p:cNvPr id="4" name="Slide Number Placeholder 3">
            <a:extLst>
              <a:ext uri="{FF2B5EF4-FFF2-40B4-BE49-F238E27FC236}">
                <a16:creationId xmlns:a16="http://schemas.microsoft.com/office/drawing/2014/main" id="{5F49FDDB-B049-DA06-0FFD-6D7224D56B9E}"/>
              </a:ext>
            </a:extLst>
          </p:cNvPr>
          <p:cNvSpPr>
            <a:spLocks noGrp="1"/>
          </p:cNvSpPr>
          <p:nvPr>
            <p:ph type="sldNum" sz="quarter" idx="7"/>
          </p:nvPr>
        </p:nvSpPr>
        <p:spPr/>
        <p:txBody>
          <a:bodyPr/>
          <a:lstStyle/>
          <a:p>
            <a:fld id="{B6F15528-21DE-4FAA-801E-634DDDAF4B2B}" type="slidenum">
              <a:rPr lang="en-IN" smtClean="0"/>
              <a:t>16</a:t>
            </a:fld>
            <a:endParaRPr lang="en-IN" dirty="0"/>
          </a:p>
        </p:txBody>
      </p:sp>
      <p:grpSp>
        <p:nvGrpSpPr>
          <p:cNvPr id="5" name="object 3">
            <a:extLst>
              <a:ext uri="{FF2B5EF4-FFF2-40B4-BE49-F238E27FC236}">
                <a16:creationId xmlns:a16="http://schemas.microsoft.com/office/drawing/2014/main" id="{C7012E50-218F-DAC7-4468-9913FD1205A4}"/>
              </a:ext>
            </a:extLst>
          </p:cNvPr>
          <p:cNvGrpSpPr/>
          <p:nvPr/>
        </p:nvGrpSpPr>
        <p:grpSpPr>
          <a:xfrm>
            <a:off x="790247" y="762000"/>
            <a:ext cx="10801985" cy="91440"/>
            <a:chOff x="679704" y="1176529"/>
            <a:chExt cx="10801985" cy="91440"/>
          </a:xfrm>
        </p:grpSpPr>
        <p:sp>
          <p:nvSpPr>
            <p:cNvPr id="6" name="object 4">
              <a:extLst>
                <a:ext uri="{FF2B5EF4-FFF2-40B4-BE49-F238E27FC236}">
                  <a16:creationId xmlns:a16="http://schemas.microsoft.com/office/drawing/2014/main" id="{DED6D365-33F3-E3D0-178A-25F80238706F}"/>
                </a:ext>
              </a:extLst>
            </p:cNvPr>
            <p:cNvSpPr/>
            <p:nvPr/>
          </p:nvSpPr>
          <p:spPr>
            <a:xfrm>
              <a:off x="679704" y="1176529"/>
              <a:ext cx="2703830" cy="91440"/>
            </a:xfrm>
            <a:custGeom>
              <a:avLst/>
              <a:gdLst/>
              <a:ahLst/>
              <a:cxnLst/>
              <a:rect l="l" t="t" r="r" b="b"/>
              <a:pathLst>
                <a:path w="2703829" h="91440">
                  <a:moveTo>
                    <a:pt x="2703448" y="0"/>
                  </a:moveTo>
                  <a:lnTo>
                    <a:pt x="0" y="0"/>
                  </a:lnTo>
                  <a:lnTo>
                    <a:pt x="0" y="91438"/>
                  </a:lnTo>
                  <a:lnTo>
                    <a:pt x="2703448" y="91438"/>
                  </a:lnTo>
                  <a:lnTo>
                    <a:pt x="2703448" y="0"/>
                  </a:lnTo>
                  <a:close/>
                </a:path>
              </a:pathLst>
            </a:custGeom>
            <a:solidFill>
              <a:srgbClr val="FF7A80"/>
            </a:solidFill>
          </p:spPr>
          <p:txBody>
            <a:bodyPr wrap="square" lIns="0" tIns="0" rIns="0" bIns="0" rtlCol="0"/>
            <a:lstStyle/>
            <a:p>
              <a:endParaRPr dirty="0"/>
            </a:p>
          </p:txBody>
        </p:sp>
        <p:sp>
          <p:nvSpPr>
            <p:cNvPr id="7" name="object 5">
              <a:extLst>
                <a:ext uri="{FF2B5EF4-FFF2-40B4-BE49-F238E27FC236}">
                  <a16:creationId xmlns:a16="http://schemas.microsoft.com/office/drawing/2014/main" id="{8268C42B-1998-91B4-AA0C-5553CA09A983}"/>
                </a:ext>
              </a:extLst>
            </p:cNvPr>
            <p:cNvSpPr/>
            <p:nvPr/>
          </p:nvSpPr>
          <p:spPr>
            <a:xfrm>
              <a:off x="3380231" y="1176529"/>
              <a:ext cx="2700655" cy="91440"/>
            </a:xfrm>
            <a:custGeom>
              <a:avLst/>
              <a:gdLst/>
              <a:ahLst/>
              <a:cxnLst/>
              <a:rect l="l" t="t" r="r" b="b"/>
              <a:pathLst>
                <a:path w="2700654" h="91440">
                  <a:moveTo>
                    <a:pt x="2700147" y="0"/>
                  </a:moveTo>
                  <a:lnTo>
                    <a:pt x="0" y="0"/>
                  </a:lnTo>
                  <a:lnTo>
                    <a:pt x="0" y="91438"/>
                  </a:lnTo>
                  <a:lnTo>
                    <a:pt x="2700147" y="91438"/>
                  </a:lnTo>
                  <a:lnTo>
                    <a:pt x="2700147" y="0"/>
                  </a:lnTo>
                  <a:close/>
                </a:path>
              </a:pathLst>
            </a:custGeom>
            <a:solidFill>
              <a:srgbClr val="C00000"/>
            </a:solidFill>
          </p:spPr>
          <p:txBody>
            <a:bodyPr wrap="square" lIns="0" tIns="0" rIns="0" bIns="0" rtlCol="0"/>
            <a:lstStyle/>
            <a:p>
              <a:endParaRPr dirty="0"/>
            </a:p>
          </p:txBody>
        </p:sp>
        <p:sp>
          <p:nvSpPr>
            <p:cNvPr id="8" name="object 6">
              <a:extLst>
                <a:ext uri="{FF2B5EF4-FFF2-40B4-BE49-F238E27FC236}">
                  <a16:creationId xmlns:a16="http://schemas.microsoft.com/office/drawing/2014/main" id="{F53D93E3-4D71-66BF-C0F1-CF93793632FC}"/>
                </a:ext>
              </a:extLst>
            </p:cNvPr>
            <p:cNvSpPr/>
            <p:nvPr/>
          </p:nvSpPr>
          <p:spPr>
            <a:xfrm>
              <a:off x="6080759"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9BFFC6"/>
            </a:solidFill>
          </p:spPr>
          <p:txBody>
            <a:bodyPr wrap="square" lIns="0" tIns="0" rIns="0" bIns="0" rtlCol="0"/>
            <a:lstStyle/>
            <a:p>
              <a:endParaRPr dirty="0"/>
            </a:p>
          </p:txBody>
        </p:sp>
        <p:sp>
          <p:nvSpPr>
            <p:cNvPr id="9" name="object 7">
              <a:extLst>
                <a:ext uri="{FF2B5EF4-FFF2-40B4-BE49-F238E27FC236}">
                  <a16:creationId xmlns:a16="http://schemas.microsoft.com/office/drawing/2014/main" id="{1B32114C-28CF-FCE7-A23A-5E78C3C8A5D0}"/>
                </a:ext>
              </a:extLst>
            </p:cNvPr>
            <p:cNvSpPr/>
            <p:nvPr/>
          </p:nvSpPr>
          <p:spPr>
            <a:xfrm>
              <a:off x="8781287"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00AE50"/>
            </a:solidFill>
          </p:spPr>
          <p:txBody>
            <a:bodyPr wrap="square" lIns="0" tIns="0" rIns="0" bIns="0" rtlCol="0"/>
            <a:lstStyle/>
            <a:p>
              <a:endParaRPr dirty="0"/>
            </a:p>
          </p:txBody>
        </p:sp>
      </p:grpSp>
      <p:pic>
        <p:nvPicPr>
          <p:cNvPr id="2" name="object 9">
            <a:extLst>
              <a:ext uri="{FF2B5EF4-FFF2-40B4-BE49-F238E27FC236}">
                <a16:creationId xmlns:a16="http://schemas.microsoft.com/office/drawing/2014/main" id="{56E23A26-BE81-8CA3-9869-B0D7C28499CE}"/>
              </a:ext>
            </a:extLst>
          </p:cNvPr>
          <p:cNvPicPr/>
          <p:nvPr/>
        </p:nvPicPr>
        <p:blipFill>
          <a:blip r:embed="rId3" cstate="print"/>
          <a:stretch>
            <a:fillRect/>
          </a:stretch>
        </p:blipFill>
        <p:spPr>
          <a:xfrm>
            <a:off x="192023" y="6367271"/>
            <a:ext cx="826008" cy="326136"/>
          </a:xfrm>
          <a:prstGeom prst="rect">
            <a:avLst/>
          </a:prstGeom>
        </p:spPr>
      </p:pic>
      <p:sp>
        <p:nvSpPr>
          <p:cNvPr id="11" name="TextBox 10">
            <a:extLst>
              <a:ext uri="{FF2B5EF4-FFF2-40B4-BE49-F238E27FC236}">
                <a16:creationId xmlns:a16="http://schemas.microsoft.com/office/drawing/2014/main" id="{3B7801E5-267A-FA47-AE24-69453102BB8A}"/>
              </a:ext>
            </a:extLst>
          </p:cNvPr>
          <p:cNvSpPr txBox="1"/>
          <p:nvPr/>
        </p:nvSpPr>
        <p:spPr>
          <a:xfrm>
            <a:off x="762000" y="1144851"/>
            <a:ext cx="10820400" cy="1477328"/>
          </a:xfrm>
          <a:prstGeom prst="rect">
            <a:avLst/>
          </a:prstGeom>
          <a:noFill/>
        </p:spPr>
        <p:txBody>
          <a:bodyPr wrap="square" rtlCol="0">
            <a:spAutoFit/>
          </a:bodyPr>
          <a:lstStyle/>
          <a:p>
            <a:pPr fontAlgn="base"/>
            <a:endParaRPr lang="en-US" dirty="0"/>
          </a:p>
          <a:p>
            <a:pPr fontAlgn="base"/>
            <a:r>
              <a:rPr lang="hi-IN" dirty="0"/>
              <a:t>ना भूतो न भविष्यति</a:t>
            </a:r>
            <a:r>
              <a:rPr lang="en-IN" dirty="0"/>
              <a:t> </a:t>
            </a:r>
            <a:r>
              <a:rPr lang="en-US" dirty="0"/>
              <a:t>– we believe that the best time ever for the Indian economy and its set of innovative firms has come now. It is likely that the scale of wealth creation in the coming decades in India would be far more than whatever one has seen so far.</a:t>
            </a:r>
          </a:p>
          <a:p>
            <a:endParaRPr lang="en-IN" dirty="0"/>
          </a:p>
        </p:txBody>
      </p:sp>
    </p:spTree>
    <p:extLst>
      <p:ext uri="{BB962C8B-B14F-4D97-AF65-F5344CB8AC3E}">
        <p14:creationId xmlns:p14="http://schemas.microsoft.com/office/powerpoint/2010/main" val="2097259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5027" y="546303"/>
            <a:ext cx="9183523" cy="795089"/>
          </a:xfrm>
          <a:prstGeom prst="rect">
            <a:avLst/>
          </a:prstGeom>
        </p:spPr>
        <p:txBody>
          <a:bodyPr vert="horz" wrap="square" lIns="0" tIns="12700" rIns="0" bIns="0" rtlCol="0">
            <a:spAutoFit/>
          </a:bodyPr>
          <a:lstStyle/>
          <a:p>
            <a:pPr marL="12700">
              <a:lnSpc>
                <a:spcPct val="100000"/>
              </a:lnSpc>
              <a:spcBef>
                <a:spcPts val="100"/>
              </a:spcBef>
            </a:pPr>
            <a:r>
              <a:rPr lang="en-IN" sz="3400" b="0" spc="-5" dirty="0">
                <a:solidFill>
                  <a:srgbClr val="242424"/>
                </a:solidFill>
              </a:rPr>
              <a:t>Product Suitability</a:t>
            </a:r>
            <a:endParaRPr sz="3400" b="0" spc="-5" dirty="0">
              <a:solidFill>
                <a:srgbClr val="242424"/>
              </a:solidFill>
            </a:endParaRPr>
          </a:p>
          <a:p>
            <a:pPr marL="12700">
              <a:lnSpc>
                <a:spcPct val="100000"/>
              </a:lnSpc>
              <a:spcBef>
                <a:spcPts val="60"/>
              </a:spcBef>
            </a:pPr>
            <a:r>
              <a:rPr sz="1600" b="0" spc="5" dirty="0">
                <a:latin typeface="Verdana"/>
                <a:cs typeface="Verdana"/>
              </a:rPr>
              <a:t>A</a:t>
            </a:r>
            <a:r>
              <a:rPr sz="1600" b="0" spc="-25" dirty="0">
                <a:latin typeface="Verdana"/>
                <a:cs typeface="Verdana"/>
              </a:rPr>
              <a:t> </a:t>
            </a:r>
            <a:r>
              <a:rPr sz="1600" b="0" spc="-55" dirty="0">
                <a:latin typeface="Verdana"/>
                <a:cs typeface="Verdana"/>
              </a:rPr>
              <a:t>sense</a:t>
            </a:r>
            <a:r>
              <a:rPr sz="1600" b="0" spc="-175" dirty="0">
                <a:latin typeface="Verdana"/>
                <a:cs typeface="Verdana"/>
              </a:rPr>
              <a:t> </a:t>
            </a:r>
            <a:r>
              <a:rPr sz="1600" b="0" spc="5" dirty="0">
                <a:latin typeface="Verdana"/>
                <a:cs typeface="Verdana"/>
              </a:rPr>
              <a:t>of</a:t>
            </a:r>
            <a:r>
              <a:rPr sz="1600" b="0" spc="-114" dirty="0">
                <a:latin typeface="Verdana"/>
                <a:cs typeface="Verdana"/>
              </a:rPr>
              <a:t> </a:t>
            </a:r>
            <a:r>
              <a:rPr sz="1600" b="0" spc="-20" dirty="0">
                <a:latin typeface="Verdana"/>
                <a:cs typeface="Verdana"/>
              </a:rPr>
              <a:t>privilege</a:t>
            </a:r>
            <a:r>
              <a:rPr sz="1600" b="0" spc="-250" dirty="0">
                <a:latin typeface="Verdana"/>
                <a:cs typeface="Verdana"/>
              </a:rPr>
              <a:t> </a:t>
            </a:r>
            <a:r>
              <a:rPr sz="1600" b="0" spc="30" dirty="0">
                <a:latin typeface="Verdana"/>
                <a:cs typeface="Verdana"/>
              </a:rPr>
              <a:t>and</a:t>
            </a:r>
            <a:r>
              <a:rPr sz="1600" b="0" spc="-40" dirty="0">
                <a:latin typeface="Verdana"/>
                <a:cs typeface="Verdana"/>
              </a:rPr>
              <a:t> </a:t>
            </a:r>
            <a:r>
              <a:rPr sz="1600" b="0" spc="-25" dirty="0">
                <a:latin typeface="Verdana"/>
                <a:cs typeface="Verdana"/>
              </a:rPr>
              <a:t>gratitude</a:t>
            </a:r>
            <a:r>
              <a:rPr sz="1600" b="0" spc="-125" dirty="0">
                <a:latin typeface="Verdana"/>
                <a:cs typeface="Verdana"/>
              </a:rPr>
              <a:t> </a:t>
            </a:r>
            <a:r>
              <a:rPr sz="1600" b="0" spc="-80" dirty="0">
                <a:latin typeface="Verdana"/>
                <a:cs typeface="Verdana"/>
              </a:rPr>
              <a:t>stems</a:t>
            </a:r>
            <a:r>
              <a:rPr sz="1600" b="0" spc="-250" dirty="0">
                <a:latin typeface="Verdana"/>
                <a:cs typeface="Verdana"/>
              </a:rPr>
              <a:t> </a:t>
            </a:r>
            <a:r>
              <a:rPr sz="1600" b="0" spc="-45" dirty="0">
                <a:latin typeface="Verdana"/>
                <a:cs typeface="Verdana"/>
              </a:rPr>
              <a:t>from</a:t>
            </a:r>
            <a:r>
              <a:rPr sz="1600" b="0" spc="-185" dirty="0">
                <a:latin typeface="Verdana"/>
                <a:cs typeface="Verdana"/>
              </a:rPr>
              <a:t> </a:t>
            </a:r>
            <a:r>
              <a:rPr sz="1600" b="0" spc="15" dirty="0">
                <a:latin typeface="Verdana"/>
                <a:cs typeface="Verdana"/>
              </a:rPr>
              <a:t>managing</a:t>
            </a:r>
            <a:r>
              <a:rPr sz="1600" b="0" spc="-155" dirty="0">
                <a:latin typeface="Verdana"/>
                <a:cs typeface="Verdana"/>
              </a:rPr>
              <a:t> </a:t>
            </a:r>
            <a:r>
              <a:rPr sz="1600" b="0" spc="-20" dirty="0">
                <a:latin typeface="Verdana"/>
                <a:cs typeface="Verdana"/>
              </a:rPr>
              <a:t>the</a:t>
            </a:r>
            <a:r>
              <a:rPr sz="1600" b="0" spc="-100" dirty="0">
                <a:latin typeface="Verdana"/>
                <a:cs typeface="Verdana"/>
              </a:rPr>
              <a:t> </a:t>
            </a:r>
            <a:r>
              <a:rPr sz="1600" b="0" dirty="0">
                <a:latin typeface="Verdana"/>
                <a:cs typeface="Verdana"/>
              </a:rPr>
              <a:t>money</a:t>
            </a:r>
            <a:r>
              <a:rPr sz="1600" b="0" spc="-165" dirty="0">
                <a:latin typeface="Verdana"/>
                <a:cs typeface="Verdana"/>
              </a:rPr>
              <a:t> </a:t>
            </a:r>
            <a:r>
              <a:rPr sz="1600" b="0" spc="-40" dirty="0">
                <a:latin typeface="Verdana"/>
                <a:cs typeface="Verdana"/>
              </a:rPr>
              <a:t>for</a:t>
            </a:r>
            <a:r>
              <a:rPr sz="1600" b="0" spc="-190" dirty="0">
                <a:latin typeface="Verdana"/>
                <a:cs typeface="Verdana"/>
              </a:rPr>
              <a:t> </a:t>
            </a:r>
            <a:r>
              <a:rPr sz="1600" b="0" spc="-50" dirty="0">
                <a:latin typeface="Verdana"/>
                <a:cs typeface="Verdana"/>
              </a:rPr>
              <a:t>our</a:t>
            </a:r>
            <a:r>
              <a:rPr sz="1600" b="0" spc="-140" dirty="0">
                <a:latin typeface="Verdana"/>
                <a:cs typeface="Verdana"/>
              </a:rPr>
              <a:t> </a:t>
            </a:r>
            <a:r>
              <a:rPr sz="1600" b="0" spc="15" dirty="0">
                <a:latin typeface="Verdana"/>
                <a:cs typeface="Verdana"/>
              </a:rPr>
              <a:t>notable</a:t>
            </a:r>
            <a:r>
              <a:rPr sz="1600" b="0" spc="-165" dirty="0">
                <a:latin typeface="Verdana"/>
                <a:cs typeface="Verdana"/>
              </a:rPr>
              <a:t> </a:t>
            </a:r>
            <a:r>
              <a:rPr sz="1600" b="0" spc="-45" dirty="0">
                <a:latin typeface="Verdana"/>
                <a:cs typeface="Verdana"/>
              </a:rPr>
              <a:t>clients</a:t>
            </a:r>
            <a:r>
              <a:rPr lang="en-US" sz="1600" b="0" spc="-45" dirty="0">
                <a:latin typeface="Verdana"/>
                <a:cs typeface="Verdana"/>
              </a:rPr>
              <a:t>.</a:t>
            </a:r>
            <a:endParaRPr sz="1600" dirty="0">
              <a:latin typeface="Verdana"/>
              <a:cs typeface="Verdana"/>
            </a:endParaRPr>
          </a:p>
        </p:txBody>
      </p:sp>
      <p:grpSp>
        <p:nvGrpSpPr>
          <p:cNvPr id="4" name="object 4"/>
          <p:cNvGrpSpPr/>
          <p:nvPr/>
        </p:nvGrpSpPr>
        <p:grpSpPr>
          <a:xfrm>
            <a:off x="615913" y="1457165"/>
            <a:ext cx="10801985" cy="91440"/>
            <a:chOff x="1024127" y="1411227"/>
            <a:chExt cx="10801985" cy="91440"/>
          </a:xfrm>
        </p:grpSpPr>
        <p:sp>
          <p:nvSpPr>
            <p:cNvPr id="5" name="object 5"/>
            <p:cNvSpPr/>
            <p:nvPr/>
          </p:nvSpPr>
          <p:spPr>
            <a:xfrm>
              <a:off x="1024127" y="1411227"/>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FF7A80"/>
            </a:solidFill>
          </p:spPr>
          <p:txBody>
            <a:bodyPr wrap="square" lIns="0" tIns="0" rIns="0" bIns="0" rtlCol="0"/>
            <a:lstStyle/>
            <a:p>
              <a:endParaRPr dirty="0"/>
            </a:p>
          </p:txBody>
        </p:sp>
        <p:sp>
          <p:nvSpPr>
            <p:cNvPr id="6" name="object 6"/>
            <p:cNvSpPr/>
            <p:nvPr/>
          </p:nvSpPr>
          <p:spPr>
            <a:xfrm>
              <a:off x="3724655" y="1411227"/>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C00000"/>
            </a:solidFill>
          </p:spPr>
          <p:txBody>
            <a:bodyPr wrap="square" lIns="0" tIns="0" rIns="0" bIns="0" rtlCol="0"/>
            <a:lstStyle/>
            <a:p>
              <a:endParaRPr dirty="0"/>
            </a:p>
          </p:txBody>
        </p:sp>
        <p:sp>
          <p:nvSpPr>
            <p:cNvPr id="7" name="object 7"/>
            <p:cNvSpPr/>
            <p:nvPr/>
          </p:nvSpPr>
          <p:spPr>
            <a:xfrm>
              <a:off x="6425183" y="1411227"/>
              <a:ext cx="2700655" cy="91440"/>
            </a:xfrm>
            <a:custGeom>
              <a:avLst/>
              <a:gdLst/>
              <a:ahLst/>
              <a:cxnLst/>
              <a:rect l="l" t="t" r="r" b="b"/>
              <a:pathLst>
                <a:path w="2700654" h="91440">
                  <a:moveTo>
                    <a:pt x="2700146" y="0"/>
                  </a:moveTo>
                  <a:lnTo>
                    <a:pt x="0" y="0"/>
                  </a:lnTo>
                  <a:lnTo>
                    <a:pt x="0" y="91182"/>
                  </a:lnTo>
                  <a:lnTo>
                    <a:pt x="2700146" y="91182"/>
                  </a:lnTo>
                  <a:lnTo>
                    <a:pt x="2700146" y="0"/>
                  </a:lnTo>
                  <a:close/>
                </a:path>
              </a:pathLst>
            </a:custGeom>
            <a:solidFill>
              <a:srgbClr val="9BFFC6"/>
            </a:solidFill>
          </p:spPr>
          <p:txBody>
            <a:bodyPr wrap="square" lIns="0" tIns="0" rIns="0" bIns="0" rtlCol="0"/>
            <a:lstStyle/>
            <a:p>
              <a:endParaRPr dirty="0"/>
            </a:p>
          </p:txBody>
        </p:sp>
        <p:sp>
          <p:nvSpPr>
            <p:cNvPr id="8" name="object 8"/>
            <p:cNvSpPr/>
            <p:nvPr/>
          </p:nvSpPr>
          <p:spPr>
            <a:xfrm>
              <a:off x="9122663" y="1411227"/>
              <a:ext cx="2703830" cy="91440"/>
            </a:xfrm>
            <a:custGeom>
              <a:avLst/>
              <a:gdLst/>
              <a:ahLst/>
              <a:cxnLst/>
              <a:rect l="l" t="t" r="r" b="b"/>
              <a:pathLst>
                <a:path w="2703829" h="91440">
                  <a:moveTo>
                    <a:pt x="2703449" y="0"/>
                  </a:moveTo>
                  <a:lnTo>
                    <a:pt x="0" y="0"/>
                  </a:lnTo>
                  <a:lnTo>
                    <a:pt x="0" y="91182"/>
                  </a:lnTo>
                  <a:lnTo>
                    <a:pt x="2703449" y="91182"/>
                  </a:lnTo>
                  <a:lnTo>
                    <a:pt x="2703449" y="0"/>
                  </a:lnTo>
                  <a:close/>
                </a:path>
              </a:pathLst>
            </a:custGeom>
            <a:solidFill>
              <a:srgbClr val="00AE50"/>
            </a:solidFill>
          </p:spPr>
          <p:txBody>
            <a:bodyPr wrap="square" lIns="0" tIns="0" rIns="0" bIns="0" rtlCol="0"/>
            <a:lstStyle/>
            <a:p>
              <a:endParaRPr dirty="0"/>
            </a:p>
          </p:txBody>
        </p:sp>
      </p:grpSp>
      <p:pic>
        <p:nvPicPr>
          <p:cNvPr id="10" name="object 10"/>
          <p:cNvPicPr/>
          <p:nvPr/>
        </p:nvPicPr>
        <p:blipFill>
          <a:blip r:embed="rId3" cstate="print"/>
          <a:stretch>
            <a:fillRect/>
          </a:stretch>
        </p:blipFill>
        <p:spPr>
          <a:xfrm>
            <a:off x="192023" y="6367271"/>
            <a:ext cx="826008" cy="326136"/>
          </a:xfrm>
          <a:prstGeom prst="rect">
            <a:avLst/>
          </a:prstGeom>
        </p:spPr>
      </p:pic>
      <p:sp>
        <p:nvSpPr>
          <p:cNvPr id="12" name="Rectangle 11"/>
          <p:cNvSpPr/>
          <p:nvPr/>
        </p:nvSpPr>
        <p:spPr>
          <a:xfrm>
            <a:off x="605027" y="1823033"/>
            <a:ext cx="10791480" cy="3772828"/>
          </a:xfrm>
          <a:prstGeom prst="rect">
            <a:avLst/>
          </a:prstGeom>
        </p:spPr>
        <p:txBody>
          <a:bodyPr wrap="square">
            <a:spAutoFit/>
          </a:bodyPr>
          <a:lstStyle/>
          <a:p>
            <a:pPr marL="299085" marR="1001394" indent="-287020" algn="just">
              <a:spcBef>
                <a:spcPts val="110"/>
              </a:spcBef>
              <a:buFont typeface="Wingdings"/>
              <a:buChar char=""/>
              <a:tabLst>
                <a:tab pos="299720" algn="l"/>
              </a:tabLst>
            </a:pPr>
            <a:r>
              <a:rPr lang="en-US" dirty="0"/>
              <a:t>Have clarity in their investment goal – wealth  maximization/ retirement nest/ children’s  education/ healthcare</a:t>
            </a:r>
          </a:p>
          <a:p>
            <a:pPr marL="299085" marR="1001394" indent="-287020" algn="just">
              <a:spcBef>
                <a:spcPts val="110"/>
              </a:spcBef>
              <a:buFont typeface="Wingdings"/>
              <a:buChar char=""/>
              <a:tabLst>
                <a:tab pos="299720" algn="l"/>
              </a:tabLst>
            </a:pPr>
            <a:endParaRPr lang="en-US" sz="1000" dirty="0"/>
          </a:p>
          <a:p>
            <a:pPr marL="299085" marR="5080" indent="-287020" algn="just">
              <a:spcBef>
                <a:spcPts val="1010"/>
              </a:spcBef>
              <a:buFont typeface="Wingdings"/>
              <a:buChar char=""/>
              <a:tabLst>
                <a:tab pos="299720" algn="l"/>
              </a:tabLst>
            </a:pPr>
            <a:r>
              <a:rPr lang="en-US" dirty="0"/>
              <a:t>Highly knowledgeable, respected and evolved  in their own profession</a:t>
            </a:r>
          </a:p>
          <a:p>
            <a:pPr marL="299085" marR="5080" indent="-287020" algn="just">
              <a:spcBef>
                <a:spcPts val="1010"/>
              </a:spcBef>
              <a:buFont typeface="Wingdings"/>
              <a:buChar char=""/>
              <a:tabLst>
                <a:tab pos="299720" algn="l"/>
              </a:tabLst>
            </a:pPr>
            <a:endParaRPr lang="en-US" sz="800" dirty="0"/>
          </a:p>
          <a:p>
            <a:pPr marL="299085" marR="5080" indent="-287020" algn="just">
              <a:spcBef>
                <a:spcPts val="1010"/>
              </a:spcBef>
              <a:buFont typeface="Wingdings"/>
              <a:buChar char=""/>
              <a:tabLst>
                <a:tab pos="299720" algn="l"/>
              </a:tabLst>
            </a:pPr>
            <a:r>
              <a:rPr lang="en-US" dirty="0"/>
              <a:t>Possess long-term orientation towards investment and allow investment thesis to fructify over a long time -  frame</a:t>
            </a:r>
          </a:p>
          <a:p>
            <a:pPr marL="299085" marR="5080" indent="-287020" algn="just">
              <a:spcBef>
                <a:spcPts val="1010"/>
              </a:spcBef>
              <a:buFont typeface="Wingdings"/>
              <a:buChar char=""/>
              <a:tabLst>
                <a:tab pos="299720" algn="l"/>
              </a:tabLst>
            </a:pPr>
            <a:endParaRPr lang="en-US" sz="1000" dirty="0"/>
          </a:p>
          <a:p>
            <a:pPr marL="299085" marR="5080" indent="-287020" algn="just">
              <a:spcBef>
                <a:spcPts val="1010"/>
              </a:spcBef>
              <a:buFont typeface="Wingdings"/>
              <a:buChar char=""/>
              <a:tabLst>
                <a:tab pos="299720" algn="l"/>
              </a:tabLst>
            </a:pPr>
            <a:r>
              <a:rPr lang="en-US" dirty="0"/>
              <a:t>Recognize the risk-return equation and upside potential of equities</a:t>
            </a:r>
          </a:p>
          <a:p>
            <a:pPr marL="12065" marR="5080" algn="just">
              <a:spcBef>
                <a:spcPts val="1010"/>
              </a:spcBef>
              <a:tabLst>
                <a:tab pos="299720" algn="l"/>
              </a:tabLst>
            </a:pPr>
            <a:endParaRPr lang="en-US" dirty="0"/>
          </a:p>
          <a:p>
            <a:pPr marL="299085" marR="5080" indent="-287020" algn="just">
              <a:spcBef>
                <a:spcPts val="1010"/>
              </a:spcBef>
              <a:buFont typeface="Wingdings"/>
              <a:buChar char=""/>
              <a:tabLst>
                <a:tab pos="299720" algn="l"/>
              </a:tabLst>
            </a:pPr>
            <a:endParaRPr lang="en-US" dirty="0"/>
          </a:p>
        </p:txBody>
      </p:sp>
      <p:sp>
        <p:nvSpPr>
          <p:cNvPr id="11" name="Rectangle 10"/>
          <p:cNvSpPr/>
          <p:nvPr/>
        </p:nvSpPr>
        <p:spPr>
          <a:xfrm>
            <a:off x="615913" y="4466982"/>
            <a:ext cx="10672573" cy="1087477"/>
          </a:xfrm>
          <a:prstGeom prst="rect">
            <a:avLst/>
          </a:prstGeom>
        </p:spPr>
        <p:txBody>
          <a:bodyPr wrap="square">
            <a:spAutoFit/>
          </a:bodyPr>
          <a:lstStyle/>
          <a:p>
            <a:pPr marL="376555" indent="-287020">
              <a:lnSpc>
                <a:spcPct val="100000"/>
              </a:lnSpc>
              <a:spcBef>
                <a:spcPts val="1880"/>
              </a:spcBef>
              <a:buFont typeface="Wingdings"/>
              <a:buChar char=""/>
              <a:tabLst>
                <a:tab pos="377190" algn="l"/>
              </a:tabLst>
            </a:pPr>
            <a:endParaRPr lang="en-US" sz="1600" dirty="0"/>
          </a:p>
          <a:p>
            <a:pPr marL="89535">
              <a:lnSpc>
                <a:spcPct val="100000"/>
              </a:lnSpc>
              <a:spcBef>
                <a:spcPts val="1880"/>
              </a:spcBef>
              <a:tabLst>
                <a:tab pos="377190" algn="l"/>
              </a:tabLst>
            </a:pPr>
            <a:endParaRPr lang="en-US" sz="1600" dirty="0"/>
          </a:p>
          <a:p>
            <a:pPr marL="299085" marR="138430" indent="-287020" algn="just">
              <a:lnSpc>
                <a:spcPct val="100000"/>
              </a:lnSpc>
              <a:spcBef>
                <a:spcPts val="105"/>
              </a:spcBef>
              <a:buFont typeface="Wingdings"/>
              <a:buChar char=""/>
              <a:tabLst>
                <a:tab pos="299720" algn="l"/>
              </a:tabLst>
            </a:pPr>
            <a:endParaRPr lang="en-US" sz="1600" dirty="0"/>
          </a:p>
        </p:txBody>
      </p:sp>
    </p:spTree>
    <p:extLst>
      <p:ext uri="{BB962C8B-B14F-4D97-AF65-F5344CB8AC3E}">
        <p14:creationId xmlns:p14="http://schemas.microsoft.com/office/powerpoint/2010/main" val="699202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1463039" y="3907535"/>
            <a:ext cx="3371088" cy="1362455"/>
          </a:xfrm>
          <a:prstGeom prst="rect">
            <a:avLst/>
          </a:prstGeom>
        </p:spPr>
      </p:pic>
      <p:sp>
        <p:nvSpPr>
          <p:cNvPr id="3" name="object 3"/>
          <p:cNvSpPr txBox="1"/>
          <p:nvPr/>
        </p:nvSpPr>
        <p:spPr>
          <a:xfrm>
            <a:off x="6292977" y="3722370"/>
            <a:ext cx="4268470" cy="1076325"/>
          </a:xfrm>
          <a:prstGeom prst="rect">
            <a:avLst/>
          </a:prstGeom>
        </p:spPr>
        <p:txBody>
          <a:bodyPr vert="horz" wrap="square" lIns="0" tIns="11430" rIns="0" bIns="0" rtlCol="0">
            <a:spAutoFit/>
          </a:bodyPr>
          <a:lstStyle/>
          <a:p>
            <a:pPr marL="12700" marR="5080">
              <a:lnSpc>
                <a:spcPct val="100000"/>
              </a:lnSpc>
              <a:spcBef>
                <a:spcPts val="90"/>
              </a:spcBef>
            </a:pPr>
            <a:r>
              <a:rPr sz="1400" spc="-10" dirty="0">
                <a:latin typeface="Segoe UI"/>
                <a:cs typeface="Segoe UI"/>
              </a:rPr>
              <a:t>F-115</a:t>
            </a:r>
            <a:r>
              <a:rPr sz="1400" spc="-15" dirty="0">
                <a:latin typeface="Segoe UI"/>
                <a:cs typeface="Segoe UI"/>
              </a:rPr>
              <a:t> NAHAR</a:t>
            </a:r>
            <a:r>
              <a:rPr sz="1400" spc="50" dirty="0">
                <a:latin typeface="Segoe UI"/>
                <a:cs typeface="Segoe UI"/>
              </a:rPr>
              <a:t> </a:t>
            </a:r>
            <a:r>
              <a:rPr sz="1400" spc="-10" dirty="0">
                <a:latin typeface="Segoe UI"/>
                <a:cs typeface="Segoe UI"/>
              </a:rPr>
              <a:t>&amp;</a:t>
            </a:r>
            <a:r>
              <a:rPr sz="1400" spc="10" dirty="0">
                <a:latin typeface="Segoe UI"/>
                <a:cs typeface="Segoe UI"/>
              </a:rPr>
              <a:t> </a:t>
            </a:r>
            <a:r>
              <a:rPr sz="1400" spc="-10" dirty="0">
                <a:latin typeface="Segoe UI"/>
                <a:cs typeface="Segoe UI"/>
              </a:rPr>
              <a:t>SETH</a:t>
            </a:r>
            <a:r>
              <a:rPr sz="1400" spc="45" dirty="0">
                <a:latin typeface="Segoe UI"/>
                <a:cs typeface="Segoe UI"/>
              </a:rPr>
              <a:t> </a:t>
            </a:r>
            <a:r>
              <a:rPr sz="1400" spc="-10" dirty="0">
                <a:latin typeface="Segoe UI"/>
                <a:cs typeface="Segoe UI"/>
              </a:rPr>
              <a:t>INDUSTRIAL</a:t>
            </a:r>
            <a:r>
              <a:rPr sz="1400" spc="90" dirty="0">
                <a:latin typeface="Segoe UI"/>
                <a:cs typeface="Segoe UI"/>
              </a:rPr>
              <a:t> </a:t>
            </a:r>
            <a:r>
              <a:rPr sz="1400" spc="-60" dirty="0">
                <a:latin typeface="Segoe UI"/>
                <a:cs typeface="Segoe UI"/>
              </a:rPr>
              <a:t>ESTATE,</a:t>
            </a:r>
            <a:r>
              <a:rPr sz="1400" spc="-20" dirty="0">
                <a:latin typeface="Segoe UI"/>
                <a:cs typeface="Segoe UI"/>
              </a:rPr>
              <a:t> </a:t>
            </a:r>
            <a:r>
              <a:rPr sz="1400" spc="-10" dirty="0">
                <a:latin typeface="Segoe UI"/>
                <a:cs typeface="Segoe UI"/>
              </a:rPr>
              <a:t>NEXT</a:t>
            </a:r>
            <a:r>
              <a:rPr sz="1400" spc="85" dirty="0">
                <a:latin typeface="Segoe UI"/>
                <a:cs typeface="Segoe UI"/>
              </a:rPr>
              <a:t> </a:t>
            </a:r>
            <a:r>
              <a:rPr sz="1400" spc="-60" dirty="0">
                <a:latin typeface="Segoe UI"/>
                <a:cs typeface="Segoe UI"/>
              </a:rPr>
              <a:t>TO</a:t>
            </a:r>
            <a:r>
              <a:rPr sz="1400" spc="-25" dirty="0">
                <a:latin typeface="Segoe UI"/>
                <a:cs typeface="Segoe UI"/>
              </a:rPr>
              <a:t> </a:t>
            </a:r>
            <a:r>
              <a:rPr sz="1400" spc="-5" dirty="0">
                <a:latin typeface="Segoe UI"/>
                <a:cs typeface="Segoe UI"/>
              </a:rPr>
              <a:t>P </a:t>
            </a:r>
            <a:r>
              <a:rPr sz="1400" spc="-365" dirty="0">
                <a:latin typeface="Segoe UI"/>
                <a:cs typeface="Segoe UI"/>
              </a:rPr>
              <a:t> </a:t>
            </a:r>
            <a:r>
              <a:rPr sz="1400" spc="-10" dirty="0">
                <a:latin typeface="Segoe UI"/>
                <a:cs typeface="Segoe UI"/>
              </a:rPr>
              <a:t>&amp;</a:t>
            </a:r>
            <a:r>
              <a:rPr sz="1400" spc="15" dirty="0">
                <a:latin typeface="Segoe UI"/>
                <a:cs typeface="Segoe UI"/>
              </a:rPr>
              <a:t> </a:t>
            </a:r>
            <a:r>
              <a:rPr sz="1400" spc="-10" dirty="0">
                <a:latin typeface="Segoe UI"/>
                <a:cs typeface="Segoe UI"/>
              </a:rPr>
              <a:t>G</a:t>
            </a:r>
            <a:r>
              <a:rPr sz="1400" spc="5" dirty="0">
                <a:latin typeface="Segoe UI"/>
                <a:cs typeface="Segoe UI"/>
              </a:rPr>
              <a:t> P</a:t>
            </a:r>
            <a:r>
              <a:rPr sz="1400" spc="55" dirty="0">
                <a:latin typeface="Segoe UI"/>
                <a:cs typeface="Segoe UI"/>
              </a:rPr>
              <a:t>LA</a:t>
            </a:r>
            <a:r>
              <a:rPr sz="1400" spc="15" dirty="0">
                <a:latin typeface="Segoe UI"/>
                <a:cs typeface="Segoe UI"/>
              </a:rPr>
              <a:t>Z</a:t>
            </a:r>
            <a:r>
              <a:rPr sz="1400" spc="50" dirty="0">
                <a:latin typeface="Segoe UI"/>
                <a:cs typeface="Segoe UI"/>
              </a:rPr>
              <a:t>A</a:t>
            </a:r>
            <a:r>
              <a:rPr sz="1400" spc="-5" dirty="0">
                <a:latin typeface="Segoe UI"/>
                <a:cs typeface="Segoe UI"/>
              </a:rPr>
              <a:t>,</a:t>
            </a:r>
            <a:r>
              <a:rPr sz="1400" spc="40" dirty="0">
                <a:latin typeface="Segoe UI"/>
                <a:cs typeface="Segoe UI"/>
              </a:rPr>
              <a:t> </a:t>
            </a:r>
            <a:r>
              <a:rPr sz="1400" spc="-5" dirty="0">
                <a:latin typeface="Segoe UI"/>
                <a:cs typeface="Segoe UI"/>
              </a:rPr>
              <a:t>B</a:t>
            </a:r>
            <a:r>
              <a:rPr sz="1400" spc="-10" dirty="0">
                <a:latin typeface="Segoe UI"/>
                <a:cs typeface="Segoe UI"/>
              </a:rPr>
              <a:t> D</a:t>
            </a:r>
            <a:r>
              <a:rPr sz="1400" spc="5" dirty="0">
                <a:latin typeface="Segoe UI"/>
                <a:cs typeface="Segoe UI"/>
              </a:rPr>
              <a:t> </a:t>
            </a:r>
            <a:r>
              <a:rPr sz="1400" spc="-5" dirty="0">
                <a:latin typeface="Segoe UI"/>
                <a:cs typeface="Segoe UI"/>
              </a:rPr>
              <a:t>C</a:t>
            </a:r>
            <a:r>
              <a:rPr sz="1400" spc="-15" dirty="0">
                <a:latin typeface="Segoe UI"/>
                <a:cs typeface="Segoe UI"/>
              </a:rPr>
              <a:t>H</a:t>
            </a:r>
            <a:r>
              <a:rPr sz="1400" spc="-20" dirty="0">
                <a:latin typeface="Segoe UI"/>
                <a:cs typeface="Segoe UI"/>
              </a:rPr>
              <a:t>A</a:t>
            </a:r>
            <a:r>
              <a:rPr sz="1400" dirty="0">
                <a:latin typeface="Segoe UI"/>
                <a:cs typeface="Segoe UI"/>
              </a:rPr>
              <a:t>K</a:t>
            </a:r>
            <a:r>
              <a:rPr sz="1400" spc="-20" dirty="0">
                <a:latin typeface="Segoe UI"/>
                <a:cs typeface="Segoe UI"/>
              </a:rPr>
              <a:t>A</a:t>
            </a:r>
            <a:r>
              <a:rPr sz="1400" spc="30" dirty="0">
                <a:latin typeface="Segoe UI"/>
                <a:cs typeface="Segoe UI"/>
              </a:rPr>
              <a:t>L</a:t>
            </a:r>
            <a:r>
              <a:rPr sz="1400" spc="-10" dirty="0">
                <a:latin typeface="Segoe UI"/>
                <a:cs typeface="Segoe UI"/>
              </a:rPr>
              <a:t>A</a:t>
            </a:r>
            <a:r>
              <a:rPr sz="1400" spc="65" dirty="0">
                <a:latin typeface="Segoe UI"/>
                <a:cs typeface="Segoe UI"/>
              </a:rPr>
              <a:t> </a:t>
            </a:r>
            <a:r>
              <a:rPr sz="1400" spc="-55" dirty="0">
                <a:latin typeface="Segoe UI"/>
                <a:cs typeface="Segoe UI"/>
              </a:rPr>
              <a:t>RO</a:t>
            </a:r>
            <a:r>
              <a:rPr sz="1400" spc="-45" dirty="0">
                <a:latin typeface="Segoe UI"/>
                <a:cs typeface="Segoe UI"/>
              </a:rPr>
              <a:t>A</a:t>
            </a:r>
            <a:r>
              <a:rPr sz="1400" spc="-125" dirty="0">
                <a:latin typeface="Segoe UI"/>
                <a:cs typeface="Segoe UI"/>
              </a:rPr>
              <a:t>D</a:t>
            </a:r>
            <a:r>
              <a:rPr sz="1400" spc="-5" dirty="0">
                <a:latin typeface="Segoe UI"/>
                <a:cs typeface="Segoe UI"/>
              </a:rPr>
              <a:t>,</a:t>
            </a:r>
            <a:r>
              <a:rPr sz="1400" spc="-40" dirty="0">
                <a:latin typeface="Segoe UI"/>
                <a:cs typeface="Segoe UI"/>
              </a:rPr>
              <a:t> </a:t>
            </a:r>
            <a:r>
              <a:rPr sz="1400" spc="-20" dirty="0">
                <a:latin typeface="Segoe UI"/>
                <a:cs typeface="Segoe UI"/>
              </a:rPr>
              <a:t>AN</a:t>
            </a:r>
            <a:r>
              <a:rPr sz="1400" spc="-5" dirty="0">
                <a:latin typeface="Segoe UI"/>
                <a:cs typeface="Segoe UI"/>
              </a:rPr>
              <a:t>D</a:t>
            </a:r>
            <a:r>
              <a:rPr sz="1400" spc="-15" dirty="0">
                <a:latin typeface="Segoe UI"/>
                <a:cs typeface="Segoe UI"/>
              </a:rPr>
              <a:t>HE</a:t>
            </a:r>
            <a:r>
              <a:rPr sz="1400" dirty="0">
                <a:latin typeface="Segoe UI"/>
                <a:cs typeface="Segoe UI"/>
              </a:rPr>
              <a:t>R</a:t>
            </a:r>
            <a:r>
              <a:rPr sz="1400" spc="-5" dirty="0">
                <a:latin typeface="Segoe UI"/>
                <a:cs typeface="Segoe UI"/>
              </a:rPr>
              <a:t>I</a:t>
            </a:r>
            <a:r>
              <a:rPr sz="1400" spc="65" dirty="0">
                <a:latin typeface="Segoe UI"/>
                <a:cs typeface="Segoe UI"/>
              </a:rPr>
              <a:t> </a:t>
            </a:r>
            <a:r>
              <a:rPr sz="1400" spc="5" dirty="0">
                <a:latin typeface="Segoe UI"/>
                <a:cs typeface="Segoe UI"/>
              </a:rPr>
              <a:t>(</a:t>
            </a:r>
            <a:r>
              <a:rPr sz="1400" spc="-15" dirty="0">
                <a:latin typeface="Segoe UI"/>
                <a:cs typeface="Segoe UI"/>
              </a:rPr>
              <a:t>E</a:t>
            </a:r>
            <a:r>
              <a:rPr sz="1400" spc="5" dirty="0">
                <a:latin typeface="Segoe UI"/>
                <a:cs typeface="Segoe UI"/>
              </a:rPr>
              <a:t>)</a:t>
            </a:r>
            <a:r>
              <a:rPr sz="1400" spc="-5" dirty="0">
                <a:latin typeface="Segoe UI"/>
                <a:cs typeface="Segoe UI"/>
              </a:rPr>
              <a:t>,  </a:t>
            </a:r>
            <a:r>
              <a:rPr sz="1400" spc="-10" dirty="0">
                <a:latin typeface="Segoe UI"/>
                <a:cs typeface="Segoe UI"/>
              </a:rPr>
              <a:t>MUMBAI</a:t>
            </a:r>
            <a:r>
              <a:rPr sz="1400" spc="20" dirty="0">
                <a:latin typeface="Segoe UI"/>
                <a:cs typeface="Segoe UI"/>
              </a:rPr>
              <a:t> </a:t>
            </a:r>
            <a:r>
              <a:rPr sz="1400" spc="-5" dirty="0">
                <a:latin typeface="Segoe UI"/>
                <a:cs typeface="Segoe UI"/>
              </a:rPr>
              <a:t>-</a:t>
            </a:r>
            <a:r>
              <a:rPr sz="1400" spc="-10" dirty="0">
                <a:latin typeface="Segoe UI"/>
                <a:cs typeface="Segoe UI"/>
              </a:rPr>
              <a:t> </a:t>
            </a:r>
            <a:r>
              <a:rPr sz="1400" spc="-15" dirty="0">
                <a:latin typeface="Segoe UI"/>
                <a:cs typeface="Segoe UI"/>
              </a:rPr>
              <a:t>400099.</a:t>
            </a:r>
            <a:endParaRPr sz="1400" dirty="0">
              <a:latin typeface="Segoe UI"/>
              <a:cs typeface="Segoe UI"/>
            </a:endParaRPr>
          </a:p>
          <a:p>
            <a:pPr marL="12700">
              <a:lnSpc>
                <a:spcPct val="100000"/>
              </a:lnSpc>
              <a:spcBef>
                <a:spcPts val="1560"/>
              </a:spcBef>
            </a:pPr>
            <a:r>
              <a:rPr lang="en-US" sz="1400" spc="-10" dirty="0">
                <a:latin typeface="Segoe UI"/>
                <a:cs typeface="Segoe UI"/>
              </a:rPr>
              <a:t>+</a:t>
            </a:r>
            <a:r>
              <a:rPr sz="1400" spc="-10" dirty="0">
                <a:latin typeface="Segoe UI"/>
                <a:cs typeface="Segoe UI"/>
              </a:rPr>
              <a:t>91</a:t>
            </a:r>
            <a:r>
              <a:rPr sz="1400" spc="-45" dirty="0">
                <a:latin typeface="Segoe UI"/>
                <a:cs typeface="Segoe UI"/>
              </a:rPr>
              <a:t> </a:t>
            </a:r>
            <a:r>
              <a:rPr sz="1400" spc="-5" dirty="0">
                <a:latin typeface="Segoe UI"/>
                <a:cs typeface="Segoe UI"/>
              </a:rPr>
              <a:t>-</a:t>
            </a:r>
            <a:r>
              <a:rPr sz="1400" spc="-15" dirty="0">
                <a:latin typeface="Segoe UI"/>
                <a:cs typeface="Segoe UI"/>
              </a:rPr>
              <a:t> 993</a:t>
            </a:r>
            <a:r>
              <a:rPr sz="1400" spc="-45" dirty="0">
                <a:latin typeface="Segoe UI"/>
                <a:cs typeface="Segoe UI"/>
              </a:rPr>
              <a:t> </a:t>
            </a:r>
            <a:r>
              <a:rPr sz="1400" spc="-15" dirty="0">
                <a:latin typeface="Segoe UI"/>
                <a:cs typeface="Segoe UI"/>
              </a:rPr>
              <a:t>055</a:t>
            </a:r>
            <a:r>
              <a:rPr sz="1400" spc="-20" dirty="0">
                <a:latin typeface="Segoe UI"/>
                <a:cs typeface="Segoe UI"/>
              </a:rPr>
              <a:t> </a:t>
            </a:r>
            <a:r>
              <a:rPr sz="1400" spc="-15" dirty="0">
                <a:latin typeface="Segoe UI"/>
                <a:cs typeface="Segoe UI"/>
              </a:rPr>
              <a:t>0052</a:t>
            </a:r>
            <a:r>
              <a:rPr lang="en-GB" sz="1400" spc="-15" dirty="0">
                <a:latin typeface="Segoe UI"/>
                <a:cs typeface="Segoe UI"/>
              </a:rPr>
              <a:t> </a:t>
            </a:r>
            <a:endParaRPr sz="1400" dirty="0">
              <a:latin typeface="Segoe UI"/>
              <a:cs typeface="Segoe UI"/>
            </a:endParaRPr>
          </a:p>
        </p:txBody>
      </p:sp>
      <p:sp>
        <p:nvSpPr>
          <p:cNvPr id="4" name="object 4"/>
          <p:cNvSpPr txBox="1"/>
          <p:nvPr/>
        </p:nvSpPr>
        <p:spPr>
          <a:xfrm>
            <a:off x="6307582" y="5068570"/>
            <a:ext cx="2693035" cy="898964"/>
          </a:xfrm>
          <a:prstGeom prst="rect">
            <a:avLst/>
          </a:prstGeom>
        </p:spPr>
        <p:txBody>
          <a:bodyPr vert="horz" wrap="square" lIns="0" tIns="11430" rIns="0" bIns="0" rtlCol="0">
            <a:spAutoFit/>
          </a:bodyPr>
          <a:lstStyle/>
          <a:p>
            <a:pPr marL="12700" marR="5080">
              <a:lnSpc>
                <a:spcPct val="100000"/>
              </a:lnSpc>
              <a:spcBef>
                <a:spcPts val="90"/>
              </a:spcBef>
            </a:pPr>
            <a:r>
              <a:rPr sz="1400" u="sng" spc="-10" dirty="0">
                <a:uFill>
                  <a:solidFill>
                    <a:srgbClr val="000000"/>
                  </a:solidFill>
                </a:uFill>
                <a:latin typeface="Segoe UI"/>
                <a:cs typeface="Segoe UI"/>
                <a:hlinkClick r:id="rId4"/>
              </a:rPr>
              <a:t>rajesh.tiwari@chanakyacapital.in </a:t>
            </a:r>
            <a:r>
              <a:rPr sz="1400" spc="-5" dirty="0">
                <a:latin typeface="Segoe UI"/>
                <a:cs typeface="Segoe UI"/>
              </a:rPr>
              <a:t> </a:t>
            </a:r>
            <a:r>
              <a:rPr sz="1400" u="sng" spc="-10" dirty="0">
                <a:uFill>
                  <a:solidFill>
                    <a:srgbClr val="000000"/>
                  </a:solidFill>
                </a:uFill>
                <a:latin typeface="Segoe UI"/>
                <a:cs typeface="Segoe UI"/>
                <a:hlinkClick r:id="rId5"/>
              </a:rPr>
              <a:t>gautami.desai@chanakyacapital.in</a:t>
            </a:r>
            <a:endParaRPr lang="en-GB" sz="1400" u="sng" spc="-10" dirty="0">
              <a:uFill>
                <a:solidFill>
                  <a:srgbClr val="000000"/>
                </a:solidFill>
              </a:uFill>
              <a:latin typeface="Segoe UI"/>
              <a:cs typeface="Segoe UI"/>
            </a:endParaRPr>
          </a:p>
          <a:p>
            <a:pPr marL="12700" marR="5080">
              <a:lnSpc>
                <a:spcPct val="100000"/>
              </a:lnSpc>
              <a:spcBef>
                <a:spcPts val="90"/>
              </a:spcBef>
            </a:pPr>
            <a:endParaRPr lang="en-GB" sz="1400" u="sng" spc="-10" dirty="0">
              <a:uFill>
                <a:solidFill>
                  <a:srgbClr val="000000"/>
                </a:solidFill>
              </a:uFill>
              <a:latin typeface="Segoe UI"/>
              <a:cs typeface="Segoe UI"/>
            </a:endParaRPr>
          </a:p>
          <a:p>
            <a:pPr marL="12700" marR="5080">
              <a:lnSpc>
                <a:spcPct val="100000"/>
              </a:lnSpc>
              <a:spcBef>
                <a:spcPts val="90"/>
              </a:spcBef>
            </a:pPr>
            <a:r>
              <a:rPr lang="en-IN" sz="1400" spc="-10" dirty="0">
                <a:uFill>
                  <a:solidFill>
                    <a:srgbClr val="000000"/>
                  </a:solidFill>
                </a:uFill>
                <a:latin typeface="Segoe UI"/>
                <a:cs typeface="Segoe UI"/>
              </a:rPr>
              <a:t>www.</a:t>
            </a:r>
            <a:r>
              <a:rPr lang="en-IN" sz="1400" u="sng" spc="-10" dirty="0">
                <a:uFill>
                  <a:solidFill>
                    <a:srgbClr val="000000"/>
                  </a:solidFill>
                </a:uFill>
                <a:latin typeface="Segoe UI"/>
                <a:cs typeface="Segoe UI"/>
              </a:rPr>
              <a:t>chanakyacapital.in</a:t>
            </a:r>
            <a:endParaRPr sz="1400" u="sng" dirty="0">
              <a:latin typeface="Segoe UI"/>
              <a:cs typeface="Segoe UI"/>
            </a:endParaRPr>
          </a:p>
        </p:txBody>
      </p:sp>
      <p:sp>
        <p:nvSpPr>
          <p:cNvPr id="5" name="object 5"/>
          <p:cNvSpPr/>
          <p:nvPr/>
        </p:nvSpPr>
        <p:spPr>
          <a:xfrm>
            <a:off x="5791200" y="3797808"/>
            <a:ext cx="401955" cy="417830"/>
          </a:xfrm>
          <a:custGeom>
            <a:avLst/>
            <a:gdLst/>
            <a:ahLst/>
            <a:cxnLst/>
            <a:rect l="l" t="t" r="r" b="b"/>
            <a:pathLst>
              <a:path w="401954" h="417829">
                <a:moveTo>
                  <a:pt x="200913" y="0"/>
                </a:moveTo>
                <a:lnTo>
                  <a:pt x="154812" y="5461"/>
                </a:lnTo>
                <a:lnTo>
                  <a:pt x="112522" y="21209"/>
                </a:lnTo>
                <a:lnTo>
                  <a:pt x="75184" y="45847"/>
                </a:lnTo>
                <a:lnTo>
                  <a:pt x="44069" y="78105"/>
                </a:lnTo>
                <a:lnTo>
                  <a:pt x="20447" y="116840"/>
                </a:lnTo>
                <a:lnTo>
                  <a:pt x="5334" y="160782"/>
                </a:lnTo>
                <a:lnTo>
                  <a:pt x="0" y="208661"/>
                </a:lnTo>
                <a:lnTo>
                  <a:pt x="5334" y="256540"/>
                </a:lnTo>
                <a:lnTo>
                  <a:pt x="20447" y="300482"/>
                </a:lnTo>
                <a:lnTo>
                  <a:pt x="44069" y="339217"/>
                </a:lnTo>
                <a:lnTo>
                  <a:pt x="75184" y="371475"/>
                </a:lnTo>
                <a:lnTo>
                  <a:pt x="112522" y="396113"/>
                </a:lnTo>
                <a:lnTo>
                  <a:pt x="154812" y="411861"/>
                </a:lnTo>
                <a:lnTo>
                  <a:pt x="200913" y="417322"/>
                </a:lnTo>
                <a:lnTo>
                  <a:pt x="247014" y="411861"/>
                </a:lnTo>
                <a:lnTo>
                  <a:pt x="289305" y="396113"/>
                </a:lnTo>
                <a:lnTo>
                  <a:pt x="326644" y="371475"/>
                </a:lnTo>
                <a:lnTo>
                  <a:pt x="357759" y="339217"/>
                </a:lnTo>
                <a:lnTo>
                  <a:pt x="381380" y="300482"/>
                </a:lnTo>
                <a:lnTo>
                  <a:pt x="396494" y="256540"/>
                </a:lnTo>
                <a:lnTo>
                  <a:pt x="401827" y="208661"/>
                </a:lnTo>
                <a:lnTo>
                  <a:pt x="396494" y="160782"/>
                </a:lnTo>
                <a:lnTo>
                  <a:pt x="381380" y="116840"/>
                </a:lnTo>
                <a:lnTo>
                  <a:pt x="357759" y="78105"/>
                </a:lnTo>
                <a:lnTo>
                  <a:pt x="326644" y="45847"/>
                </a:lnTo>
                <a:lnTo>
                  <a:pt x="289305" y="21209"/>
                </a:lnTo>
                <a:lnTo>
                  <a:pt x="247014" y="5461"/>
                </a:lnTo>
                <a:lnTo>
                  <a:pt x="200913" y="0"/>
                </a:lnTo>
                <a:close/>
              </a:path>
            </a:pathLst>
          </a:custGeom>
          <a:solidFill>
            <a:srgbClr val="A6A6A6"/>
          </a:solidFill>
        </p:spPr>
        <p:txBody>
          <a:bodyPr wrap="square" lIns="0" tIns="0" rIns="0" bIns="0" rtlCol="0"/>
          <a:lstStyle/>
          <a:p>
            <a:endParaRPr dirty="0"/>
          </a:p>
        </p:txBody>
      </p:sp>
      <p:sp>
        <p:nvSpPr>
          <p:cNvPr id="6" name="object 6"/>
          <p:cNvSpPr txBox="1"/>
          <p:nvPr/>
        </p:nvSpPr>
        <p:spPr>
          <a:xfrm>
            <a:off x="5928486" y="3893896"/>
            <a:ext cx="150495" cy="238125"/>
          </a:xfrm>
          <a:prstGeom prst="rect">
            <a:avLst/>
          </a:prstGeom>
        </p:spPr>
        <p:txBody>
          <a:bodyPr vert="horz" wrap="square" lIns="0" tIns="12065" rIns="0" bIns="0" rtlCol="0">
            <a:spAutoFit/>
          </a:bodyPr>
          <a:lstStyle/>
          <a:p>
            <a:pPr marL="12700">
              <a:lnSpc>
                <a:spcPct val="100000"/>
              </a:lnSpc>
              <a:spcBef>
                <a:spcPts val="95"/>
              </a:spcBef>
            </a:pPr>
            <a:r>
              <a:rPr sz="1400" b="1" spc="-5" dirty="0">
                <a:solidFill>
                  <a:srgbClr val="FFFFFF"/>
                </a:solidFill>
                <a:latin typeface="Segoe UI"/>
                <a:cs typeface="Segoe UI"/>
              </a:rPr>
              <a:t>A</a:t>
            </a:r>
            <a:endParaRPr sz="1400" dirty="0">
              <a:latin typeface="Segoe UI"/>
              <a:cs typeface="Segoe UI"/>
            </a:endParaRPr>
          </a:p>
        </p:txBody>
      </p:sp>
      <p:sp>
        <p:nvSpPr>
          <p:cNvPr id="7" name="object 7"/>
          <p:cNvSpPr txBox="1">
            <a:spLocks noGrp="1"/>
          </p:cNvSpPr>
          <p:nvPr>
            <p:ph type="title"/>
          </p:nvPr>
        </p:nvSpPr>
        <p:spPr>
          <a:xfrm>
            <a:off x="3653154" y="1390548"/>
            <a:ext cx="4711700" cy="941069"/>
          </a:xfrm>
          <a:prstGeom prst="rect">
            <a:avLst/>
          </a:prstGeom>
        </p:spPr>
        <p:txBody>
          <a:bodyPr vert="horz" wrap="square" lIns="0" tIns="13335" rIns="0" bIns="0" rtlCol="0">
            <a:spAutoFit/>
          </a:bodyPr>
          <a:lstStyle/>
          <a:p>
            <a:pPr marL="12700">
              <a:lnSpc>
                <a:spcPct val="100000"/>
              </a:lnSpc>
              <a:spcBef>
                <a:spcPts val="105"/>
              </a:spcBef>
            </a:pPr>
            <a:r>
              <a:rPr dirty="0"/>
              <a:t>THANK</a:t>
            </a:r>
            <a:r>
              <a:rPr spc="-204" dirty="0"/>
              <a:t> </a:t>
            </a:r>
            <a:r>
              <a:rPr spc="-30" dirty="0"/>
              <a:t>YOU!</a:t>
            </a:r>
          </a:p>
        </p:txBody>
      </p:sp>
      <p:sp>
        <p:nvSpPr>
          <p:cNvPr id="8" name="object 8"/>
          <p:cNvSpPr txBox="1"/>
          <p:nvPr/>
        </p:nvSpPr>
        <p:spPr>
          <a:xfrm>
            <a:off x="4560189" y="2887217"/>
            <a:ext cx="2917190" cy="391160"/>
          </a:xfrm>
          <a:prstGeom prst="rect">
            <a:avLst/>
          </a:prstGeom>
        </p:spPr>
        <p:txBody>
          <a:bodyPr vert="horz" wrap="square" lIns="0" tIns="12700" rIns="0" bIns="0" rtlCol="0">
            <a:spAutoFit/>
          </a:bodyPr>
          <a:lstStyle/>
          <a:p>
            <a:pPr marL="12700">
              <a:lnSpc>
                <a:spcPct val="100000"/>
              </a:lnSpc>
              <a:spcBef>
                <a:spcPts val="100"/>
              </a:spcBef>
            </a:pPr>
            <a:r>
              <a:rPr sz="2400" spc="30" dirty="0">
                <a:latin typeface="Verdana"/>
                <a:cs typeface="Verdana"/>
              </a:rPr>
              <a:t>R</a:t>
            </a:r>
            <a:r>
              <a:rPr sz="2400" spc="75" dirty="0">
                <a:latin typeface="Verdana"/>
                <a:cs typeface="Verdana"/>
              </a:rPr>
              <a:t>e</a:t>
            </a:r>
            <a:r>
              <a:rPr sz="2400" spc="65" dirty="0">
                <a:latin typeface="Verdana"/>
                <a:cs typeface="Verdana"/>
              </a:rPr>
              <a:t>ac</a:t>
            </a:r>
            <a:r>
              <a:rPr sz="2400" dirty="0">
                <a:latin typeface="Verdana"/>
                <a:cs typeface="Verdana"/>
              </a:rPr>
              <a:t>h</a:t>
            </a:r>
            <a:r>
              <a:rPr sz="2400" spc="-120" dirty="0">
                <a:latin typeface="Verdana"/>
                <a:cs typeface="Verdana"/>
              </a:rPr>
              <a:t> </a:t>
            </a:r>
            <a:r>
              <a:rPr sz="2400" spc="30" dirty="0">
                <a:latin typeface="Verdana"/>
                <a:cs typeface="Verdana"/>
              </a:rPr>
              <a:t>o</a:t>
            </a:r>
            <a:r>
              <a:rPr sz="2400" spc="15" dirty="0">
                <a:latin typeface="Verdana"/>
                <a:cs typeface="Verdana"/>
              </a:rPr>
              <a:t>u</a:t>
            </a:r>
            <a:r>
              <a:rPr sz="2400" dirty="0">
                <a:latin typeface="Verdana"/>
                <a:cs typeface="Verdana"/>
              </a:rPr>
              <a:t>t</a:t>
            </a:r>
            <a:r>
              <a:rPr sz="2400" spc="-305" dirty="0">
                <a:latin typeface="Verdana"/>
                <a:cs typeface="Verdana"/>
              </a:rPr>
              <a:t> </a:t>
            </a:r>
            <a:r>
              <a:rPr sz="2400" spc="-10" dirty="0">
                <a:latin typeface="Verdana"/>
                <a:cs typeface="Verdana"/>
              </a:rPr>
              <a:t>t</a:t>
            </a:r>
            <a:r>
              <a:rPr sz="2400" dirty="0">
                <a:latin typeface="Verdana"/>
                <a:cs typeface="Verdana"/>
              </a:rPr>
              <a:t>o</a:t>
            </a:r>
            <a:r>
              <a:rPr sz="2400" spc="-165" dirty="0">
                <a:latin typeface="Verdana"/>
                <a:cs typeface="Verdana"/>
              </a:rPr>
              <a:t> </a:t>
            </a:r>
            <a:r>
              <a:rPr sz="2400" spc="-200" dirty="0">
                <a:latin typeface="Verdana"/>
                <a:cs typeface="Verdana"/>
              </a:rPr>
              <a:t>u</a:t>
            </a:r>
            <a:r>
              <a:rPr sz="2400" dirty="0">
                <a:latin typeface="Verdana"/>
                <a:cs typeface="Verdana"/>
              </a:rPr>
              <a:t>s</a:t>
            </a:r>
            <a:r>
              <a:rPr sz="2400" spc="-345" dirty="0">
                <a:latin typeface="Verdana"/>
                <a:cs typeface="Verdana"/>
              </a:rPr>
              <a:t> </a:t>
            </a:r>
            <a:r>
              <a:rPr sz="2400" spc="-114" dirty="0">
                <a:latin typeface="Verdana"/>
                <a:cs typeface="Verdana"/>
              </a:rPr>
              <a:t>o</a:t>
            </a:r>
            <a:r>
              <a:rPr sz="2400" spc="-130" dirty="0">
                <a:latin typeface="Verdana"/>
                <a:cs typeface="Verdana"/>
              </a:rPr>
              <a:t>n</a:t>
            </a:r>
            <a:r>
              <a:rPr sz="2400" dirty="0">
                <a:latin typeface="Verdana"/>
                <a:cs typeface="Verdana"/>
              </a:rPr>
              <a:t>:</a:t>
            </a:r>
          </a:p>
        </p:txBody>
      </p:sp>
      <p:sp>
        <p:nvSpPr>
          <p:cNvPr id="9" name="object 9"/>
          <p:cNvSpPr/>
          <p:nvPr/>
        </p:nvSpPr>
        <p:spPr>
          <a:xfrm>
            <a:off x="5806440" y="4523232"/>
            <a:ext cx="402590" cy="417830"/>
          </a:xfrm>
          <a:custGeom>
            <a:avLst/>
            <a:gdLst/>
            <a:ahLst/>
            <a:cxnLst/>
            <a:rect l="l" t="t" r="r" b="b"/>
            <a:pathLst>
              <a:path w="402589" h="417829">
                <a:moveTo>
                  <a:pt x="201040" y="0"/>
                </a:moveTo>
                <a:lnTo>
                  <a:pt x="154939" y="5461"/>
                </a:lnTo>
                <a:lnTo>
                  <a:pt x="112649" y="21209"/>
                </a:lnTo>
                <a:lnTo>
                  <a:pt x="75311" y="45847"/>
                </a:lnTo>
                <a:lnTo>
                  <a:pt x="44196" y="78105"/>
                </a:lnTo>
                <a:lnTo>
                  <a:pt x="20447" y="116840"/>
                </a:lnTo>
                <a:lnTo>
                  <a:pt x="5334" y="160782"/>
                </a:lnTo>
                <a:lnTo>
                  <a:pt x="0" y="208661"/>
                </a:lnTo>
                <a:lnTo>
                  <a:pt x="5334" y="256540"/>
                </a:lnTo>
                <a:lnTo>
                  <a:pt x="20447" y="300482"/>
                </a:lnTo>
                <a:lnTo>
                  <a:pt x="44196" y="339217"/>
                </a:lnTo>
                <a:lnTo>
                  <a:pt x="75311" y="371475"/>
                </a:lnTo>
                <a:lnTo>
                  <a:pt x="112649" y="396113"/>
                </a:lnTo>
                <a:lnTo>
                  <a:pt x="154939" y="411861"/>
                </a:lnTo>
                <a:lnTo>
                  <a:pt x="201040" y="417322"/>
                </a:lnTo>
                <a:lnTo>
                  <a:pt x="247142" y="411861"/>
                </a:lnTo>
                <a:lnTo>
                  <a:pt x="289433" y="396113"/>
                </a:lnTo>
                <a:lnTo>
                  <a:pt x="326771" y="371475"/>
                </a:lnTo>
                <a:lnTo>
                  <a:pt x="357886" y="339217"/>
                </a:lnTo>
                <a:lnTo>
                  <a:pt x="381635" y="300482"/>
                </a:lnTo>
                <a:lnTo>
                  <a:pt x="396748" y="256540"/>
                </a:lnTo>
                <a:lnTo>
                  <a:pt x="402082" y="208661"/>
                </a:lnTo>
                <a:lnTo>
                  <a:pt x="396748" y="160782"/>
                </a:lnTo>
                <a:lnTo>
                  <a:pt x="381635" y="116840"/>
                </a:lnTo>
                <a:lnTo>
                  <a:pt x="357886" y="78105"/>
                </a:lnTo>
                <a:lnTo>
                  <a:pt x="326771" y="45847"/>
                </a:lnTo>
                <a:lnTo>
                  <a:pt x="289433" y="21209"/>
                </a:lnTo>
                <a:lnTo>
                  <a:pt x="247142" y="5461"/>
                </a:lnTo>
                <a:lnTo>
                  <a:pt x="201040" y="0"/>
                </a:lnTo>
                <a:close/>
              </a:path>
            </a:pathLst>
          </a:custGeom>
          <a:solidFill>
            <a:srgbClr val="A6A6A6"/>
          </a:solidFill>
        </p:spPr>
        <p:txBody>
          <a:bodyPr wrap="square" lIns="0" tIns="0" rIns="0" bIns="0" rtlCol="0"/>
          <a:lstStyle/>
          <a:p>
            <a:endParaRPr dirty="0"/>
          </a:p>
        </p:txBody>
      </p:sp>
      <p:sp>
        <p:nvSpPr>
          <p:cNvPr id="10" name="object 10"/>
          <p:cNvSpPr/>
          <p:nvPr/>
        </p:nvSpPr>
        <p:spPr>
          <a:xfrm>
            <a:off x="5807172" y="5100222"/>
            <a:ext cx="401955" cy="417830"/>
          </a:xfrm>
          <a:custGeom>
            <a:avLst/>
            <a:gdLst/>
            <a:ahLst/>
            <a:cxnLst/>
            <a:rect l="l" t="t" r="r" b="b"/>
            <a:pathLst>
              <a:path w="401954" h="417829">
                <a:moveTo>
                  <a:pt x="200913" y="0"/>
                </a:moveTo>
                <a:lnTo>
                  <a:pt x="154812" y="5461"/>
                </a:lnTo>
                <a:lnTo>
                  <a:pt x="112521" y="21209"/>
                </a:lnTo>
                <a:lnTo>
                  <a:pt x="75183" y="45847"/>
                </a:lnTo>
                <a:lnTo>
                  <a:pt x="44068" y="78105"/>
                </a:lnTo>
                <a:lnTo>
                  <a:pt x="20446" y="116840"/>
                </a:lnTo>
                <a:lnTo>
                  <a:pt x="5333" y="160782"/>
                </a:lnTo>
                <a:lnTo>
                  <a:pt x="0" y="208661"/>
                </a:lnTo>
                <a:lnTo>
                  <a:pt x="5333" y="256540"/>
                </a:lnTo>
                <a:lnTo>
                  <a:pt x="20446" y="300482"/>
                </a:lnTo>
                <a:lnTo>
                  <a:pt x="44068" y="339217"/>
                </a:lnTo>
                <a:lnTo>
                  <a:pt x="75183" y="371475"/>
                </a:lnTo>
                <a:lnTo>
                  <a:pt x="112521" y="396113"/>
                </a:lnTo>
                <a:lnTo>
                  <a:pt x="154812" y="411861"/>
                </a:lnTo>
                <a:lnTo>
                  <a:pt x="200913" y="417322"/>
                </a:lnTo>
                <a:lnTo>
                  <a:pt x="247014" y="411861"/>
                </a:lnTo>
                <a:lnTo>
                  <a:pt x="289305" y="396113"/>
                </a:lnTo>
                <a:lnTo>
                  <a:pt x="326643" y="371475"/>
                </a:lnTo>
                <a:lnTo>
                  <a:pt x="357758" y="339217"/>
                </a:lnTo>
                <a:lnTo>
                  <a:pt x="381380" y="300482"/>
                </a:lnTo>
                <a:lnTo>
                  <a:pt x="396493" y="256540"/>
                </a:lnTo>
                <a:lnTo>
                  <a:pt x="401827" y="208661"/>
                </a:lnTo>
                <a:lnTo>
                  <a:pt x="396493" y="160782"/>
                </a:lnTo>
                <a:lnTo>
                  <a:pt x="381380" y="116840"/>
                </a:lnTo>
                <a:lnTo>
                  <a:pt x="357758" y="78105"/>
                </a:lnTo>
                <a:lnTo>
                  <a:pt x="326643" y="45847"/>
                </a:lnTo>
                <a:lnTo>
                  <a:pt x="289305" y="21209"/>
                </a:lnTo>
                <a:lnTo>
                  <a:pt x="247014" y="5461"/>
                </a:lnTo>
                <a:lnTo>
                  <a:pt x="200913" y="0"/>
                </a:lnTo>
                <a:close/>
              </a:path>
            </a:pathLst>
          </a:custGeom>
          <a:solidFill>
            <a:srgbClr val="A6A6A6"/>
          </a:solidFill>
        </p:spPr>
        <p:txBody>
          <a:bodyPr wrap="square" lIns="0" tIns="0" rIns="0" bIns="0" rtlCol="0"/>
          <a:lstStyle/>
          <a:p>
            <a:endParaRPr dirty="0"/>
          </a:p>
        </p:txBody>
      </p:sp>
      <p:sp>
        <p:nvSpPr>
          <p:cNvPr id="11" name="object 11"/>
          <p:cNvSpPr txBox="1"/>
          <p:nvPr/>
        </p:nvSpPr>
        <p:spPr>
          <a:xfrm>
            <a:off x="5940933" y="4611446"/>
            <a:ext cx="134620" cy="238125"/>
          </a:xfrm>
          <a:prstGeom prst="rect">
            <a:avLst/>
          </a:prstGeom>
        </p:spPr>
        <p:txBody>
          <a:bodyPr vert="horz" wrap="square" lIns="0" tIns="12065" rIns="0" bIns="0" rtlCol="0">
            <a:spAutoFit/>
          </a:bodyPr>
          <a:lstStyle/>
          <a:p>
            <a:pPr marL="12700">
              <a:lnSpc>
                <a:spcPct val="100000"/>
              </a:lnSpc>
              <a:spcBef>
                <a:spcPts val="95"/>
              </a:spcBef>
            </a:pPr>
            <a:r>
              <a:rPr sz="1400" b="1" spc="-5" dirty="0">
                <a:solidFill>
                  <a:srgbClr val="FFFFFF"/>
                </a:solidFill>
                <a:latin typeface="Segoe UI"/>
                <a:cs typeface="Segoe UI"/>
              </a:rPr>
              <a:t>P</a:t>
            </a:r>
            <a:endParaRPr sz="1400" dirty="0">
              <a:latin typeface="Segoe UI"/>
              <a:cs typeface="Segoe UI"/>
            </a:endParaRPr>
          </a:p>
        </p:txBody>
      </p:sp>
      <p:sp>
        <p:nvSpPr>
          <p:cNvPr id="12" name="object 12"/>
          <p:cNvSpPr txBox="1"/>
          <p:nvPr/>
        </p:nvSpPr>
        <p:spPr>
          <a:xfrm>
            <a:off x="5917305" y="5170801"/>
            <a:ext cx="194945" cy="238125"/>
          </a:xfrm>
          <a:prstGeom prst="rect">
            <a:avLst/>
          </a:prstGeom>
        </p:spPr>
        <p:txBody>
          <a:bodyPr vert="horz" wrap="square" lIns="0" tIns="11430" rIns="0" bIns="0" rtlCol="0">
            <a:spAutoFit/>
          </a:bodyPr>
          <a:lstStyle/>
          <a:p>
            <a:pPr marL="12700">
              <a:lnSpc>
                <a:spcPct val="100000"/>
              </a:lnSpc>
              <a:spcBef>
                <a:spcPts val="90"/>
              </a:spcBef>
            </a:pPr>
            <a:r>
              <a:rPr sz="1400" b="1" spc="-10" dirty="0">
                <a:solidFill>
                  <a:srgbClr val="FFFFFF"/>
                </a:solidFill>
                <a:latin typeface="Segoe UI"/>
                <a:cs typeface="Segoe UI"/>
              </a:rPr>
              <a:t>M</a:t>
            </a:r>
            <a:endParaRPr sz="1400" dirty="0">
              <a:latin typeface="Segoe UI"/>
              <a:cs typeface="Segoe UI"/>
            </a:endParaRPr>
          </a:p>
        </p:txBody>
      </p:sp>
      <p:pic>
        <p:nvPicPr>
          <p:cNvPr id="13" name="object 13"/>
          <p:cNvPicPr/>
          <p:nvPr/>
        </p:nvPicPr>
        <p:blipFill>
          <a:blip r:embed="rId6" cstate="print"/>
          <a:stretch>
            <a:fillRect/>
          </a:stretch>
        </p:blipFill>
        <p:spPr>
          <a:xfrm>
            <a:off x="192023" y="6367271"/>
            <a:ext cx="826008" cy="326136"/>
          </a:xfrm>
          <a:prstGeom prst="rect">
            <a:avLst/>
          </a:prstGeom>
        </p:spPr>
      </p:pic>
      <p:sp>
        <p:nvSpPr>
          <p:cNvPr id="14" name="object 10">
            <a:extLst>
              <a:ext uri="{FF2B5EF4-FFF2-40B4-BE49-F238E27FC236}">
                <a16:creationId xmlns:a16="http://schemas.microsoft.com/office/drawing/2014/main" id="{45140C05-D7A3-175E-E6DB-434DA664DC63}"/>
              </a:ext>
            </a:extLst>
          </p:cNvPr>
          <p:cNvSpPr/>
          <p:nvPr/>
        </p:nvSpPr>
        <p:spPr>
          <a:xfrm>
            <a:off x="5791199" y="5677212"/>
            <a:ext cx="401955" cy="417830"/>
          </a:xfrm>
          <a:custGeom>
            <a:avLst/>
            <a:gdLst/>
            <a:ahLst/>
            <a:cxnLst/>
            <a:rect l="l" t="t" r="r" b="b"/>
            <a:pathLst>
              <a:path w="401954" h="417829">
                <a:moveTo>
                  <a:pt x="200913" y="0"/>
                </a:moveTo>
                <a:lnTo>
                  <a:pt x="154812" y="5461"/>
                </a:lnTo>
                <a:lnTo>
                  <a:pt x="112521" y="21209"/>
                </a:lnTo>
                <a:lnTo>
                  <a:pt x="75183" y="45847"/>
                </a:lnTo>
                <a:lnTo>
                  <a:pt x="44068" y="78105"/>
                </a:lnTo>
                <a:lnTo>
                  <a:pt x="20446" y="116840"/>
                </a:lnTo>
                <a:lnTo>
                  <a:pt x="5333" y="160782"/>
                </a:lnTo>
                <a:lnTo>
                  <a:pt x="0" y="208661"/>
                </a:lnTo>
                <a:lnTo>
                  <a:pt x="5333" y="256540"/>
                </a:lnTo>
                <a:lnTo>
                  <a:pt x="20446" y="300482"/>
                </a:lnTo>
                <a:lnTo>
                  <a:pt x="44068" y="339217"/>
                </a:lnTo>
                <a:lnTo>
                  <a:pt x="75183" y="371475"/>
                </a:lnTo>
                <a:lnTo>
                  <a:pt x="112521" y="396113"/>
                </a:lnTo>
                <a:lnTo>
                  <a:pt x="154812" y="411861"/>
                </a:lnTo>
                <a:lnTo>
                  <a:pt x="200913" y="417322"/>
                </a:lnTo>
                <a:lnTo>
                  <a:pt x="247014" y="411861"/>
                </a:lnTo>
                <a:lnTo>
                  <a:pt x="289305" y="396113"/>
                </a:lnTo>
                <a:lnTo>
                  <a:pt x="326643" y="371475"/>
                </a:lnTo>
                <a:lnTo>
                  <a:pt x="357758" y="339217"/>
                </a:lnTo>
                <a:lnTo>
                  <a:pt x="381380" y="300482"/>
                </a:lnTo>
                <a:lnTo>
                  <a:pt x="396493" y="256540"/>
                </a:lnTo>
                <a:lnTo>
                  <a:pt x="401827" y="208661"/>
                </a:lnTo>
                <a:lnTo>
                  <a:pt x="396493" y="160782"/>
                </a:lnTo>
                <a:lnTo>
                  <a:pt x="381380" y="116840"/>
                </a:lnTo>
                <a:lnTo>
                  <a:pt x="357758" y="78105"/>
                </a:lnTo>
                <a:lnTo>
                  <a:pt x="326643" y="45847"/>
                </a:lnTo>
                <a:lnTo>
                  <a:pt x="289305" y="21209"/>
                </a:lnTo>
                <a:lnTo>
                  <a:pt x="247014" y="5461"/>
                </a:lnTo>
                <a:lnTo>
                  <a:pt x="200913" y="0"/>
                </a:lnTo>
                <a:close/>
              </a:path>
            </a:pathLst>
          </a:custGeom>
          <a:solidFill>
            <a:srgbClr val="A6A6A6"/>
          </a:solidFill>
        </p:spPr>
        <p:txBody>
          <a:bodyPr wrap="square" lIns="0" tIns="0" rIns="0" bIns="0" rtlCol="0"/>
          <a:lstStyle/>
          <a:p>
            <a:pPr>
              <a:lnSpc>
                <a:spcPct val="150000"/>
              </a:lnSpc>
            </a:pPr>
            <a:r>
              <a:rPr lang="en-IN" sz="1400" b="1" spc="-10" dirty="0">
                <a:solidFill>
                  <a:srgbClr val="FFFFFF"/>
                </a:solidFill>
                <a:latin typeface="Segoe UI"/>
                <a:cs typeface="Segoe UI"/>
              </a:rPr>
              <a:t>  W</a:t>
            </a:r>
            <a:endParaRPr sz="1400" dirty="0"/>
          </a:p>
        </p:txBody>
      </p:sp>
      <p:sp>
        <p:nvSpPr>
          <p:cNvPr id="16" name="Slide Number Placeholder 15">
            <a:extLst>
              <a:ext uri="{FF2B5EF4-FFF2-40B4-BE49-F238E27FC236}">
                <a16:creationId xmlns:a16="http://schemas.microsoft.com/office/drawing/2014/main" id="{9A8774BF-ADFE-1DFA-CC02-495C76DF838E}"/>
              </a:ext>
            </a:extLst>
          </p:cNvPr>
          <p:cNvSpPr>
            <a:spLocks noGrp="1"/>
          </p:cNvSpPr>
          <p:nvPr>
            <p:ph type="sldNum" sz="quarter" idx="7"/>
          </p:nvPr>
        </p:nvSpPr>
        <p:spPr/>
        <p:txBody>
          <a:bodyPr/>
          <a:lstStyle/>
          <a:p>
            <a:fld id="{B6F15528-21DE-4FAA-801E-634DDDAF4B2B}" type="slidenum">
              <a:rPr lang="en-IN" smtClean="0"/>
              <a:t>18</a:t>
            </a:fld>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C49038-9170-282E-7EF3-EE8CF041C43D}"/>
              </a:ext>
            </a:extLst>
          </p:cNvPr>
          <p:cNvSpPr>
            <a:spLocks noGrp="1"/>
          </p:cNvSpPr>
          <p:nvPr>
            <p:ph type="sldNum" sz="quarter" idx="7"/>
          </p:nvPr>
        </p:nvSpPr>
        <p:spPr/>
        <p:txBody>
          <a:bodyPr/>
          <a:lstStyle/>
          <a:p>
            <a:fld id="{B6F15528-21DE-4FAA-801E-634DDDAF4B2B}" type="slidenum">
              <a:rPr lang="en-US" smtClean="0"/>
              <a:t>2</a:t>
            </a:fld>
            <a:endParaRPr lang="en-US" dirty="0"/>
          </a:p>
        </p:txBody>
      </p:sp>
      <p:sp>
        <p:nvSpPr>
          <p:cNvPr id="3" name="object 2">
            <a:extLst>
              <a:ext uri="{FF2B5EF4-FFF2-40B4-BE49-F238E27FC236}">
                <a16:creationId xmlns:a16="http://schemas.microsoft.com/office/drawing/2014/main" id="{C589D37B-8287-5EA1-E3AE-2E254CC43ADE}"/>
              </a:ext>
            </a:extLst>
          </p:cNvPr>
          <p:cNvSpPr txBox="1">
            <a:spLocks/>
          </p:cNvSpPr>
          <p:nvPr/>
        </p:nvSpPr>
        <p:spPr>
          <a:xfrm>
            <a:off x="927966" y="439837"/>
            <a:ext cx="9004377" cy="536044"/>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lang="en-US" sz="3400" kern="0" spc="-5" dirty="0">
                <a:solidFill>
                  <a:srgbClr val="242424"/>
                </a:solidFill>
              </a:rPr>
              <a:t>Table of Contents</a:t>
            </a:r>
            <a:endParaRPr lang="en-US" sz="3400" kern="0" dirty="0">
              <a:solidFill>
                <a:sysClr val="windowText" lastClr="000000"/>
              </a:solidFill>
              <a:latin typeface="Verdana"/>
              <a:cs typeface="Verdana"/>
            </a:endParaRPr>
          </a:p>
        </p:txBody>
      </p:sp>
      <p:grpSp>
        <p:nvGrpSpPr>
          <p:cNvPr id="4" name="object 4">
            <a:extLst>
              <a:ext uri="{FF2B5EF4-FFF2-40B4-BE49-F238E27FC236}">
                <a16:creationId xmlns:a16="http://schemas.microsoft.com/office/drawing/2014/main" id="{4B8D2112-0354-BACE-C863-4DB455733538}"/>
              </a:ext>
            </a:extLst>
          </p:cNvPr>
          <p:cNvGrpSpPr/>
          <p:nvPr/>
        </p:nvGrpSpPr>
        <p:grpSpPr>
          <a:xfrm>
            <a:off x="918730" y="930161"/>
            <a:ext cx="10801985" cy="91440"/>
            <a:chOff x="1024127" y="1411227"/>
            <a:chExt cx="10801985" cy="91440"/>
          </a:xfrm>
        </p:grpSpPr>
        <p:sp>
          <p:nvSpPr>
            <p:cNvPr id="5" name="object 5">
              <a:extLst>
                <a:ext uri="{FF2B5EF4-FFF2-40B4-BE49-F238E27FC236}">
                  <a16:creationId xmlns:a16="http://schemas.microsoft.com/office/drawing/2014/main" id="{460D49AE-D5E0-CAB1-284F-02BE85CEE3B1}"/>
                </a:ext>
              </a:extLst>
            </p:cNvPr>
            <p:cNvSpPr/>
            <p:nvPr/>
          </p:nvSpPr>
          <p:spPr>
            <a:xfrm>
              <a:off x="1024127" y="1411227"/>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FF7A80"/>
            </a:solidFill>
          </p:spPr>
          <p:txBody>
            <a:bodyPr wrap="square" lIns="0" tIns="0" rIns="0" bIns="0" rtlCol="0"/>
            <a:lstStyle/>
            <a:p>
              <a:endParaRPr dirty="0"/>
            </a:p>
          </p:txBody>
        </p:sp>
        <p:sp>
          <p:nvSpPr>
            <p:cNvPr id="6" name="object 6">
              <a:extLst>
                <a:ext uri="{FF2B5EF4-FFF2-40B4-BE49-F238E27FC236}">
                  <a16:creationId xmlns:a16="http://schemas.microsoft.com/office/drawing/2014/main" id="{011A54FF-EBE2-7A7A-73A9-42726B30544B}"/>
                </a:ext>
              </a:extLst>
            </p:cNvPr>
            <p:cNvSpPr/>
            <p:nvPr/>
          </p:nvSpPr>
          <p:spPr>
            <a:xfrm>
              <a:off x="3724655" y="1411227"/>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C00000"/>
            </a:solidFill>
          </p:spPr>
          <p:txBody>
            <a:bodyPr wrap="square" lIns="0" tIns="0" rIns="0" bIns="0" rtlCol="0"/>
            <a:lstStyle/>
            <a:p>
              <a:endParaRPr dirty="0"/>
            </a:p>
          </p:txBody>
        </p:sp>
        <p:sp>
          <p:nvSpPr>
            <p:cNvPr id="7" name="object 7">
              <a:extLst>
                <a:ext uri="{FF2B5EF4-FFF2-40B4-BE49-F238E27FC236}">
                  <a16:creationId xmlns:a16="http://schemas.microsoft.com/office/drawing/2014/main" id="{D2FDACB2-BDF3-581F-2693-EC99694980FF}"/>
                </a:ext>
              </a:extLst>
            </p:cNvPr>
            <p:cNvSpPr/>
            <p:nvPr/>
          </p:nvSpPr>
          <p:spPr>
            <a:xfrm>
              <a:off x="6425183" y="1411227"/>
              <a:ext cx="2700655" cy="91440"/>
            </a:xfrm>
            <a:custGeom>
              <a:avLst/>
              <a:gdLst/>
              <a:ahLst/>
              <a:cxnLst/>
              <a:rect l="l" t="t" r="r" b="b"/>
              <a:pathLst>
                <a:path w="2700654" h="91440">
                  <a:moveTo>
                    <a:pt x="2700146" y="0"/>
                  </a:moveTo>
                  <a:lnTo>
                    <a:pt x="0" y="0"/>
                  </a:lnTo>
                  <a:lnTo>
                    <a:pt x="0" y="91182"/>
                  </a:lnTo>
                  <a:lnTo>
                    <a:pt x="2700146" y="91182"/>
                  </a:lnTo>
                  <a:lnTo>
                    <a:pt x="2700146" y="0"/>
                  </a:lnTo>
                  <a:close/>
                </a:path>
              </a:pathLst>
            </a:custGeom>
            <a:solidFill>
              <a:srgbClr val="9BFFC6"/>
            </a:solidFill>
          </p:spPr>
          <p:txBody>
            <a:bodyPr wrap="square" lIns="0" tIns="0" rIns="0" bIns="0" rtlCol="0"/>
            <a:lstStyle/>
            <a:p>
              <a:endParaRPr dirty="0"/>
            </a:p>
          </p:txBody>
        </p:sp>
        <p:sp>
          <p:nvSpPr>
            <p:cNvPr id="8" name="object 8">
              <a:extLst>
                <a:ext uri="{FF2B5EF4-FFF2-40B4-BE49-F238E27FC236}">
                  <a16:creationId xmlns:a16="http://schemas.microsoft.com/office/drawing/2014/main" id="{E48131F9-81FC-5CDF-4073-CC37DC8E2219}"/>
                </a:ext>
              </a:extLst>
            </p:cNvPr>
            <p:cNvSpPr/>
            <p:nvPr/>
          </p:nvSpPr>
          <p:spPr>
            <a:xfrm>
              <a:off x="9122663" y="1411227"/>
              <a:ext cx="2703830" cy="91440"/>
            </a:xfrm>
            <a:custGeom>
              <a:avLst/>
              <a:gdLst/>
              <a:ahLst/>
              <a:cxnLst/>
              <a:rect l="l" t="t" r="r" b="b"/>
              <a:pathLst>
                <a:path w="2703829" h="91440">
                  <a:moveTo>
                    <a:pt x="2703449" y="0"/>
                  </a:moveTo>
                  <a:lnTo>
                    <a:pt x="0" y="0"/>
                  </a:lnTo>
                  <a:lnTo>
                    <a:pt x="0" y="91182"/>
                  </a:lnTo>
                  <a:lnTo>
                    <a:pt x="2703449" y="91182"/>
                  </a:lnTo>
                  <a:lnTo>
                    <a:pt x="2703449" y="0"/>
                  </a:lnTo>
                  <a:close/>
                </a:path>
              </a:pathLst>
            </a:custGeom>
            <a:solidFill>
              <a:srgbClr val="00AE50"/>
            </a:solidFill>
          </p:spPr>
          <p:txBody>
            <a:bodyPr wrap="square" lIns="0" tIns="0" rIns="0" bIns="0" rtlCol="0"/>
            <a:lstStyle/>
            <a:p>
              <a:endParaRPr dirty="0"/>
            </a:p>
          </p:txBody>
        </p:sp>
      </p:grpSp>
      <p:sp>
        <p:nvSpPr>
          <p:cNvPr id="17" name="Rectangle 5">
            <a:extLst>
              <a:ext uri="{FF2B5EF4-FFF2-40B4-BE49-F238E27FC236}">
                <a16:creationId xmlns:a16="http://schemas.microsoft.com/office/drawing/2014/main" id="{39BB2792-1F33-BE9D-0B9C-E0C214D97815}"/>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TextBox 18">
            <a:extLst>
              <a:ext uri="{FF2B5EF4-FFF2-40B4-BE49-F238E27FC236}">
                <a16:creationId xmlns:a16="http://schemas.microsoft.com/office/drawing/2014/main" id="{36D34FB7-A4C0-0817-4CD7-4AA8F99F7258}"/>
              </a:ext>
            </a:extLst>
          </p:cNvPr>
          <p:cNvSpPr txBox="1"/>
          <p:nvPr/>
        </p:nvSpPr>
        <p:spPr>
          <a:xfrm>
            <a:off x="1143000" y="1021601"/>
            <a:ext cx="6096000" cy="563231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800" b="1" i="0" u="none" strike="noStrike" cap="none" normalizeH="0" baseline="0" dirty="0">
                <a:ln>
                  <a:noFill/>
                </a:ln>
                <a:solidFill>
                  <a:schemeClr val="tx1"/>
                </a:solidFill>
                <a:effectLst/>
                <a:latin typeface="Arial" panose="020B0604020202020204" pitchFamily="34" charset="0"/>
              </a:rPr>
              <a:t>Introduction</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Purpose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Investment Philosophy </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800" b="1" i="0" u="none" strike="noStrike" cap="none" normalizeH="0" baseline="0" dirty="0">
                <a:ln>
                  <a:noFill/>
                </a:ln>
                <a:solidFill>
                  <a:schemeClr val="tx1"/>
                </a:solidFill>
                <a:effectLst/>
                <a:latin typeface="Arial" panose="020B0604020202020204" pitchFamily="34" charset="0"/>
              </a:rPr>
              <a:t>The Chanakya Advantage</a:t>
            </a:r>
            <a:r>
              <a:rPr kumimoji="0" lang="en-US" altLang="en-US" sz="1800" b="0" i="0" u="none" strike="noStrike" cap="none" normalizeH="0" baseline="0" dirty="0">
                <a:ln>
                  <a:noFill/>
                </a:ln>
                <a:solidFill>
                  <a:schemeClr val="tx1"/>
                </a:solidFill>
                <a:effectLst/>
                <a:latin typeface="Arial" panose="020B06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Our Core Team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Research &amp; Operations </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1800" b="1" i="0" u="none" strike="noStrike" cap="none" normalizeH="0" baseline="0" dirty="0">
                <a:ln>
                  <a:noFill/>
                </a:ln>
                <a:solidFill>
                  <a:schemeClr val="tx1"/>
                </a:solidFill>
                <a:effectLst/>
                <a:latin typeface="Arial" panose="020B0604020202020204" pitchFamily="34" charset="0"/>
              </a:rPr>
              <a:t>Investment Process</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Identifying Transformations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Stock Selection Process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Portfolio Design: First Principles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Market Timing Algorithm </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1800" b="1" i="0" u="none" strike="noStrike" cap="none" normalizeH="0" baseline="0" dirty="0">
                <a:ln>
                  <a:noFill/>
                </a:ln>
                <a:solidFill>
                  <a:schemeClr val="tx1"/>
                </a:solidFill>
                <a:effectLst/>
                <a:latin typeface="Arial" panose="020B0604020202020204" pitchFamily="34" charset="0"/>
              </a:rPr>
              <a:t>Portfolio &amp; Performance</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Historical Performance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Portfolio Composition &amp; Metrics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Risk &amp; Return Ratios </a:t>
            </a: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en-US" altLang="en-US" sz="1800" b="1" i="0" u="none" strike="noStrike" cap="none" normalizeH="0" baseline="0" dirty="0">
                <a:ln>
                  <a:noFill/>
                </a:ln>
                <a:solidFill>
                  <a:schemeClr val="tx1"/>
                </a:solidFill>
                <a:effectLst/>
                <a:latin typeface="Arial" panose="020B0604020202020204" pitchFamily="34" charset="0"/>
              </a:rPr>
              <a:t>Chanakya Growth Fund</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Proposed Strategy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Market Outlook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Key Terms &amp; Fees </a:t>
            </a:r>
          </a:p>
          <a:p>
            <a:pPr marL="0" marR="0" lvl="0" indent="0" algn="l" defTabSz="914400" rtl="0" eaLnBrk="0" fontAlgn="base" latinLnBrk="0" hangingPunct="0">
              <a:lnSpc>
                <a:spcPct val="100000"/>
              </a:lnSpc>
              <a:spcBef>
                <a:spcPct val="0"/>
              </a:spcBef>
              <a:spcAft>
                <a:spcPct val="0"/>
              </a:spcAft>
              <a:buClrTx/>
              <a:buSzTx/>
              <a:buFontTx/>
              <a:buAutoNum type="arabicPeriod" startAt="6"/>
              <a:tabLst/>
            </a:pPr>
            <a:r>
              <a:rPr kumimoji="0" lang="en-US" altLang="en-US" sz="1800" b="1" i="0" u="none" strike="noStrike" cap="none" normalizeH="0" baseline="0" dirty="0">
                <a:ln>
                  <a:noFill/>
                </a:ln>
                <a:solidFill>
                  <a:schemeClr val="tx1"/>
                </a:solidFill>
                <a:effectLst/>
                <a:latin typeface="Arial" panose="020B0604020202020204" pitchFamily="34" charset="0"/>
              </a:rPr>
              <a:t>Contact Information</a:t>
            </a: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pic>
        <p:nvPicPr>
          <p:cNvPr id="20" name="object 9">
            <a:extLst>
              <a:ext uri="{FF2B5EF4-FFF2-40B4-BE49-F238E27FC236}">
                <a16:creationId xmlns:a16="http://schemas.microsoft.com/office/drawing/2014/main" id="{EB685C10-76BA-2777-9C1D-3180DFD3323A}"/>
              </a:ext>
            </a:extLst>
          </p:cNvPr>
          <p:cNvPicPr/>
          <p:nvPr/>
        </p:nvPicPr>
        <p:blipFill>
          <a:blip r:embed="rId3" cstate="print"/>
          <a:stretch>
            <a:fillRect/>
          </a:stretch>
        </p:blipFill>
        <p:spPr>
          <a:xfrm>
            <a:off x="192023" y="6367271"/>
            <a:ext cx="826008" cy="326136"/>
          </a:xfrm>
          <a:prstGeom prst="rect">
            <a:avLst/>
          </a:prstGeom>
        </p:spPr>
      </p:pic>
    </p:spTree>
    <p:extLst>
      <p:ext uri="{BB962C8B-B14F-4D97-AF65-F5344CB8AC3E}">
        <p14:creationId xmlns:p14="http://schemas.microsoft.com/office/powerpoint/2010/main" val="936971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32585" y="604824"/>
            <a:ext cx="9004377" cy="536044"/>
          </a:xfrm>
          <a:prstGeom prst="rect">
            <a:avLst/>
          </a:prstGeom>
        </p:spPr>
        <p:txBody>
          <a:bodyPr vert="horz" wrap="square" lIns="0" tIns="12700" rIns="0" bIns="0" rtlCol="0">
            <a:spAutoFit/>
          </a:bodyPr>
          <a:lstStyle/>
          <a:p>
            <a:pPr marL="12700">
              <a:lnSpc>
                <a:spcPct val="100000"/>
              </a:lnSpc>
              <a:spcBef>
                <a:spcPts val="100"/>
              </a:spcBef>
            </a:pPr>
            <a:r>
              <a:rPr lang="en-US" sz="3400" b="0" spc="-5" dirty="0">
                <a:solidFill>
                  <a:srgbClr val="242424"/>
                </a:solidFill>
              </a:rPr>
              <a:t>Purpose</a:t>
            </a:r>
            <a:endParaRPr sz="3400" dirty="0">
              <a:latin typeface="Verdana"/>
              <a:cs typeface="Verdana"/>
            </a:endParaRPr>
          </a:p>
        </p:txBody>
      </p:sp>
      <p:grpSp>
        <p:nvGrpSpPr>
          <p:cNvPr id="4" name="object 4"/>
          <p:cNvGrpSpPr/>
          <p:nvPr/>
        </p:nvGrpSpPr>
        <p:grpSpPr>
          <a:xfrm>
            <a:off x="918730" y="1168610"/>
            <a:ext cx="10801985" cy="91440"/>
            <a:chOff x="1024127" y="1411227"/>
            <a:chExt cx="10801985" cy="91440"/>
          </a:xfrm>
        </p:grpSpPr>
        <p:sp>
          <p:nvSpPr>
            <p:cNvPr id="5" name="object 5"/>
            <p:cNvSpPr/>
            <p:nvPr/>
          </p:nvSpPr>
          <p:spPr>
            <a:xfrm>
              <a:off x="1024127" y="1411227"/>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FF7A80"/>
            </a:solidFill>
          </p:spPr>
          <p:txBody>
            <a:bodyPr wrap="square" lIns="0" tIns="0" rIns="0" bIns="0" rtlCol="0"/>
            <a:lstStyle/>
            <a:p>
              <a:endParaRPr dirty="0"/>
            </a:p>
          </p:txBody>
        </p:sp>
        <p:sp>
          <p:nvSpPr>
            <p:cNvPr id="6" name="object 6"/>
            <p:cNvSpPr/>
            <p:nvPr/>
          </p:nvSpPr>
          <p:spPr>
            <a:xfrm>
              <a:off x="3724655" y="1411227"/>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C00000"/>
            </a:solidFill>
          </p:spPr>
          <p:txBody>
            <a:bodyPr wrap="square" lIns="0" tIns="0" rIns="0" bIns="0" rtlCol="0"/>
            <a:lstStyle/>
            <a:p>
              <a:endParaRPr dirty="0"/>
            </a:p>
          </p:txBody>
        </p:sp>
        <p:sp>
          <p:nvSpPr>
            <p:cNvPr id="7" name="object 7"/>
            <p:cNvSpPr/>
            <p:nvPr/>
          </p:nvSpPr>
          <p:spPr>
            <a:xfrm>
              <a:off x="6425183" y="1411227"/>
              <a:ext cx="2700655" cy="91440"/>
            </a:xfrm>
            <a:custGeom>
              <a:avLst/>
              <a:gdLst/>
              <a:ahLst/>
              <a:cxnLst/>
              <a:rect l="l" t="t" r="r" b="b"/>
              <a:pathLst>
                <a:path w="2700654" h="91440">
                  <a:moveTo>
                    <a:pt x="2700146" y="0"/>
                  </a:moveTo>
                  <a:lnTo>
                    <a:pt x="0" y="0"/>
                  </a:lnTo>
                  <a:lnTo>
                    <a:pt x="0" y="91182"/>
                  </a:lnTo>
                  <a:lnTo>
                    <a:pt x="2700146" y="91182"/>
                  </a:lnTo>
                  <a:lnTo>
                    <a:pt x="2700146" y="0"/>
                  </a:lnTo>
                  <a:close/>
                </a:path>
              </a:pathLst>
            </a:custGeom>
            <a:solidFill>
              <a:srgbClr val="9BFFC6"/>
            </a:solidFill>
          </p:spPr>
          <p:txBody>
            <a:bodyPr wrap="square" lIns="0" tIns="0" rIns="0" bIns="0" rtlCol="0"/>
            <a:lstStyle/>
            <a:p>
              <a:endParaRPr dirty="0"/>
            </a:p>
          </p:txBody>
        </p:sp>
        <p:sp>
          <p:nvSpPr>
            <p:cNvPr id="8" name="object 8"/>
            <p:cNvSpPr/>
            <p:nvPr/>
          </p:nvSpPr>
          <p:spPr>
            <a:xfrm>
              <a:off x="9122663" y="1411227"/>
              <a:ext cx="2703830" cy="91440"/>
            </a:xfrm>
            <a:custGeom>
              <a:avLst/>
              <a:gdLst/>
              <a:ahLst/>
              <a:cxnLst/>
              <a:rect l="l" t="t" r="r" b="b"/>
              <a:pathLst>
                <a:path w="2703829" h="91440">
                  <a:moveTo>
                    <a:pt x="2703449" y="0"/>
                  </a:moveTo>
                  <a:lnTo>
                    <a:pt x="0" y="0"/>
                  </a:lnTo>
                  <a:lnTo>
                    <a:pt x="0" y="91182"/>
                  </a:lnTo>
                  <a:lnTo>
                    <a:pt x="2703449" y="91182"/>
                  </a:lnTo>
                  <a:lnTo>
                    <a:pt x="2703449" y="0"/>
                  </a:lnTo>
                  <a:close/>
                </a:path>
              </a:pathLst>
            </a:custGeom>
            <a:solidFill>
              <a:srgbClr val="00AE50"/>
            </a:solidFill>
          </p:spPr>
          <p:txBody>
            <a:bodyPr wrap="square" lIns="0" tIns="0" rIns="0" bIns="0" rtlCol="0"/>
            <a:lstStyle/>
            <a:p>
              <a:endParaRPr dirty="0"/>
            </a:p>
          </p:txBody>
        </p:sp>
      </p:grpSp>
      <p:pic>
        <p:nvPicPr>
          <p:cNvPr id="10" name="object 10"/>
          <p:cNvPicPr/>
          <p:nvPr/>
        </p:nvPicPr>
        <p:blipFill>
          <a:blip r:embed="rId3" cstate="print"/>
          <a:stretch>
            <a:fillRect/>
          </a:stretch>
        </p:blipFill>
        <p:spPr>
          <a:xfrm>
            <a:off x="192023" y="6367271"/>
            <a:ext cx="826008" cy="326136"/>
          </a:xfrm>
          <a:prstGeom prst="rect">
            <a:avLst/>
          </a:prstGeom>
        </p:spPr>
      </p:pic>
      <p:sp>
        <p:nvSpPr>
          <p:cNvPr id="12" name="TextBox 11"/>
          <p:cNvSpPr txBox="1"/>
          <p:nvPr/>
        </p:nvSpPr>
        <p:spPr>
          <a:xfrm>
            <a:off x="856384" y="1315535"/>
            <a:ext cx="10640569" cy="754053"/>
          </a:xfrm>
          <a:prstGeom prst="rect">
            <a:avLst/>
          </a:prstGeom>
          <a:noFill/>
        </p:spPr>
        <p:txBody>
          <a:bodyPr wrap="square" rtlCol="0">
            <a:spAutoFit/>
          </a:bodyPr>
          <a:lstStyle/>
          <a:p>
            <a:pPr algn="just"/>
            <a:r>
              <a:rPr lang="en-US" sz="2000" dirty="0"/>
              <a:t>We at Chanakya work to enable our investors to accomplish financial prosperity in their lives.</a:t>
            </a:r>
          </a:p>
          <a:p>
            <a:pPr algn="just"/>
            <a:endParaRPr lang="en-US" sz="2300" dirty="0"/>
          </a:p>
        </p:txBody>
      </p:sp>
      <p:sp>
        <p:nvSpPr>
          <p:cNvPr id="20" name="object 2"/>
          <p:cNvSpPr txBox="1">
            <a:spLocks/>
          </p:cNvSpPr>
          <p:nvPr/>
        </p:nvSpPr>
        <p:spPr>
          <a:xfrm>
            <a:off x="918730" y="2522449"/>
            <a:ext cx="8833485" cy="536044"/>
          </a:xfrm>
          <a:prstGeom prst="rect">
            <a:avLst/>
          </a:prstGeom>
        </p:spPr>
        <p:txBody>
          <a:bodyPr vert="horz" wrap="square" lIns="0" tIns="12700" rIns="0" bIns="0" rtlCol="0">
            <a:spAutoFit/>
          </a:bodyPr>
          <a:lstStyle>
            <a:lvl1pPr>
              <a:defRPr sz="6000" b="1" i="0">
                <a:solidFill>
                  <a:schemeClr val="tx1"/>
                </a:solidFill>
                <a:latin typeface="Segoe UI"/>
                <a:ea typeface="+mj-ea"/>
                <a:cs typeface="Segoe UI"/>
              </a:defRPr>
            </a:lvl1pPr>
          </a:lstStyle>
          <a:p>
            <a:pPr marL="12700">
              <a:spcBef>
                <a:spcPts val="100"/>
              </a:spcBef>
            </a:pPr>
            <a:r>
              <a:rPr lang="en-US" sz="3400" b="0" kern="0" spc="-5" dirty="0">
                <a:solidFill>
                  <a:srgbClr val="242424"/>
                </a:solidFill>
              </a:rPr>
              <a:t>Investment Philosophy</a:t>
            </a:r>
          </a:p>
        </p:txBody>
      </p:sp>
      <p:grpSp>
        <p:nvGrpSpPr>
          <p:cNvPr id="21" name="object 4"/>
          <p:cNvGrpSpPr/>
          <p:nvPr/>
        </p:nvGrpSpPr>
        <p:grpSpPr>
          <a:xfrm>
            <a:off x="932585" y="3102919"/>
            <a:ext cx="10801985" cy="91440"/>
            <a:chOff x="1024127" y="1411227"/>
            <a:chExt cx="10801985" cy="91440"/>
          </a:xfrm>
        </p:grpSpPr>
        <p:sp>
          <p:nvSpPr>
            <p:cNvPr id="22" name="object 5"/>
            <p:cNvSpPr/>
            <p:nvPr/>
          </p:nvSpPr>
          <p:spPr>
            <a:xfrm>
              <a:off x="1024127" y="1411227"/>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FF7A80"/>
            </a:solidFill>
          </p:spPr>
          <p:txBody>
            <a:bodyPr wrap="square" lIns="0" tIns="0" rIns="0" bIns="0" rtlCol="0"/>
            <a:lstStyle/>
            <a:p>
              <a:endParaRPr dirty="0"/>
            </a:p>
          </p:txBody>
        </p:sp>
        <p:sp>
          <p:nvSpPr>
            <p:cNvPr id="23" name="object 6"/>
            <p:cNvSpPr/>
            <p:nvPr/>
          </p:nvSpPr>
          <p:spPr>
            <a:xfrm>
              <a:off x="3724655" y="1411227"/>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C00000"/>
            </a:solidFill>
          </p:spPr>
          <p:txBody>
            <a:bodyPr wrap="square" lIns="0" tIns="0" rIns="0" bIns="0" rtlCol="0"/>
            <a:lstStyle/>
            <a:p>
              <a:endParaRPr dirty="0"/>
            </a:p>
          </p:txBody>
        </p:sp>
        <p:sp>
          <p:nvSpPr>
            <p:cNvPr id="24" name="object 7"/>
            <p:cNvSpPr/>
            <p:nvPr/>
          </p:nvSpPr>
          <p:spPr>
            <a:xfrm>
              <a:off x="6425183" y="1411227"/>
              <a:ext cx="2700655" cy="91440"/>
            </a:xfrm>
            <a:custGeom>
              <a:avLst/>
              <a:gdLst/>
              <a:ahLst/>
              <a:cxnLst/>
              <a:rect l="l" t="t" r="r" b="b"/>
              <a:pathLst>
                <a:path w="2700654" h="91440">
                  <a:moveTo>
                    <a:pt x="2700146" y="0"/>
                  </a:moveTo>
                  <a:lnTo>
                    <a:pt x="0" y="0"/>
                  </a:lnTo>
                  <a:lnTo>
                    <a:pt x="0" y="91182"/>
                  </a:lnTo>
                  <a:lnTo>
                    <a:pt x="2700146" y="91182"/>
                  </a:lnTo>
                  <a:lnTo>
                    <a:pt x="2700146" y="0"/>
                  </a:lnTo>
                  <a:close/>
                </a:path>
              </a:pathLst>
            </a:custGeom>
            <a:solidFill>
              <a:srgbClr val="9BFFC6"/>
            </a:solidFill>
          </p:spPr>
          <p:txBody>
            <a:bodyPr wrap="square" lIns="0" tIns="0" rIns="0" bIns="0" rtlCol="0"/>
            <a:lstStyle/>
            <a:p>
              <a:endParaRPr dirty="0"/>
            </a:p>
          </p:txBody>
        </p:sp>
        <p:sp>
          <p:nvSpPr>
            <p:cNvPr id="25" name="object 8"/>
            <p:cNvSpPr/>
            <p:nvPr/>
          </p:nvSpPr>
          <p:spPr>
            <a:xfrm>
              <a:off x="9122663" y="1411227"/>
              <a:ext cx="2703830" cy="91440"/>
            </a:xfrm>
            <a:custGeom>
              <a:avLst/>
              <a:gdLst/>
              <a:ahLst/>
              <a:cxnLst/>
              <a:rect l="l" t="t" r="r" b="b"/>
              <a:pathLst>
                <a:path w="2703829" h="91440">
                  <a:moveTo>
                    <a:pt x="2703449" y="0"/>
                  </a:moveTo>
                  <a:lnTo>
                    <a:pt x="0" y="0"/>
                  </a:lnTo>
                  <a:lnTo>
                    <a:pt x="0" y="91182"/>
                  </a:lnTo>
                  <a:lnTo>
                    <a:pt x="2703449" y="91182"/>
                  </a:lnTo>
                  <a:lnTo>
                    <a:pt x="2703449" y="0"/>
                  </a:lnTo>
                  <a:close/>
                </a:path>
              </a:pathLst>
            </a:custGeom>
            <a:solidFill>
              <a:srgbClr val="00AE50"/>
            </a:solidFill>
          </p:spPr>
          <p:txBody>
            <a:bodyPr wrap="square" lIns="0" tIns="0" rIns="0" bIns="0" rtlCol="0"/>
            <a:lstStyle/>
            <a:p>
              <a:endParaRPr dirty="0"/>
            </a:p>
          </p:txBody>
        </p:sp>
      </p:grpSp>
      <p:pic>
        <p:nvPicPr>
          <p:cNvPr id="26" name="object 10"/>
          <p:cNvPicPr/>
          <p:nvPr/>
        </p:nvPicPr>
        <p:blipFill>
          <a:blip r:embed="rId3" cstate="print"/>
          <a:stretch>
            <a:fillRect/>
          </a:stretch>
        </p:blipFill>
        <p:spPr>
          <a:xfrm>
            <a:off x="106577" y="8716568"/>
            <a:ext cx="826008" cy="326136"/>
          </a:xfrm>
          <a:prstGeom prst="rect">
            <a:avLst/>
          </a:prstGeom>
        </p:spPr>
      </p:pic>
      <p:sp>
        <p:nvSpPr>
          <p:cNvPr id="27" name="Rectangle 26"/>
          <p:cNvSpPr/>
          <p:nvPr/>
        </p:nvSpPr>
        <p:spPr>
          <a:xfrm>
            <a:off x="856384" y="3283211"/>
            <a:ext cx="10864712" cy="2554545"/>
          </a:xfrm>
          <a:prstGeom prst="rect">
            <a:avLst/>
          </a:prstGeom>
        </p:spPr>
        <p:txBody>
          <a:bodyPr wrap="square">
            <a:spAutoFit/>
          </a:bodyPr>
          <a:lstStyle/>
          <a:p>
            <a:pPr algn="just"/>
            <a:endParaRPr lang="en-US" sz="2000" dirty="0"/>
          </a:p>
          <a:p>
            <a:pPr algn="just"/>
            <a:r>
              <a:rPr lang="en-US" sz="2000" dirty="0"/>
              <a:t>To partner with </a:t>
            </a:r>
            <a:r>
              <a:rPr lang="en-US" sz="2000" i="1" dirty="0"/>
              <a:t>INNOVATIVE</a:t>
            </a:r>
            <a:r>
              <a:rPr lang="en-US" sz="2000" dirty="0"/>
              <a:t> companies for creating wealth for our investors</a:t>
            </a:r>
          </a:p>
          <a:p>
            <a:pPr algn="just"/>
            <a:endParaRPr lang="en-US" sz="2000" dirty="0"/>
          </a:p>
          <a:p>
            <a:pPr algn="just"/>
            <a:r>
              <a:rPr lang="en-US" sz="2000" dirty="0"/>
              <a:t>Innovations have many forms – PRODUCT INNOVATION, ORGANZATIONAL INNOVATION …</a:t>
            </a:r>
          </a:p>
          <a:p>
            <a:pPr algn="just"/>
            <a:endParaRPr lang="en-US" sz="2000" dirty="0"/>
          </a:p>
          <a:p>
            <a:pPr algn="just"/>
            <a:r>
              <a:rPr lang="en-US" sz="2000" dirty="0"/>
              <a:t>The most meaningful and lasting innovation centers around trust, among customers and employees, in the long-term future of the company. We at Chanakya make money for our investors by having a deep understanding of the quotient of trust and process of innovation in our investee companies. </a:t>
            </a:r>
            <a:endParaRPr lang="en-IN" sz="2000" dirty="0"/>
          </a:p>
        </p:txBody>
      </p:sp>
      <p:sp>
        <p:nvSpPr>
          <p:cNvPr id="9" name="Slide Number Placeholder 8">
            <a:extLst>
              <a:ext uri="{FF2B5EF4-FFF2-40B4-BE49-F238E27FC236}">
                <a16:creationId xmlns:a16="http://schemas.microsoft.com/office/drawing/2014/main" id="{A35F912C-04E8-C103-A0D8-E3E7257A7056}"/>
              </a:ext>
            </a:extLst>
          </p:cNvPr>
          <p:cNvSpPr>
            <a:spLocks noGrp="1"/>
          </p:cNvSpPr>
          <p:nvPr>
            <p:ph type="sldNum" sz="quarter" idx="7"/>
          </p:nvPr>
        </p:nvSpPr>
        <p:spPr/>
        <p:txBody>
          <a:bodyPr/>
          <a:lstStyle/>
          <a:p>
            <a:fld id="{B6F15528-21DE-4FAA-801E-634DDDAF4B2B}" type="slidenum">
              <a:rPr lang="en-IN" smtClean="0"/>
              <a:t>3</a:t>
            </a:fld>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32585" y="546303"/>
            <a:ext cx="9004377" cy="536044"/>
          </a:xfrm>
          <a:prstGeom prst="rect">
            <a:avLst/>
          </a:prstGeom>
        </p:spPr>
        <p:txBody>
          <a:bodyPr vert="horz" wrap="square" lIns="0" tIns="12700" rIns="0" bIns="0" rtlCol="0">
            <a:spAutoFit/>
          </a:bodyPr>
          <a:lstStyle/>
          <a:p>
            <a:pPr marL="12700">
              <a:lnSpc>
                <a:spcPct val="100000"/>
              </a:lnSpc>
              <a:spcBef>
                <a:spcPts val="100"/>
              </a:spcBef>
            </a:pPr>
            <a:r>
              <a:rPr lang="en-US" sz="3400" b="0" spc="-5" dirty="0">
                <a:solidFill>
                  <a:srgbClr val="242424"/>
                </a:solidFill>
              </a:rPr>
              <a:t>The Chanakya Capital Advantage</a:t>
            </a:r>
            <a:endParaRPr sz="3400" dirty="0">
              <a:latin typeface="Verdana"/>
              <a:cs typeface="Verdana"/>
            </a:endParaRPr>
          </a:p>
        </p:txBody>
      </p:sp>
      <p:grpSp>
        <p:nvGrpSpPr>
          <p:cNvPr id="4" name="object 4"/>
          <p:cNvGrpSpPr/>
          <p:nvPr/>
        </p:nvGrpSpPr>
        <p:grpSpPr>
          <a:xfrm>
            <a:off x="918730" y="1168610"/>
            <a:ext cx="10801985" cy="91440"/>
            <a:chOff x="1024127" y="1411227"/>
            <a:chExt cx="10801985" cy="91440"/>
          </a:xfrm>
        </p:grpSpPr>
        <p:sp>
          <p:nvSpPr>
            <p:cNvPr id="5" name="object 5"/>
            <p:cNvSpPr/>
            <p:nvPr/>
          </p:nvSpPr>
          <p:spPr>
            <a:xfrm>
              <a:off x="1024127" y="1411227"/>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FF7A80"/>
            </a:solidFill>
          </p:spPr>
          <p:txBody>
            <a:bodyPr wrap="square" lIns="0" tIns="0" rIns="0" bIns="0" rtlCol="0"/>
            <a:lstStyle/>
            <a:p>
              <a:endParaRPr dirty="0"/>
            </a:p>
          </p:txBody>
        </p:sp>
        <p:sp>
          <p:nvSpPr>
            <p:cNvPr id="6" name="object 6"/>
            <p:cNvSpPr/>
            <p:nvPr/>
          </p:nvSpPr>
          <p:spPr>
            <a:xfrm>
              <a:off x="3724655" y="1411227"/>
              <a:ext cx="2700655" cy="91440"/>
            </a:xfrm>
            <a:custGeom>
              <a:avLst/>
              <a:gdLst/>
              <a:ahLst/>
              <a:cxnLst/>
              <a:rect l="l" t="t" r="r" b="b"/>
              <a:pathLst>
                <a:path w="2700654" h="91440">
                  <a:moveTo>
                    <a:pt x="2700401" y="0"/>
                  </a:moveTo>
                  <a:lnTo>
                    <a:pt x="0" y="0"/>
                  </a:lnTo>
                  <a:lnTo>
                    <a:pt x="0" y="91182"/>
                  </a:lnTo>
                  <a:lnTo>
                    <a:pt x="2700401" y="91182"/>
                  </a:lnTo>
                  <a:lnTo>
                    <a:pt x="2700401" y="0"/>
                  </a:lnTo>
                  <a:close/>
                </a:path>
              </a:pathLst>
            </a:custGeom>
            <a:solidFill>
              <a:srgbClr val="C00000"/>
            </a:solidFill>
          </p:spPr>
          <p:txBody>
            <a:bodyPr wrap="square" lIns="0" tIns="0" rIns="0" bIns="0" rtlCol="0"/>
            <a:lstStyle/>
            <a:p>
              <a:endParaRPr dirty="0"/>
            </a:p>
          </p:txBody>
        </p:sp>
        <p:sp>
          <p:nvSpPr>
            <p:cNvPr id="7" name="object 7"/>
            <p:cNvSpPr/>
            <p:nvPr/>
          </p:nvSpPr>
          <p:spPr>
            <a:xfrm>
              <a:off x="6425183" y="1411227"/>
              <a:ext cx="2700655" cy="91440"/>
            </a:xfrm>
            <a:custGeom>
              <a:avLst/>
              <a:gdLst/>
              <a:ahLst/>
              <a:cxnLst/>
              <a:rect l="l" t="t" r="r" b="b"/>
              <a:pathLst>
                <a:path w="2700654" h="91440">
                  <a:moveTo>
                    <a:pt x="2700146" y="0"/>
                  </a:moveTo>
                  <a:lnTo>
                    <a:pt x="0" y="0"/>
                  </a:lnTo>
                  <a:lnTo>
                    <a:pt x="0" y="91182"/>
                  </a:lnTo>
                  <a:lnTo>
                    <a:pt x="2700146" y="91182"/>
                  </a:lnTo>
                  <a:lnTo>
                    <a:pt x="2700146" y="0"/>
                  </a:lnTo>
                  <a:close/>
                </a:path>
              </a:pathLst>
            </a:custGeom>
            <a:solidFill>
              <a:srgbClr val="9BFFC6"/>
            </a:solidFill>
          </p:spPr>
          <p:txBody>
            <a:bodyPr wrap="square" lIns="0" tIns="0" rIns="0" bIns="0" rtlCol="0"/>
            <a:lstStyle/>
            <a:p>
              <a:endParaRPr dirty="0"/>
            </a:p>
          </p:txBody>
        </p:sp>
        <p:sp>
          <p:nvSpPr>
            <p:cNvPr id="8" name="object 8"/>
            <p:cNvSpPr/>
            <p:nvPr/>
          </p:nvSpPr>
          <p:spPr>
            <a:xfrm>
              <a:off x="9122663" y="1411227"/>
              <a:ext cx="2703830" cy="91440"/>
            </a:xfrm>
            <a:custGeom>
              <a:avLst/>
              <a:gdLst/>
              <a:ahLst/>
              <a:cxnLst/>
              <a:rect l="l" t="t" r="r" b="b"/>
              <a:pathLst>
                <a:path w="2703829" h="91440">
                  <a:moveTo>
                    <a:pt x="2703449" y="0"/>
                  </a:moveTo>
                  <a:lnTo>
                    <a:pt x="0" y="0"/>
                  </a:lnTo>
                  <a:lnTo>
                    <a:pt x="0" y="91182"/>
                  </a:lnTo>
                  <a:lnTo>
                    <a:pt x="2703449" y="91182"/>
                  </a:lnTo>
                  <a:lnTo>
                    <a:pt x="2703449" y="0"/>
                  </a:lnTo>
                  <a:close/>
                </a:path>
              </a:pathLst>
            </a:custGeom>
            <a:solidFill>
              <a:srgbClr val="00AE50"/>
            </a:solidFill>
          </p:spPr>
          <p:txBody>
            <a:bodyPr wrap="square" lIns="0" tIns="0" rIns="0" bIns="0" rtlCol="0"/>
            <a:lstStyle/>
            <a:p>
              <a:endParaRPr dirty="0"/>
            </a:p>
          </p:txBody>
        </p:sp>
      </p:grpSp>
      <p:pic>
        <p:nvPicPr>
          <p:cNvPr id="10" name="object 10"/>
          <p:cNvPicPr/>
          <p:nvPr/>
        </p:nvPicPr>
        <p:blipFill>
          <a:blip r:embed="rId3" cstate="print"/>
          <a:stretch>
            <a:fillRect/>
          </a:stretch>
        </p:blipFill>
        <p:spPr>
          <a:xfrm>
            <a:off x="192023" y="6367271"/>
            <a:ext cx="826008" cy="326136"/>
          </a:xfrm>
          <a:prstGeom prst="rect">
            <a:avLst/>
          </a:prstGeom>
        </p:spPr>
      </p:pic>
      <p:sp>
        <p:nvSpPr>
          <p:cNvPr id="12" name="TextBox 11"/>
          <p:cNvSpPr txBox="1"/>
          <p:nvPr/>
        </p:nvSpPr>
        <p:spPr>
          <a:xfrm>
            <a:off x="6096000" y="2033797"/>
            <a:ext cx="5320284" cy="5309146"/>
          </a:xfrm>
          <a:prstGeom prst="rect">
            <a:avLst/>
          </a:prstGeom>
          <a:noFill/>
        </p:spPr>
        <p:txBody>
          <a:bodyPr wrap="square" rtlCol="0">
            <a:spAutoFit/>
          </a:bodyPr>
          <a:lstStyle/>
          <a:p>
            <a:pPr marL="285750" indent="-285750" algn="jus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We are a leading portfolio management service (PMS) known for consistent performance track record and commitment to excellence. </a:t>
            </a:r>
          </a:p>
          <a:p>
            <a:pPr algn="just"/>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jus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Founders have over 80 years experience advising institutions in India &amp; globally</a:t>
            </a:r>
          </a:p>
          <a:p>
            <a:pPr marL="742950" lvl="1" indent="-285750" algn="just">
              <a:buFont typeface="Arial" panose="020B0604020202020204" pitchFamily="34" charset="0"/>
              <a:buChar char="•"/>
            </a:pPr>
            <a:r>
              <a:rPr lang="en-IN" dirty="0">
                <a:latin typeface="Times New Roman" panose="02020603050405020304" pitchFamily="18" charset="0"/>
                <a:ea typeface="Calibri" panose="020F0502020204030204" pitchFamily="34" charset="0"/>
                <a:cs typeface="Times New Roman" panose="02020603050405020304" pitchFamily="18" charset="0"/>
              </a:rPr>
              <a:t>Managing Investments in Chanakya since August 2018</a:t>
            </a:r>
          </a:p>
          <a:p>
            <a:pPr lvl="1" algn="just"/>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n-IN"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Our commitment to excellence, integrity, and client satisfaction sets us apart.</a:t>
            </a:r>
          </a:p>
          <a:p>
            <a:pPr marL="285750" indent="-285750">
              <a:buFont typeface="Arial" panose="020B0604020202020204" pitchFamily="34" charset="0"/>
              <a:buChar char="•"/>
            </a:pP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2300" dirty="0"/>
          </a:p>
          <a:p>
            <a:pPr algn="just"/>
            <a:br>
              <a:rPr lang="en-US" sz="2300" dirty="0"/>
            </a:br>
            <a:r>
              <a:rPr lang="en-US" sz="2300" dirty="0"/>
              <a:t> </a:t>
            </a:r>
            <a:endParaRPr lang="en-IN" sz="2300" dirty="0"/>
          </a:p>
        </p:txBody>
      </p:sp>
      <p:pic>
        <p:nvPicPr>
          <p:cNvPr id="26" name="object 10"/>
          <p:cNvPicPr/>
          <p:nvPr/>
        </p:nvPicPr>
        <p:blipFill>
          <a:blip r:embed="rId3" cstate="print"/>
          <a:stretch>
            <a:fillRect/>
          </a:stretch>
        </p:blipFill>
        <p:spPr>
          <a:xfrm>
            <a:off x="106577" y="8716568"/>
            <a:ext cx="826008" cy="326136"/>
          </a:xfrm>
          <a:prstGeom prst="rect">
            <a:avLst/>
          </a:prstGeom>
        </p:spPr>
      </p:pic>
      <p:graphicFrame>
        <p:nvGraphicFramePr>
          <p:cNvPr id="18" name="Diagram 17">
            <a:extLst>
              <a:ext uri="{FF2B5EF4-FFF2-40B4-BE49-F238E27FC236}">
                <a16:creationId xmlns:a16="http://schemas.microsoft.com/office/drawing/2014/main" id="{3EA8A846-08B6-4081-8CD0-07A37F6B233E}"/>
              </a:ext>
            </a:extLst>
          </p:cNvPr>
          <p:cNvGraphicFramePr/>
          <p:nvPr>
            <p:extLst>
              <p:ext uri="{D42A27DB-BD31-4B8C-83A1-F6EECF244321}">
                <p14:modId xmlns:p14="http://schemas.microsoft.com/office/powerpoint/2010/main" val="664255949"/>
              </p:ext>
            </p:extLst>
          </p:nvPr>
        </p:nvGraphicFramePr>
        <p:xfrm>
          <a:off x="984376" y="1744458"/>
          <a:ext cx="4654424" cy="42753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Slide Number Placeholder 8">
            <a:extLst>
              <a:ext uri="{FF2B5EF4-FFF2-40B4-BE49-F238E27FC236}">
                <a16:creationId xmlns:a16="http://schemas.microsoft.com/office/drawing/2014/main" id="{4AD9DF8C-72D4-2BE1-1C74-5EE7641E90F8}"/>
              </a:ext>
            </a:extLst>
          </p:cNvPr>
          <p:cNvSpPr>
            <a:spLocks noGrp="1"/>
          </p:cNvSpPr>
          <p:nvPr>
            <p:ph type="sldNum" sz="quarter" idx="7"/>
          </p:nvPr>
        </p:nvSpPr>
        <p:spPr/>
        <p:txBody>
          <a:bodyPr/>
          <a:lstStyle/>
          <a:p>
            <a:fld id="{B6F15528-21DE-4FAA-801E-634DDDAF4B2B}" type="slidenum">
              <a:rPr lang="en-IN" smtClean="0"/>
              <a:t>4</a:t>
            </a:fld>
            <a:endParaRPr lang="en-IN" dirty="0"/>
          </a:p>
        </p:txBody>
      </p:sp>
    </p:spTree>
    <p:extLst>
      <p:ext uri="{BB962C8B-B14F-4D97-AF65-F5344CB8AC3E}">
        <p14:creationId xmlns:p14="http://schemas.microsoft.com/office/powerpoint/2010/main" val="272380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in a suit and tie">
            <a:extLst>
              <a:ext uri="{FF2B5EF4-FFF2-40B4-BE49-F238E27FC236}">
                <a16:creationId xmlns:a16="http://schemas.microsoft.com/office/drawing/2014/main" id="{BF66423A-FBC7-3ABC-D228-CC93813C25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3715" y="2057400"/>
            <a:ext cx="1376129" cy="1530747"/>
          </a:xfrm>
          <a:prstGeom prst="rect">
            <a:avLst/>
          </a:prstGeom>
        </p:spPr>
      </p:pic>
      <p:pic>
        <p:nvPicPr>
          <p:cNvPr id="9" name="object 9"/>
          <p:cNvPicPr/>
          <p:nvPr/>
        </p:nvPicPr>
        <p:blipFill>
          <a:blip r:embed="rId4" cstate="print"/>
          <a:stretch>
            <a:fillRect/>
          </a:stretch>
        </p:blipFill>
        <p:spPr>
          <a:xfrm>
            <a:off x="192023" y="6367271"/>
            <a:ext cx="826008" cy="326136"/>
          </a:xfrm>
          <a:prstGeom prst="rect">
            <a:avLst/>
          </a:prstGeom>
        </p:spPr>
      </p:pic>
      <p:sp>
        <p:nvSpPr>
          <p:cNvPr id="18" name="object 2"/>
          <p:cNvSpPr txBox="1">
            <a:spLocks noGrp="1"/>
          </p:cNvSpPr>
          <p:nvPr>
            <p:ph type="title"/>
          </p:nvPr>
        </p:nvSpPr>
        <p:spPr>
          <a:xfrm>
            <a:off x="899260" y="444753"/>
            <a:ext cx="10735081" cy="825867"/>
          </a:xfrm>
          <a:prstGeom prst="rect">
            <a:avLst/>
          </a:prstGeom>
        </p:spPr>
        <p:txBody>
          <a:bodyPr vert="horz" wrap="square" lIns="0" tIns="12700" rIns="0" bIns="0" rtlCol="0">
            <a:spAutoFit/>
          </a:bodyPr>
          <a:lstStyle/>
          <a:p>
            <a:pPr marL="12700">
              <a:lnSpc>
                <a:spcPct val="100000"/>
              </a:lnSpc>
              <a:spcBef>
                <a:spcPts val="100"/>
              </a:spcBef>
            </a:pPr>
            <a:r>
              <a:rPr lang="en-US" sz="3600" b="0" spc="-5" dirty="0">
                <a:solidFill>
                  <a:srgbClr val="242424"/>
                </a:solidFill>
              </a:rPr>
              <a:t>Seasoned Core Team		</a:t>
            </a:r>
            <a:endParaRPr sz="3600" b="0" spc="-5" dirty="0">
              <a:solidFill>
                <a:srgbClr val="242424"/>
              </a:solidFill>
            </a:endParaRPr>
          </a:p>
          <a:p>
            <a:pPr marL="12700">
              <a:lnSpc>
                <a:spcPct val="100000"/>
              </a:lnSpc>
              <a:spcBef>
                <a:spcPts val="55"/>
              </a:spcBef>
            </a:pPr>
            <a:r>
              <a:rPr lang="en-US" sz="1600" b="0" spc="-70" dirty="0">
                <a:latin typeface="Verdana"/>
                <a:cs typeface="Verdana"/>
              </a:rPr>
              <a:t>Wealth of Experience</a:t>
            </a:r>
            <a:endParaRPr sz="1600" dirty="0">
              <a:latin typeface="Verdana"/>
              <a:cs typeface="Verdana"/>
            </a:endParaRPr>
          </a:p>
        </p:txBody>
      </p:sp>
      <p:grpSp>
        <p:nvGrpSpPr>
          <p:cNvPr id="19" name="object 3"/>
          <p:cNvGrpSpPr/>
          <p:nvPr/>
        </p:nvGrpSpPr>
        <p:grpSpPr>
          <a:xfrm>
            <a:off x="865807" y="1361374"/>
            <a:ext cx="10801985" cy="91440"/>
            <a:chOff x="679704" y="1176529"/>
            <a:chExt cx="10801985" cy="91440"/>
          </a:xfrm>
        </p:grpSpPr>
        <p:sp>
          <p:nvSpPr>
            <p:cNvPr id="20" name="object 4"/>
            <p:cNvSpPr/>
            <p:nvPr/>
          </p:nvSpPr>
          <p:spPr>
            <a:xfrm>
              <a:off x="679704" y="1176529"/>
              <a:ext cx="2703830" cy="91440"/>
            </a:xfrm>
            <a:custGeom>
              <a:avLst/>
              <a:gdLst/>
              <a:ahLst/>
              <a:cxnLst/>
              <a:rect l="l" t="t" r="r" b="b"/>
              <a:pathLst>
                <a:path w="2703829" h="91440">
                  <a:moveTo>
                    <a:pt x="2703448" y="0"/>
                  </a:moveTo>
                  <a:lnTo>
                    <a:pt x="0" y="0"/>
                  </a:lnTo>
                  <a:lnTo>
                    <a:pt x="0" y="91438"/>
                  </a:lnTo>
                  <a:lnTo>
                    <a:pt x="2703448" y="91438"/>
                  </a:lnTo>
                  <a:lnTo>
                    <a:pt x="2703448" y="0"/>
                  </a:lnTo>
                  <a:close/>
                </a:path>
              </a:pathLst>
            </a:custGeom>
            <a:solidFill>
              <a:srgbClr val="FF7A80"/>
            </a:solidFill>
          </p:spPr>
          <p:txBody>
            <a:bodyPr wrap="square" lIns="0" tIns="0" rIns="0" bIns="0" rtlCol="0"/>
            <a:lstStyle/>
            <a:p>
              <a:endParaRPr dirty="0"/>
            </a:p>
          </p:txBody>
        </p:sp>
        <p:sp>
          <p:nvSpPr>
            <p:cNvPr id="21" name="object 5"/>
            <p:cNvSpPr/>
            <p:nvPr/>
          </p:nvSpPr>
          <p:spPr>
            <a:xfrm>
              <a:off x="3380231" y="1176529"/>
              <a:ext cx="2700655" cy="91440"/>
            </a:xfrm>
            <a:custGeom>
              <a:avLst/>
              <a:gdLst/>
              <a:ahLst/>
              <a:cxnLst/>
              <a:rect l="l" t="t" r="r" b="b"/>
              <a:pathLst>
                <a:path w="2700654" h="91440">
                  <a:moveTo>
                    <a:pt x="2700147" y="0"/>
                  </a:moveTo>
                  <a:lnTo>
                    <a:pt x="0" y="0"/>
                  </a:lnTo>
                  <a:lnTo>
                    <a:pt x="0" y="91438"/>
                  </a:lnTo>
                  <a:lnTo>
                    <a:pt x="2700147" y="91438"/>
                  </a:lnTo>
                  <a:lnTo>
                    <a:pt x="2700147" y="0"/>
                  </a:lnTo>
                  <a:close/>
                </a:path>
              </a:pathLst>
            </a:custGeom>
            <a:solidFill>
              <a:srgbClr val="C00000"/>
            </a:solidFill>
          </p:spPr>
          <p:txBody>
            <a:bodyPr wrap="square" lIns="0" tIns="0" rIns="0" bIns="0" rtlCol="0"/>
            <a:lstStyle/>
            <a:p>
              <a:endParaRPr dirty="0"/>
            </a:p>
          </p:txBody>
        </p:sp>
        <p:sp>
          <p:nvSpPr>
            <p:cNvPr id="22" name="object 6"/>
            <p:cNvSpPr/>
            <p:nvPr/>
          </p:nvSpPr>
          <p:spPr>
            <a:xfrm>
              <a:off x="6080759"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9BFFC6"/>
            </a:solidFill>
          </p:spPr>
          <p:txBody>
            <a:bodyPr wrap="square" lIns="0" tIns="0" rIns="0" bIns="0" rtlCol="0"/>
            <a:lstStyle/>
            <a:p>
              <a:endParaRPr dirty="0"/>
            </a:p>
          </p:txBody>
        </p:sp>
        <p:sp>
          <p:nvSpPr>
            <p:cNvPr id="23" name="object 7"/>
            <p:cNvSpPr/>
            <p:nvPr/>
          </p:nvSpPr>
          <p:spPr>
            <a:xfrm>
              <a:off x="8781287"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00AE50"/>
            </a:solidFill>
          </p:spPr>
          <p:txBody>
            <a:bodyPr wrap="square" lIns="0" tIns="0" rIns="0" bIns="0" rtlCol="0"/>
            <a:lstStyle/>
            <a:p>
              <a:endParaRPr dirty="0"/>
            </a:p>
          </p:txBody>
        </p:sp>
      </p:grpSp>
      <p:sp>
        <p:nvSpPr>
          <p:cNvPr id="26" name="Rectangle 25"/>
          <p:cNvSpPr/>
          <p:nvPr/>
        </p:nvSpPr>
        <p:spPr>
          <a:xfrm>
            <a:off x="820603" y="1513975"/>
            <a:ext cx="9542597" cy="5896486"/>
          </a:xfrm>
          <a:prstGeom prst="rect">
            <a:avLst/>
          </a:prstGeom>
        </p:spPr>
        <p:txBody>
          <a:bodyPr wrap="square">
            <a:spAutoFit/>
          </a:bodyPr>
          <a:lstStyle/>
          <a:p>
            <a:pPr marL="12700" algn="just">
              <a:lnSpc>
                <a:spcPct val="100000"/>
              </a:lnSpc>
              <a:spcBef>
                <a:spcPts val="95"/>
              </a:spcBef>
            </a:pPr>
            <a:endParaRPr lang="en-US" sz="1600" b="1" u="sng" dirty="0"/>
          </a:p>
          <a:p>
            <a:pPr marL="12700" algn="just">
              <a:lnSpc>
                <a:spcPct val="100000"/>
              </a:lnSpc>
              <a:spcBef>
                <a:spcPts val="95"/>
              </a:spcBef>
            </a:pPr>
            <a:r>
              <a:rPr lang="en-US" sz="1600" b="1" u="sng" dirty="0"/>
              <a:t>Rajesh Tiwari - CIO &amp; Principal Officer</a:t>
            </a:r>
          </a:p>
          <a:p>
            <a:pPr marL="299085" marR="117475" indent="-287020" algn="just">
              <a:lnSpc>
                <a:spcPct val="100000"/>
              </a:lnSpc>
              <a:spcBef>
                <a:spcPts val="1010"/>
              </a:spcBef>
              <a:buFont typeface="Wingdings"/>
              <a:buChar char=""/>
              <a:tabLst>
                <a:tab pos="299085" algn="l"/>
                <a:tab pos="299720" algn="l"/>
              </a:tabLst>
            </a:pPr>
            <a:r>
              <a:rPr lang="en-US" sz="1200" dirty="0"/>
              <a:t>With three decades in banking, equity, and debt investments, he founded CCSPL in 2008 and advised Ruane Cunniff &amp; Goldfarb (Wall-Street based Investment Institution) growing their funds invested in India from USD 400 </a:t>
            </a:r>
            <a:r>
              <a:rPr lang="en-US" sz="1200" dirty="0" err="1"/>
              <a:t>mn</a:t>
            </a:r>
            <a:r>
              <a:rPr lang="en-US" sz="1200" dirty="0"/>
              <a:t> to over USD 1 bn</a:t>
            </a:r>
          </a:p>
          <a:p>
            <a:pPr marL="299085" marR="117475" indent="-287020" algn="just">
              <a:lnSpc>
                <a:spcPct val="100000"/>
              </a:lnSpc>
              <a:spcBef>
                <a:spcPts val="1010"/>
              </a:spcBef>
              <a:buFont typeface="Wingdings"/>
              <a:buChar char=""/>
              <a:tabLst>
                <a:tab pos="299085" algn="l"/>
                <a:tab pos="299720" algn="l"/>
              </a:tabLst>
            </a:pPr>
            <a:r>
              <a:rPr lang="en-US" sz="1200" dirty="0"/>
              <a:t>As President (Credit) at UTI/ Axis Bank, during his 7 years’ stint, he was a key member of the senior management team that turned around the bank to market leadership. The bank’s corporate credit portfolio expanded from INR 1500 </a:t>
            </a:r>
            <a:r>
              <a:rPr lang="en-US" sz="1200" dirty="0" err="1"/>
              <a:t>crs</a:t>
            </a:r>
            <a:r>
              <a:rPr lang="en-US" sz="1200" dirty="0"/>
              <a:t>. to INR 32,000 </a:t>
            </a:r>
            <a:r>
              <a:rPr lang="en-US" sz="1200" dirty="0" err="1"/>
              <a:t>crs</a:t>
            </a:r>
            <a:r>
              <a:rPr lang="en-US" sz="1200" dirty="0"/>
              <a:t>., simultaneously reducing NPA% from 6.50% to 0.30%.</a:t>
            </a:r>
          </a:p>
          <a:p>
            <a:pPr marL="299085" marR="5080" indent="-287020" algn="just">
              <a:lnSpc>
                <a:spcPct val="100000"/>
              </a:lnSpc>
              <a:spcBef>
                <a:spcPts val="990"/>
              </a:spcBef>
              <a:buFont typeface="Wingdings"/>
              <a:buChar char=""/>
              <a:tabLst>
                <a:tab pos="299085" algn="l"/>
                <a:tab pos="299720" algn="l"/>
              </a:tabLst>
            </a:pPr>
            <a:r>
              <a:rPr lang="en-US" sz="1200" dirty="0"/>
              <a:t>Between 1992 to 2001, he spent 9 years at Unit Trust of India (UTI) where he pioneered and led professional equity research. He  is also credited with turning around India Fund to a top quartile fund among Indian offshore funds</a:t>
            </a:r>
          </a:p>
          <a:p>
            <a:pPr marL="299085" marR="117475" indent="-287020" algn="just">
              <a:lnSpc>
                <a:spcPct val="100000"/>
              </a:lnSpc>
              <a:spcBef>
                <a:spcPts val="1010"/>
              </a:spcBef>
              <a:buFont typeface="Wingdings"/>
              <a:buChar char=""/>
              <a:tabLst>
                <a:tab pos="299085" algn="l"/>
                <a:tab pos="299720" algn="l"/>
              </a:tabLst>
            </a:pPr>
            <a:r>
              <a:rPr lang="en-US" sz="1200" dirty="0"/>
              <a:t>Holds PGDM (IIM-A) and Ph. D (Finance) from the University of North Texas</a:t>
            </a:r>
          </a:p>
          <a:p>
            <a:pPr marL="12700" algn="just">
              <a:lnSpc>
                <a:spcPct val="100000"/>
              </a:lnSpc>
              <a:spcBef>
                <a:spcPts val="1010"/>
              </a:spcBef>
            </a:pPr>
            <a:endParaRPr lang="en-US" sz="1600" b="1" u="sng" dirty="0"/>
          </a:p>
          <a:p>
            <a:pPr marL="12700" algn="just">
              <a:lnSpc>
                <a:spcPct val="100000"/>
              </a:lnSpc>
              <a:spcBef>
                <a:spcPts val="1010"/>
              </a:spcBef>
            </a:pPr>
            <a:r>
              <a:rPr lang="en-US" sz="1600" b="1" u="sng" dirty="0"/>
              <a:t>Gautami Desai - Fund Manager &amp; COO</a:t>
            </a:r>
          </a:p>
          <a:p>
            <a:pPr marL="299085" indent="-287020" algn="just">
              <a:lnSpc>
                <a:spcPct val="100000"/>
              </a:lnSpc>
              <a:spcBef>
                <a:spcPts val="985"/>
              </a:spcBef>
              <a:buFont typeface="Wingdings"/>
              <a:buChar char=""/>
              <a:tabLst>
                <a:tab pos="299085" algn="l"/>
                <a:tab pos="299720" algn="l"/>
              </a:tabLst>
            </a:pPr>
            <a:r>
              <a:rPr lang="en-US" sz="1200" dirty="0"/>
              <a:t>With two decades in equity investments, </a:t>
            </a:r>
          </a:p>
          <a:p>
            <a:pPr marL="299085" indent="-287020" algn="just">
              <a:lnSpc>
                <a:spcPct val="100000"/>
              </a:lnSpc>
              <a:spcBef>
                <a:spcPts val="985"/>
              </a:spcBef>
              <a:buFont typeface="Wingdings"/>
              <a:buChar char=""/>
              <a:tabLst>
                <a:tab pos="299085" algn="l"/>
                <a:tab pos="299720" algn="l"/>
              </a:tabLst>
            </a:pPr>
            <a:r>
              <a:rPr lang="en-US" sz="1200" dirty="0"/>
              <a:t>Gautami brings extensive experience from 10 years at UTI, focusing on credit research and fund management. Managed equity portfolio of INR 3,500 crore across five funds, three of which were rated amongst the best performing funds by Crisil, Lipper and Value Research</a:t>
            </a:r>
          </a:p>
          <a:p>
            <a:pPr marL="299085" indent="-287020" algn="just">
              <a:lnSpc>
                <a:spcPct val="100000"/>
              </a:lnSpc>
              <a:spcBef>
                <a:spcPts val="985"/>
              </a:spcBef>
              <a:buFont typeface="Wingdings"/>
              <a:buChar char=""/>
              <a:tabLst>
                <a:tab pos="299085" algn="l"/>
                <a:tab pos="299720" algn="l"/>
              </a:tabLst>
            </a:pPr>
            <a:r>
              <a:rPr lang="en-US" sz="1200" dirty="0"/>
              <a:t>Known for her thorough company research. Ever heard of a fund manager walking on the ramp just to know branding / marketing of a large consumer company?</a:t>
            </a:r>
          </a:p>
          <a:p>
            <a:pPr marL="299085" indent="-287020" algn="just">
              <a:lnSpc>
                <a:spcPct val="100000"/>
              </a:lnSpc>
              <a:spcBef>
                <a:spcPts val="1010"/>
              </a:spcBef>
              <a:buFont typeface="Wingdings"/>
              <a:buChar char=""/>
              <a:tabLst>
                <a:tab pos="299085" algn="l"/>
                <a:tab pos="299720" algn="l"/>
              </a:tabLst>
            </a:pPr>
            <a:r>
              <a:rPr lang="en-US" sz="1200" dirty="0"/>
              <a:t>Holds BE (Electronics) and has completed Masters in Management Studies from the Mumbai University.</a:t>
            </a:r>
          </a:p>
          <a:p>
            <a:pPr marL="12065" marR="117475" algn="just">
              <a:lnSpc>
                <a:spcPct val="100000"/>
              </a:lnSpc>
              <a:spcBef>
                <a:spcPts val="1010"/>
              </a:spcBef>
              <a:tabLst>
                <a:tab pos="299085" algn="l"/>
                <a:tab pos="299720" algn="l"/>
              </a:tabLst>
            </a:pPr>
            <a:endParaRPr lang="en-US" sz="1200" dirty="0"/>
          </a:p>
          <a:p>
            <a:pPr marL="297815" marR="117475" indent="-285750" algn="just">
              <a:lnSpc>
                <a:spcPct val="100000"/>
              </a:lnSpc>
              <a:spcBef>
                <a:spcPts val="1010"/>
              </a:spcBef>
              <a:buFont typeface="Wingdings" panose="05000000000000000000" pitchFamily="2" charset="2"/>
              <a:buChar char="Ø"/>
              <a:tabLst>
                <a:tab pos="299085" algn="l"/>
                <a:tab pos="299720" algn="l"/>
              </a:tabLst>
            </a:pPr>
            <a:endParaRPr lang="en-US" sz="1200" dirty="0"/>
          </a:p>
          <a:p>
            <a:pPr marL="297815" marR="117475" indent="-285750" algn="just">
              <a:lnSpc>
                <a:spcPct val="100000"/>
              </a:lnSpc>
              <a:spcBef>
                <a:spcPts val="1010"/>
              </a:spcBef>
              <a:buFont typeface="Wingdings" panose="05000000000000000000" pitchFamily="2" charset="2"/>
              <a:buChar char="Ø"/>
              <a:tabLst>
                <a:tab pos="299085" algn="l"/>
                <a:tab pos="299720" algn="l"/>
              </a:tabLst>
            </a:pPr>
            <a:endParaRPr lang="en-US" sz="1200" dirty="0"/>
          </a:p>
        </p:txBody>
      </p:sp>
      <p:graphicFrame>
        <p:nvGraphicFramePr>
          <p:cNvPr id="2" name="Diagram 1">
            <a:extLst>
              <a:ext uri="{FF2B5EF4-FFF2-40B4-BE49-F238E27FC236}">
                <a16:creationId xmlns:a16="http://schemas.microsoft.com/office/drawing/2014/main" id="{49DB7997-1314-B6C4-461D-DA619ECFAF19}"/>
              </a:ext>
            </a:extLst>
          </p:cNvPr>
          <p:cNvGraphicFramePr/>
          <p:nvPr>
            <p:extLst>
              <p:ext uri="{D42A27DB-BD31-4B8C-83A1-F6EECF244321}">
                <p14:modId xmlns:p14="http://schemas.microsoft.com/office/powerpoint/2010/main" val="2754624291"/>
              </p:ext>
            </p:extLst>
          </p:nvPr>
        </p:nvGraphicFramePr>
        <p:xfrm>
          <a:off x="10106661" y="45377"/>
          <a:ext cx="1556468" cy="12706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Slide Number Placeholder 3">
            <a:extLst>
              <a:ext uri="{FF2B5EF4-FFF2-40B4-BE49-F238E27FC236}">
                <a16:creationId xmlns:a16="http://schemas.microsoft.com/office/drawing/2014/main" id="{BDE5C094-73F8-6C70-ED7F-0F71BC3A67B1}"/>
              </a:ext>
            </a:extLst>
          </p:cNvPr>
          <p:cNvSpPr>
            <a:spLocks noGrp="1"/>
          </p:cNvSpPr>
          <p:nvPr>
            <p:ph type="sldNum" sz="quarter" idx="7"/>
          </p:nvPr>
        </p:nvSpPr>
        <p:spPr/>
        <p:txBody>
          <a:bodyPr/>
          <a:lstStyle/>
          <a:p>
            <a:fld id="{B6F15528-21DE-4FAA-801E-634DDDAF4B2B}" type="slidenum">
              <a:rPr lang="en-IN" smtClean="0"/>
              <a:t>5</a:t>
            </a:fld>
            <a:endParaRPr lang="en-IN" dirty="0"/>
          </a:p>
        </p:txBody>
      </p:sp>
      <p:pic>
        <p:nvPicPr>
          <p:cNvPr id="7" name="Picture 6" descr="A person with her arms crossed">
            <a:extLst>
              <a:ext uri="{FF2B5EF4-FFF2-40B4-BE49-F238E27FC236}">
                <a16:creationId xmlns:a16="http://schemas.microsoft.com/office/drawing/2014/main" id="{4945E179-49B9-F3A8-783F-5D8CC50935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0460643" y="4732407"/>
            <a:ext cx="1219201" cy="1528438"/>
          </a:xfrm>
          <a:prstGeom prst="rect">
            <a:avLst/>
          </a:prstGeom>
          <a:solidFill>
            <a:schemeClr val="accent1"/>
          </a:solidFill>
        </p:spPr>
      </p:pic>
    </p:spTree>
    <p:extLst>
      <p:ext uri="{BB962C8B-B14F-4D97-AF65-F5344CB8AC3E}">
        <p14:creationId xmlns:p14="http://schemas.microsoft.com/office/powerpoint/2010/main" val="2869616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earing glasses and a suit&#10;&#10;AI-generated content may be incorrect.">
            <a:extLst>
              <a:ext uri="{FF2B5EF4-FFF2-40B4-BE49-F238E27FC236}">
                <a16:creationId xmlns:a16="http://schemas.microsoft.com/office/drawing/2014/main" id="{456736FB-ABA5-A732-7CD3-C7E796B91220}"/>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0377082" y="3401768"/>
            <a:ext cx="1160596" cy="1365250"/>
          </a:xfrm>
          <a:prstGeom prst="rect">
            <a:avLst/>
          </a:prstGeom>
          <a:noFill/>
          <a:ln>
            <a:noFill/>
          </a:ln>
        </p:spPr>
      </p:pic>
      <p:pic>
        <p:nvPicPr>
          <p:cNvPr id="9" name="object 9"/>
          <p:cNvPicPr/>
          <p:nvPr/>
        </p:nvPicPr>
        <p:blipFill>
          <a:blip r:embed="rId5" cstate="print"/>
          <a:stretch>
            <a:fillRect/>
          </a:stretch>
        </p:blipFill>
        <p:spPr>
          <a:xfrm>
            <a:off x="192023" y="6367271"/>
            <a:ext cx="826008" cy="326136"/>
          </a:xfrm>
          <a:prstGeom prst="rect">
            <a:avLst/>
          </a:prstGeom>
        </p:spPr>
      </p:pic>
      <p:sp>
        <p:nvSpPr>
          <p:cNvPr id="18" name="object 2"/>
          <p:cNvSpPr txBox="1">
            <a:spLocks noGrp="1"/>
          </p:cNvSpPr>
          <p:nvPr>
            <p:ph type="title"/>
          </p:nvPr>
        </p:nvSpPr>
        <p:spPr>
          <a:xfrm>
            <a:off x="899260" y="444753"/>
            <a:ext cx="10735081" cy="825867"/>
          </a:xfrm>
          <a:prstGeom prst="rect">
            <a:avLst/>
          </a:prstGeom>
        </p:spPr>
        <p:txBody>
          <a:bodyPr vert="horz" wrap="square" lIns="0" tIns="12700" rIns="0" bIns="0" rtlCol="0">
            <a:spAutoFit/>
          </a:bodyPr>
          <a:lstStyle/>
          <a:p>
            <a:pPr marL="12700">
              <a:lnSpc>
                <a:spcPct val="100000"/>
              </a:lnSpc>
              <a:spcBef>
                <a:spcPts val="100"/>
              </a:spcBef>
            </a:pPr>
            <a:r>
              <a:rPr lang="en-US" sz="3600" b="0" spc="-5" dirty="0">
                <a:solidFill>
                  <a:srgbClr val="242424"/>
                </a:solidFill>
              </a:rPr>
              <a:t>Seasoned Core Team (Cont.)		</a:t>
            </a:r>
            <a:endParaRPr sz="3600" b="0" spc="-5" dirty="0">
              <a:solidFill>
                <a:srgbClr val="242424"/>
              </a:solidFill>
            </a:endParaRPr>
          </a:p>
          <a:p>
            <a:pPr marL="12700">
              <a:lnSpc>
                <a:spcPct val="100000"/>
              </a:lnSpc>
              <a:spcBef>
                <a:spcPts val="55"/>
              </a:spcBef>
            </a:pPr>
            <a:r>
              <a:rPr lang="en-US" sz="1600" b="0" spc="-70" dirty="0">
                <a:latin typeface="Verdana"/>
                <a:cs typeface="Verdana"/>
              </a:rPr>
              <a:t>Wealth of Experience</a:t>
            </a:r>
            <a:endParaRPr sz="1600" dirty="0">
              <a:latin typeface="Verdana"/>
              <a:cs typeface="Verdana"/>
            </a:endParaRPr>
          </a:p>
        </p:txBody>
      </p:sp>
      <p:grpSp>
        <p:nvGrpSpPr>
          <p:cNvPr id="19" name="object 3"/>
          <p:cNvGrpSpPr/>
          <p:nvPr/>
        </p:nvGrpSpPr>
        <p:grpSpPr>
          <a:xfrm>
            <a:off x="865807" y="1361374"/>
            <a:ext cx="10801985" cy="91440"/>
            <a:chOff x="679704" y="1176529"/>
            <a:chExt cx="10801985" cy="91440"/>
          </a:xfrm>
        </p:grpSpPr>
        <p:sp>
          <p:nvSpPr>
            <p:cNvPr id="20" name="object 4"/>
            <p:cNvSpPr/>
            <p:nvPr/>
          </p:nvSpPr>
          <p:spPr>
            <a:xfrm>
              <a:off x="679704" y="1176529"/>
              <a:ext cx="2703830" cy="91440"/>
            </a:xfrm>
            <a:custGeom>
              <a:avLst/>
              <a:gdLst/>
              <a:ahLst/>
              <a:cxnLst/>
              <a:rect l="l" t="t" r="r" b="b"/>
              <a:pathLst>
                <a:path w="2703829" h="91440">
                  <a:moveTo>
                    <a:pt x="2703448" y="0"/>
                  </a:moveTo>
                  <a:lnTo>
                    <a:pt x="0" y="0"/>
                  </a:lnTo>
                  <a:lnTo>
                    <a:pt x="0" y="91438"/>
                  </a:lnTo>
                  <a:lnTo>
                    <a:pt x="2703448" y="91438"/>
                  </a:lnTo>
                  <a:lnTo>
                    <a:pt x="2703448" y="0"/>
                  </a:lnTo>
                  <a:close/>
                </a:path>
              </a:pathLst>
            </a:custGeom>
            <a:solidFill>
              <a:srgbClr val="FF7A80"/>
            </a:solidFill>
          </p:spPr>
          <p:txBody>
            <a:bodyPr wrap="square" lIns="0" tIns="0" rIns="0" bIns="0" rtlCol="0"/>
            <a:lstStyle/>
            <a:p>
              <a:endParaRPr dirty="0"/>
            </a:p>
          </p:txBody>
        </p:sp>
        <p:sp>
          <p:nvSpPr>
            <p:cNvPr id="21" name="object 5"/>
            <p:cNvSpPr/>
            <p:nvPr/>
          </p:nvSpPr>
          <p:spPr>
            <a:xfrm>
              <a:off x="3380231" y="1176529"/>
              <a:ext cx="2700655" cy="91440"/>
            </a:xfrm>
            <a:custGeom>
              <a:avLst/>
              <a:gdLst/>
              <a:ahLst/>
              <a:cxnLst/>
              <a:rect l="l" t="t" r="r" b="b"/>
              <a:pathLst>
                <a:path w="2700654" h="91440">
                  <a:moveTo>
                    <a:pt x="2700147" y="0"/>
                  </a:moveTo>
                  <a:lnTo>
                    <a:pt x="0" y="0"/>
                  </a:lnTo>
                  <a:lnTo>
                    <a:pt x="0" y="91438"/>
                  </a:lnTo>
                  <a:lnTo>
                    <a:pt x="2700147" y="91438"/>
                  </a:lnTo>
                  <a:lnTo>
                    <a:pt x="2700147" y="0"/>
                  </a:lnTo>
                  <a:close/>
                </a:path>
              </a:pathLst>
            </a:custGeom>
            <a:solidFill>
              <a:srgbClr val="C00000"/>
            </a:solidFill>
          </p:spPr>
          <p:txBody>
            <a:bodyPr wrap="square" lIns="0" tIns="0" rIns="0" bIns="0" rtlCol="0"/>
            <a:lstStyle/>
            <a:p>
              <a:endParaRPr dirty="0"/>
            </a:p>
          </p:txBody>
        </p:sp>
        <p:sp>
          <p:nvSpPr>
            <p:cNvPr id="22" name="object 6"/>
            <p:cNvSpPr/>
            <p:nvPr/>
          </p:nvSpPr>
          <p:spPr>
            <a:xfrm>
              <a:off x="6080759"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9BFFC6"/>
            </a:solidFill>
          </p:spPr>
          <p:txBody>
            <a:bodyPr wrap="square" lIns="0" tIns="0" rIns="0" bIns="0" rtlCol="0"/>
            <a:lstStyle/>
            <a:p>
              <a:endParaRPr dirty="0"/>
            </a:p>
          </p:txBody>
        </p:sp>
        <p:sp>
          <p:nvSpPr>
            <p:cNvPr id="23" name="object 7"/>
            <p:cNvSpPr/>
            <p:nvPr/>
          </p:nvSpPr>
          <p:spPr>
            <a:xfrm>
              <a:off x="8781287"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00AE50"/>
            </a:solidFill>
          </p:spPr>
          <p:txBody>
            <a:bodyPr wrap="square" lIns="0" tIns="0" rIns="0" bIns="0" rtlCol="0"/>
            <a:lstStyle/>
            <a:p>
              <a:endParaRPr dirty="0"/>
            </a:p>
          </p:txBody>
        </p:sp>
      </p:grpSp>
      <p:sp>
        <p:nvSpPr>
          <p:cNvPr id="26" name="Rectangle 25"/>
          <p:cNvSpPr/>
          <p:nvPr/>
        </p:nvSpPr>
        <p:spPr>
          <a:xfrm>
            <a:off x="695522" y="1498191"/>
            <a:ext cx="9491623" cy="5611793"/>
          </a:xfrm>
          <a:prstGeom prst="rect">
            <a:avLst/>
          </a:prstGeom>
        </p:spPr>
        <p:txBody>
          <a:bodyPr wrap="square">
            <a:spAutoFit/>
          </a:bodyPr>
          <a:lstStyle/>
          <a:p>
            <a:pPr marR="117475" algn="just">
              <a:spcBef>
                <a:spcPts val="1010"/>
              </a:spcBef>
              <a:tabLst>
                <a:tab pos="299085" algn="l"/>
                <a:tab pos="299720" algn="l"/>
              </a:tabLst>
            </a:pPr>
            <a:r>
              <a:rPr lang="en-IN" sz="1600" b="1" i="0" u="sng" dirty="0">
                <a:solidFill>
                  <a:srgbClr val="000000"/>
                </a:solidFill>
                <a:effectLst/>
                <a:highlight>
                  <a:srgbClr val="FFFFFF"/>
                </a:highlight>
              </a:rPr>
              <a:t>Varsha Valecha, </a:t>
            </a:r>
            <a:r>
              <a:rPr lang="en-IN" sz="1600" b="1" u="sng" dirty="0">
                <a:solidFill>
                  <a:srgbClr val="000000"/>
                </a:solidFill>
                <a:highlight>
                  <a:srgbClr val="FFFFFF"/>
                </a:highlight>
              </a:rPr>
              <a:t>Principal Officer</a:t>
            </a:r>
            <a:r>
              <a:rPr lang="en-IN" sz="1600" b="1" i="0" u="sng" dirty="0">
                <a:solidFill>
                  <a:srgbClr val="000000"/>
                </a:solidFill>
                <a:effectLst/>
                <a:highlight>
                  <a:srgbClr val="FFFFFF"/>
                </a:highlight>
              </a:rPr>
              <a:t> </a:t>
            </a:r>
            <a:r>
              <a:rPr lang="en-IN" sz="1600" b="1" u="sng" dirty="0">
                <a:solidFill>
                  <a:srgbClr val="000000"/>
                </a:solidFill>
                <a:highlight>
                  <a:srgbClr val="FFFFFF"/>
                </a:highlight>
              </a:rPr>
              <a:t>(GIFT Branch)</a:t>
            </a:r>
          </a:p>
          <a:p>
            <a:pPr marL="297815" marR="117475" indent="-285750" algn="just">
              <a:lnSpc>
                <a:spcPct val="100000"/>
              </a:lnSpc>
              <a:spcBef>
                <a:spcPts val="1010"/>
              </a:spcBef>
              <a:buFont typeface="Wingdings" panose="05000000000000000000" pitchFamily="2" charset="2"/>
              <a:buChar char="Ø"/>
              <a:tabLst>
                <a:tab pos="299085" algn="l"/>
                <a:tab pos="299720" algn="l"/>
              </a:tabLst>
            </a:pPr>
            <a:r>
              <a:rPr lang="en-US" sz="1200" dirty="0"/>
              <a:t>With over 30 years' experience in Investment Banking and Indian Equities, has managed Fundraising Mandates and Mergers &amp; Acquisitions for prominent organizations like Infosys, Hindalco, and HCL Technologies. She was also associated with Enam, Royal Bank of Scotland, and Edelweiss.</a:t>
            </a:r>
          </a:p>
          <a:p>
            <a:pPr marL="297815" marR="117475" indent="-285750" algn="just">
              <a:lnSpc>
                <a:spcPct val="100000"/>
              </a:lnSpc>
              <a:spcBef>
                <a:spcPts val="1010"/>
              </a:spcBef>
              <a:buFont typeface="Wingdings" panose="05000000000000000000" pitchFamily="2" charset="2"/>
              <a:buChar char="Ø"/>
              <a:tabLst>
                <a:tab pos="299085" algn="l"/>
                <a:tab pos="299720" algn="l"/>
              </a:tabLst>
            </a:pPr>
            <a:r>
              <a:rPr lang="en-US" sz="1200" dirty="0"/>
              <a:t>Her expertise spans diverse industries, reflecting her deep understanding of corporate landscapes and her commitment to social initiatives.</a:t>
            </a:r>
          </a:p>
          <a:p>
            <a:pPr marL="297815" marR="117475" indent="-285750" algn="just">
              <a:spcBef>
                <a:spcPts val="1010"/>
              </a:spcBef>
              <a:buFont typeface="Wingdings" panose="05000000000000000000" pitchFamily="2" charset="2"/>
              <a:buChar char="Ø"/>
              <a:tabLst>
                <a:tab pos="299085" algn="l"/>
                <a:tab pos="299720" algn="l"/>
              </a:tabLst>
            </a:pPr>
            <a:r>
              <a:rPr lang="en-US" sz="1200" dirty="0"/>
              <a:t>Holds </a:t>
            </a:r>
            <a:r>
              <a:rPr lang="en-US" sz="1200" dirty="0" err="1"/>
              <a:t>B.Com</a:t>
            </a:r>
            <a:r>
              <a:rPr lang="en-US" sz="1200" dirty="0"/>
              <a:t> and has completed Masters in Management Studies from the Mumbai University.</a:t>
            </a:r>
          </a:p>
          <a:p>
            <a:pPr marR="117475" algn="just">
              <a:spcBef>
                <a:spcPts val="1010"/>
              </a:spcBef>
              <a:tabLst>
                <a:tab pos="299085" algn="l"/>
                <a:tab pos="299720" algn="l"/>
              </a:tabLst>
            </a:pPr>
            <a:endParaRPr lang="en-US" sz="1200" dirty="0">
              <a:highlight>
                <a:srgbClr val="FFFFFF"/>
              </a:highlight>
            </a:endParaRPr>
          </a:p>
          <a:p>
            <a:pPr marR="117475" algn="just">
              <a:spcBef>
                <a:spcPts val="1010"/>
              </a:spcBef>
              <a:tabLst>
                <a:tab pos="299085" algn="l"/>
                <a:tab pos="299720" algn="l"/>
              </a:tabLst>
            </a:pPr>
            <a:r>
              <a:rPr lang="en-IN" sz="1600" b="1" u="sng" dirty="0">
                <a:solidFill>
                  <a:srgbClr val="000000"/>
                </a:solidFill>
                <a:highlight>
                  <a:srgbClr val="FFFFFF"/>
                </a:highlight>
              </a:rPr>
              <a:t>Vivek Jain, Equity Research Analyst &amp; Compliance Officer</a:t>
            </a:r>
          </a:p>
          <a:p>
            <a:pPr marL="297815" marR="117475" indent="-285750" algn="just">
              <a:spcBef>
                <a:spcPts val="1010"/>
              </a:spcBef>
              <a:buFont typeface="Wingdings" panose="05000000000000000000" pitchFamily="2" charset="2"/>
              <a:buChar char="Ø"/>
              <a:tabLst>
                <a:tab pos="299085" algn="l"/>
                <a:tab pos="299720" algn="l"/>
              </a:tabLst>
            </a:pPr>
            <a:r>
              <a:rPr lang="en-US" sz="1200" dirty="0"/>
              <a:t>With 7 years of experience in Equity Research, Business Finance, Audit &amp; Taxation. He was also associated with Bharat Petroleum and Chaturvedi &amp; Shah.</a:t>
            </a:r>
          </a:p>
          <a:p>
            <a:pPr marL="297815" marR="117475" indent="-285750" algn="just">
              <a:spcBef>
                <a:spcPts val="1010"/>
              </a:spcBef>
              <a:buFont typeface="Wingdings" panose="05000000000000000000" pitchFamily="2" charset="2"/>
              <a:buChar char="Ø"/>
              <a:tabLst>
                <a:tab pos="299085" algn="l"/>
                <a:tab pos="299720" algn="l"/>
              </a:tabLst>
            </a:pPr>
            <a:r>
              <a:rPr lang="en-US" sz="1200" dirty="0"/>
              <a:t>He is known for his expertise in Valuation, Financial due diligence, Company Law, Taxation and Accounting &amp; Auditing Standards.</a:t>
            </a:r>
          </a:p>
          <a:p>
            <a:pPr marL="297815" marR="117475" indent="-285750" algn="just">
              <a:spcBef>
                <a:spcPts val="1010"/>
              </a:spcBef>
              <a:buFont typeface="Wingdings" panose="05000000000000000000" pitchFamily="2" charset="2"/>
              <a:buChar char="Ø"/>
              <a:tabLst>
                <a:tab pos="299085" algn="l"/>
                <a:tab pos="299720" algn="l"/>
              </a:tabLst>
            </a:pPr>
            <a:r>
              <a:rPr lang="en-US" sz="1200" dirty="0"/>
              <a:t>Holds Chartered Accountant (ICAI) and BCom from MDSU University</a:t>
            </a:r>
          </a:p>
          <a:p>
            <a:pPr marL="297815" marR="117475" indent="-285750" algn="just">
              <a:spcBef>
                <a:spcPts val="1010"/>
              </a:spcBef>
              <a:buFont typeface="Wingdings" panose="05000000000000000000" pitchFamily="2" charset="2"/>
              <a:buChar char="Ø"/>
              <a:tabLst>
                <a:tab pos="299085" algn="l"/>
                <a:tab pos="299720" algn="l"/>
              </a:tabLst>
            </a:pPr>
            <a:endParaRPr lang="en-US" sz="1200" dirty="0"/>
          </a:p>
          <a:p>
            <a:pPr marR="117475" algn="just">
              <a:spcBef>
                <a:spcPts val="1010"/>
              </a:spcBef>
              <a:tabLst>
                <a:tab pos="299085" algn="l"/>
                <a:tab pos="299720" algn="l"/>
              </a:tabLst>
            </a:pPr>
            <a:r>
              <a:rPr lang="en-IN" sz="1600" b="1" u="sng" dirty="0">
                <a:solidFill>
                  <a:srgbClr val="000000"/>
                </a:solidFill>
                <a:highlight>
                  <a:srgbClr val="FFFFFF"/>
                </a:highlight>
              </a:rPr>
              <a:t>Avish Bhansali, Equity Research Analyst &amp; Compliance officer (GIFT Branch)</a:t>
            </a:r>
            <a:endParaRPr lang="en-IN" b="1" u="sng" dirty="0">
              <a:solidFill>
                <a:srgbClr val="000000"/>
              </a:solidFill>
              <a:highlight>
                <a:srgbClr val="FFFFFF"/>
              </a:highlight>
            </a:endParaRPr>
          </a:p>
          <a:p>
            <a:pPr marL="297815" marR="117475" indent="-285750" algn="just">
              <a:spcBef>
                <a:spcPts val="1010"/>
              </a:spcBef>
              <a:buFont typeface="Wingdings" panose="05000000000000000000" pitchFamily="2" charset="2"/>
              <a:buChar char="Ø"/>
              <a:tabLst>
                <a:tab pos="299085" algn="l"/>
                <a:tab pos="299720" algn="l"/>
              </a:tabLst>
            </a:pPr>
            <a:r>
              <a:rPr lang="en-US" sz="1200" dirty="0"/>
              <a:t>With 5 years’ experience in equity research, auditing, taxation, business finance and management. He focuses on auto ancillaries, capital goods, power and bearing industries.</a:t>
            </a:r>
          </a:p>
          <a:p>
            <a:pPr marL="297815" marR="117475" indent="-285750" algn="just">
              <a:spcBef>
                <a:spcPts val="1010"/>
              </a:spcBef>
              <a:buFont typeface="Wingdings" panose="05000000000000000000" pitchFamily="2" charset="2"/>
              <a:buChar char="Ø"/>
              <a:tabLst>
                <a:tab pos="299085" algn="l"/>
                <a:tab pos="299720" algn="l"/>
              </a:tabLst>
            </a:pPr>
            <a:r>
              <a:rPr lang="en-US" sz="1200" dirty="0"/>
              <a:t>He is a  Chartered Accountant (ICAI) and BCom from Gujarat University</a:t>
            </a:r>
            <a:endParaRPr lang="en-IN" sz="1200" b="1" u="sng" dirty="0">
              <a:solidFill>
                <a:srgbClr val="000000"/>
              </a:solidFill>
              <a:highlight>
                <a:srgbClr val="FFFFFF"/>
              </a:highlight>
            </a:endParaRPr>
          </a:p>
          <a:p>
            <a:pPr marL="297815" marR="117475" indent="-285750" algn="just">
              <a:spcBef>
                <a:spcPts val="1010"/>
              </a:spcBef>
              <a:buFont typeface="Wingdings" panose="05000000000000000000" pitchFamily="2" charset="2"/>
              <a:buChar char="Ø"/>
              <a:tabLst>
                <a:tab pos="299085" algn="l"/>
                <a:tab pos="299720" algn="l"/>
              </a:tabLst>
            </a:pPr>
            <a:endParaRPr lang="en-US" sz="1200" dirty="0"/>
          </a:p>
          <a:p>
            <a:pPr marL="297815" marR="117475" indent="-285750" algn="just">
              <a:spcBef>
                <a:spcPts val="1010"/>
              </a:spcBef>
              <a:buFont typeface="Wingdings" panose="05000000000000000000" pitchFamily="2" charset="2"/>
              <a:buChar char="Ø"/>
              <a:tabLst>
                <a:tab pos="299085" algn="l"/>
                <a:tab pos="299720" algn="l"/>
              </a:tabLst>
            </a:pPr>
            <a:endParaRPr lang="en-US" sz="1200" dirty="0"/>
          </a:p>
        </p:txBody>
      </p:sp>
      <p:graphicFrame>
        <p:nvGraphicFramePr>
          <p:cNvPr id="2" name="Diagram 1">
            <a:extLst>
              <a:ext uri="{FF2B5EF4-FFF2-40B4-BE49-F238E27FC236}">
                <a16:creationId xmlns:a16="http://schemas.microsoft.com/office/drawing/2014/main" id="{49DB7997-1314-B6C4-461D-DA619ECFAF19}"/>
              </a:ext>
            </a:extLst>
          </p:cNvPr>
          <p:cNvGraphicFramePr/>
          <p:nvPr/>
        </p:nvGraphicFramePr>
        <p:xfrm>
          <a:off x="10106661" y="45377"/>
          <a:ext cx="1556468" cy="127062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Slide Number Placeholder 3">
            <a:extLst>
              <a:ext uri="{FF2B5EF4-FFF2-40B4-BE49-F238E27FC236}">
                <a16:creationId xmlns:a16="http://schemas.microsoft.com/office/drawing/2014/main" id="{15A1352C-61C8-8AD5-2B2C-068C92E63D1B}"/>
              </a:ext>
            </a:extLst>
          </p:cNvPr>
          <p:cNvSpPr>
            <a:spLocks noGrp="1"/>
          </p:cNvSpPr>
          <p:nvPr>
            <p:ph type="sldNum" sz="quarter" idx="7"/>
          </p:nvPr>
        </p:nvSpPr>
        <p:spPr/>
        <p:txBody>
          <a:bodyPr/>
          <a:lstStyle/>
          <a:p>
            <a:fld id="{B6F15528-21DE-4FAA-801E-634DDDAF4B2B}" type="slidenum">
              <a:rPr lang="en-IN" smtClean="0"/>
              <a:t>6</a:t>
            </a:fld>
            <a:endParaRPr lang="en-IN" dirty="0"/>
          </a:p>
        </p:txBody>
      </p:sp>
      <p:pic>
        <p:nvPicPr>
          <p:cNvPr id="11" name="Picture 10" descr="A person smiling at the camera">
            <a:extLst>
              <a:ext uri="{FF2B5EF4-FFF2-40B4-BE49-F238E27FC236}">
                <a16:creationId xmlns:a16="http://schemas.microsoft.com/office/drawing/2014/main" id="{9CB948BB-3E79-F2EE-BD86-0B5F8DCED23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382106" y="5004134"/>
            <a:ext cx="1159781" cy="1386803"/>
          </a:xfrm>
          <a:prstGeom prst="rect">
            <a:avLst/>
          </a:prstGeom>
        </p:spPr>
      </p:pic>
      <p:pic>
        <p:nvPicPr>
          <p:cNvPr id="6" name="Picture 5">
            <a:extLst>
              <a:ext uri="{FF2B5EF4-FFF2-40B4-BE49-F238E27FC236}">
                <a16:creationId xmlns:a16="http://schemas.microsoft.com/office/drawing/2014/main" id="{4E48462B-D848-E593-92D1-D39DD8B6D18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377082" y="1834692"/>
            <a:ext cx="1160596" cy="1365708"/>
          </a:xfrm>
          <a:prstGeom prst="rect">
            <a:avLst/>
          </a:prstGeom>
        </p:spPr>
      </p:pic>
    </p:spTree>
    <p:extLst>
      <p:ext uri="{BB962C8B-B14F-4D97-AF65-F5344CB8AC3E}">
        <p14:creationId xmlns:p14="http://schemas.microsoft.com/office/powerpoint/2010/main" val="3971038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979F6C-6E72-2B65-384A-DCE3EA60D061}"/>
              </a:ext>
            </a:extLst>
          </p:cNvPr>
          <p:cNvSpPr>
            <a:spLocks noGrp="1"/>
          </p:cNvSpPr>
          <p:nvPr>
            <p:ph type="body" idx="1"/>
          </p:nvPr>
        </p:nvSpPr>
        <p:spPr>
          <a:xfrm>
            <a:off x="895304" y="1669996"/>
            <a:ext cx="5276896" cy="3457357"/>
          </a:xfrm>
        </p:spPr>
        <p:txBody>
          <a:bodyPr/>
          <a:lstStyle/>
          <a:p>
            <a:pPr marL="12065" marR="117475" algn="just">
              <a:spcBef>
                <a:spcPts val="1010"/>
              </a:spcBef>
              <a:tabLst>
                <a:tab pos="299085" algn="l"/>
                <a:tab pos="299720" algn="l"/>
              </a:tabLst>
            </a:pPr>
            <a:r>
              <a:rPr lang="en-IN" sz="1600" b="1" u="sng" dirty="0">
                <a:solidFill>
                  <a:srgbClr val="000000"/>
                </a:solidFill>
                <a:highlight>
                  <a:srgbClr val="FFFFFF"/>
                </a:highlight>
              </a:rPr>
              <a:t>Suvarna Patil, Equity Research Analyst</a:t>
            </a:r>
          </a:p>
          <a:p>
            <a:pPr marL="297815" marR="117475" indent="-285750" algn="just">
              <a:spcBef>
                <a:spcPts val="1010"/>
              </a:spcBef>
              <a:buFont typeface="Wingdings" panose="05000000000000000000" pitchFamily="2" charset="2"/>
              <a:buChar char="Ø"/>
              <a:tabLst>
                <a:tab pos="299085" algn="l"/>
                <a:tab pos="299720" algn="l"/>
              </a:tabLst>
            </a:pPr>
            <a:r>
              <a:rPr lang="en-US" sz="1200" b="0" i="0" dirty="0">
                <a:solidFill>
                  <a:srgbClr val="000000"/>
                </a:solidFill>
                <a:effectLst/>
                <a:highlight>
                  <a:srgbClr val="FFFFFF"/>
                </a:highlight>
              </a:rPr>
              <a:t>With 10 years of experience in Equity Research and Financial Research, including working with CMIE and ICICI Bank. She is known for </a:t>
            </a:r>
            <a:r>
              <a:rPr lang="en-US" sz="1200" dirty="0">
                <a:solidFill>
                  <a:srgbClr val="000000"/>
                </a:solidFill>
                <a:highlight>
                  <a:srgbClr val="FFFFFF"/>
                </a:highlight>
              </a:rPr>
              <a:t>her </a:t>
            </a:r>
            <a:r>
              <a:rPr lang="en-US" sz="1200" b="0" i="0" dirty="0">
                <a:solidFill>
                  <a:srgbClr val="000000"/>
                </a:solidFill>
                <a:effectLst/>
                <a:highlight>
                  <a:srgbClr val="FFFFFF"/>
                </a:highlight>
              </a:rPr>
              <a:t>expertise in Financial Modeling, Earnings Forecasting, Financial Statement Analysis. </a:t>
            </a:r>
          </a:p>
          <a:p>
            <a:pPr marL="297815" marR="117475" indent="-285750" algn="just">
              <a:spcBef>
                <a:spcPts val="1010"/>
              </a:spcBef>
              <a:buFont typeface="Wingdings" panose="05000000000000000000" pitchFamily="2" charset="2"/>
              <a:buChar char="Ø"/>
              <a:tabLst>
                <a:tab pos="299085" algn="l"/>
                <a:tab pos="299720" algn="l"/>
              </a:tabLst>
            </a:pPr>
            <a:r>
              <a:rPr lang="en-US" sz="1200" dirty="0">
                <a:solidFill>
                  <a:srgbClr val="000000"/>
                </a:solidFill>
                <a:highlight>
                  <a:srgbClr val="FFFFFF"/>
                </a:highlight>
              </a:rPr>
              <a:t>She is an </a:t>
            </a:r>
            <a:r>
              <a:rPr lang="en-US" sz="1200" b="0" i="0" dirty="0">
                <a:solidFill>
                  <a:srgbClr val="000000"/>
                </a:solidFill>
                <a:effectLst/>
                <a:highlight>
                  <a:srgbClr val="FFFFFF"/>
                </a:highlight>
              </a:rPr>
              <a:t>MBA in Finance from NMIMS and an MCom from Mumbai University.</a:t>
            </a:r>
          </a:p>
          <a:p>
            <a:pPr marR="117475" algn="just">
              <a:spcBef>
                <a:spcPts val="1010"/>
              </a:spcBef>
              <a:tabLst>
                <a:tab pos="299085" algn="l"/>
                <a:tab pos="299720" algn="l"/>
              </a:tabLst>
            </a:pPr>
            <a:br>
              <a:rPr lang="en-US" sz="1000" dirty="0"/>
            </a:br>
            <a:br>
              <a:rPr lang="en-US" sz="1000" dirty="0"/>
            </a:br>
            <a:r>
              <a:rPr lang="en-IN" sz="1600" b="1" u="sng" dirty="0">
                <a:solidFill>
                  <a:srgbClr val="000000"/>
                </a:solidFill>
                <a:highlight>
                  <a:srgbClr val="FFFFFF"/>
                </a:highlight>
              </a:rPr>
              <a:t>Jinesh Gohil, Fund Management</a:t>
            </a:r>
          </a:p>
          <a:p>
            <a:pPr marR="117475" algn="just">
              <a:spcBef>
                <a:spcPts val="1010"/>
              </a:spcBef>
              <a:tabLst>
                <a:tab pos="299085" algn="l"/>
                <a:tab pos="299720" algn="l"/>
              </a:tabLst>
            </a:pPr>
            <a:endParaRPr lang="en-IN" sz="100" b="1" u="sng" dirty="0">
              <a:solidFill>
                <a:srgbClr val="000000"/>
              </a:solidFill>
              <a:highlight>
                <a:srgbClr val="FFFFFF"/>
              </a:highlight>
            </a:endParaRPr>
          </a:p>
          <a:p>
            <a:pPr marL="285750" indent="-285750" algn="l">
              <a:buFont typeface="Wingdings" panose="05000000000000000000" pitchFamily="2" charset="2"/>
              <a:buChar char="Ø"/>
            </a:pPr>
            <a:r>
              <a:rPr lang="en-US" sz="1200" dirty="0">
                <a:solidFill>
                  <a:srgbClr val="000000"/>
                </a:solidFill>
                <a:highlight>
                  <a:srgbClr val="FFFFFF"/>
                </a:highlight>
              </a:rPr>
              <a:t>With 3 years in equity and derivatives trading, he excels in fund management, trading desk operations, and equity research.  Experienced in creating valuation models, executing trades and optimizing strategies for performance.</a:t>
            </a:r>
          </a:p>
          <a:p>
            <a:pPr algn="l"/>
            <a:r>
              <a:rPr lang="en-US" sz="1200" dirty="0">
                <a:solidFill>
                  <a:srgbClr val="000000"/>
                </a:solidFill>
                <a:highlight>
                  <a:srgbClr val="FFFFFF"/>
                </a:highlight>
              </a:rPr>
              <a:t>	</a:t>
            </a:r>
          </a:p>
          <a:p>
            <a:pPr marL="285750" indent="-285750" algn="l">
              <a:buFont typeface="Wingdings" panose="05000000000000000000" pitchFamily="2" charset="2"/>
              <a:buChar char="Ø"/>
            </a:pPr>
            <a:r>
              <a:rPr lang="en-US" sz="1200" dirty="0">
                <a:solidFill>
                  <a:srgbClr val="000000"/>
                </a:solidFill>
                <a:highlight>
                  <a:srgbClr val="FFFFFF"/>
                </a:highlight>
              </a:rPr>
              <a:t>He is a </a:t>
            </a:r>
            <a:r>
              <a:rPr lang="en-US" sz="1200" dirty="0" err="1">
                <a:solidFill>
                  <a:srgbClr val="000000"/>
                </a:solidFill>
                <a:highlight>
                  <a:srgbClr val="FFFFFF"/>
                </a:highlight>
              </a:rPr>
              <a:t>B.Com</a:t>
            </a:r>
            <a:r>
              <a:rPr lang="en-US" sz="1200" dirty="0">
                <a:solidFill>
                  <a:srgbClr val="000000"/>
                </a:solidFill>
                <a:highlight>
                  <a:srgbClr val="FFFFFF"/>
                </a:highlight>
              </a:rPr>
              <a:t> and holds a Research Analyst certification from NISM (Series XV).</a:t>
            </a:r>
            <a:endParaRPr lang="en-IN" sz="1200" dirty="0">
              <a:solidFill>
                <a:srgbClr val="000000"/>
              </a:solidFill>
              <a:highlight>
                <a:srgbClr val="FFFFFF"/>
              </a:highlight>
            </a:endParaRPr>
          </a:p>
          <a:p>
            <a:pPr marL="285750" marR="117475" indent="-285750" algn="just">
              <a:spcBef>
                <a:spcPts val="1010"/>
              </a:spcBef>
              <a:buFont typeface="Wingdings" panose="05000000000000000000" pitchFamily="2" charset="2"/>
              <a:buChar char="Ø"/>
              <a:tabLst>
                <a:tab pos="299085" algn="l"/>
                <a:tab pos="299720" algn="l"/>
              </a:tabLst>
            </a:pPr>
            <a:endParaRPr lang="en-US" sz="1000" dirty="0"/>
          </a:p>
        </p:txBody>
      </p:sp>
      <p:sp>
        <p:nvSpPr>
          <p:cNvPr id="4" name="object 2">
            <a:extLst>
              <a:ext uri="{FF2B5EF4-FFF2-40B4-BE49-F238E27FC236}">
                <a16:creationId xmlns:a16="http://schemas.microsoft.com/office/drawing/2014/main" id="{13A9FAF6-AC75-8355-A75D-9276DB4C3155}"/>
              </a:ext>
            </a:extLst>
          </p:cNvPr>
          <p:cNvSpPr txBox="1">
            <a:spLocks/>
          </p:cNvSpPr>
          <p:nvPr/>
        </p:nvSpPr>
        <p:spPr>
          <a:xfrm>
            <a:off x="899260" y="444753"/>
            <a:ext cx="10735081" cy="825867"/>
          </a:xfrm>
          <a:prstGeom prst="rect">
            <a:avLst/>
          </a:prstGeom>
        </p:spPr>
        <p:txBody>
          <a:bodyPr vert="horz" wrap="square" lIns="0" tIns="12700" rIns="0" bIns="0" rtlCol="0">
            <a:spAutoFit/>
          </a:bodyPr>
          <a:lstStyle>
            <a:lvl1pPr>
              <a:defRPr sz="6000" b="1" i="0">
                <a:solidFill>
                  <a:schemeClr val="tx1"/>
                </a:solidFill>
                <a:latin typeface="Segoe UI"/>
                <a:ea typeface="+mj-ea"/>
                <a:cs typeface="Segoe UI"/>
              </a:defRPr>
            </a:lvl1pPr>
          </a:lstStyle>
          <a:p>
            <a:pPr marL="12700">
              <a:spcBef>
                <a:spcPts val="100"/>
              </a:spcBef>
            </a:pPr>
            <a:r>
              <a:rPr lang="en-US" sz="3600" b="0" kern="0" spc="-5" dirty="0">
                <a:solidFill>
                  <a:srgbClr val="242424"/>
                </a:solidFill>
              </a:rPr>
              <a:t>Research &amp; Operations Team 		</a:t>
            </a:r>
          </a:p>
          <a:p>
            <a:pPr marL="12700">
              <a:spcBef>
                <a:spcPts val="55"/>
              </a:spcBef>
            </a:pPr>
            <a:r>
              <a:rPr lang="en-US" sz="1600" b="0" kern="0" spc="-70" dirty="0">
                <a:latin typeface="Verdana"/>
                <a:cs typeface="Verdana"/>
              </a:rPr>
              <a:t>Wealth of Experience</a:t>
            </a:r>
            <a:endParaRPr lang="en-US" sz="1600" kern="0" dirty="0">
              <a:latin typeface="Verdana"/>
              <a:cs typeface="Verdana"/>
            </a:endParaRPr>
          </a:p>
        </p:txBody>
      </p:sp>
      <p:graphicFrame>
        <p:nvGraphicFramePr>
          <p:cNvPr id="5" name="Diagram 4">
            <a:extLst>
              <a:ext uri="{FF2B5EF4-FFF2-40B4-BE49-F238E27FC236}">
                <a16:creationId xmlns:a16="http://schemas.microsoft.com/office/drawing/2014/main" id="{EC95DB8A-D4B4-935F-1208-B4864E4B8229}"/>
              </a:ext>
            </a:extLst>
          </p:cNvPr>
          <p:cNvGraphicFramePr/>
          <p:nvPr/>
        </p:nvGraphicFramePr>
        <p:xfrm>
          <a:off x="10106661" y="45377"/>
          <a:ext cx="1556468" cy="12706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object 3">
            <a:extLst>
              <a:ext uri="{FF2B5EF4-FFF2-40B4-BE49-F238E27FC236}">
                <a16:creationId xmlns:a16="http://schemas.microsoft.com/office/drawing/2014/main" id="{88043392-42A2-AF79-CB8D-25BFB518359A}"/>
              </a:ext>
            </a:extLst>
          </p:cNvPr>
          <p:cNvGrpSpPr/>
          <p:nvPr/>
        </p:nvGrpSpPr>
        <p:grpSpPr>
          <a:xfrm>
            <a:off x="865807" y="1361374"/>
            <a:ext cx="10801985" cy="91440"/>
            <a:chOff x="679704" y="1176529"/>
            <a:chExt cx="10801985" cy="91440"/>
          </a:xfrm>
        </p:grpSpPr>
        <p:sp>
          <p:nvSpPr>
            <p:cNvPr id="7" name="object 4">
              <a:extLst>
                <a:ext uri="{FF2B5EF4-FFF2-40B4-BE49-F238E27FC236}">
                  <a16:creationId xmlns:a16="http://schemas.microsoft.com/office/drawing/2014/main" id="{498DFBB2-B1CF-7F71-B4D3-63A9350E238E}"/>
                </a:ext>
              </a:extLst>
            </p:cNvPr>
            <p:cNvSpPr/>
            <p:nvPr/>
          </p:nvSpPr>
          <p:spPr>
            <a:xfrm>
              <a:off x="679704" y="1176529"/>
              <a:ext cx="2703830" cy="91440"/>
            </a:xfrm>
            <a:custGeom>
              <a:avLst/>
              <a:gdLst/>
              <a:ahLst/>
              <a:cxnLst/>
              <a:rect l="l" t="t" r="r" b="b"/>
              <a:pathLst>
                <a:path w="2703829" h="91440">
                  <a:moveTo>
                    <a:pt x="2703448" y="0"/>
                  </a:moveTo>
                  <a:lnTo>
                    <a:pt x="0" y="0"/>
                  </a:lnTo>
                  <a:lnTo>
                    <a:pt x="0" y="91438"/>
                  </a:lnTo>
                  <a:lnTo>
                    <a:pt x="2703448" y="91438"/>
                  </a:lnTo>
                  <a:lnTo>
                    <a:pt x="2703448" y="0"/>
                  </a:lnTo>
                  <a:close/>
                </a:path>
              </a:pathLst>
            </a:custGeom>
            <a:solidFill>
              <a:srgbClr val="FF7A80"/>
            </a:solidFill>
          </p:spPr>
          <p:txBody>
            <a:bodyPr wrap="square" lIns="0" tIns="0" rIns="0" bIns="0" rtlCol="0"/>
            <a:lstStyle/>
            <a:p>
              <a:endParaRPr dirty="0"/>
            </a:p>
          </p:txBody>
        </p:sp>
        <p:sp>
          <p:nvSpPr>
            <p:cNvPr id="8" name="object 5">
              <a:extLst>
                <a:ext uri="{FF2B5EF4-FFF2-40B4-BE49-F238E27FC236}">
                  <a16:creationId xmlns:a16="http://schemas.microsoft.com/office/drawing/2014/main" id="{BF3EF988-CA74-2354-1772-DE06A5121E3E}"/>
                </a:ext>
              </a:extLst>
            </p:cNvPr>
            <p:cNvSpPr/>
            <p:nvPr/>
          </p:nvSpPr>
          <p:spPr>
            <a:xfrm>
              <a:off x="3380231" y="1176529"/>
              <a:ext cx="2700655" cy="91440"/>
            </a:xfrm>
            <a:custGeom>
              <a:avLst/>
              <a:gdLst/>
              <a:ahLst/>
              <a:cxnLst/>
              <a:rect l="l" t="t" r="r" b="b"/>
              <a:pathLst>
                <a:path w="2700654" h="91440">
                  <a:moveTo>
                    <a:pt x="2700147" y="0"/>
                  </a:moveTo>
                  <a:lnTo>
                    <a:pt x="0" y="0"/>
                  </a:lnTo>
                  <a:lnTo>
                    <a:pt x="0" y="91438"/>
                  </a:lnTo>
                  <a:lnTo>
                    <a:pt x="2700147" y="91438"/>
                  </a:lnTo>
                  <a:lnTo>
                    <a:pt x="2700147" y="0"/>
                  </a:lnTo>
                  <a:close/>
                </a:path>
              </a:pathLst>
            </a:custGeom>
            <a:solidFill>
              <a:srgbClr val="C00000"/>
            </a:solidFill>
          </p:spPr>
          <p:txBody>
            <a:bodyPr wrap="square" lIns="0" tIns="0" rIns="0" bIns="0" rtlCol="0"/>
            <a:lstStyle/>
            <a:p>
              <a:endParaRPr dirty="0"/>
            </a:p>
          </p:txBody>
        </p:sp>
        <p:sp>
          <p:nvSpPr>
            <p:cNvPr id="9" name="object 6">
              <a:extLst>
                <a:ext uri="{FF2B5EF4-FFF2-40B4-BE49-F238E27FC236}">
                  <a16:creationId xmlns:a16="http://schemas.microsoft.com/office/drawing/2014/main" id="{585C5AF5-0A92-5591-50B1-D5961CF0983D}"/>
                </a:ext>
              </a:extLst>
            </p:cNvPr>
            <p:cNvSpPr/>
            <p:nvPr/>
          </p:nvSpPr>
          <p:spPr>
            <a:xfrm>
              <a:off x="6080759"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9BFFC6"/>
            </a:solidFill>
          </p:spPr>
          <p:txBody>
            <a:bodyPr wrap="square" lIns="0" tIns="0" rIns="0" bIns="0" rtlCol="0"/>
            <a:lstStyle/>
            <a:p>
              <a:endParaRPr dirty="0"/>
            </a:p>
          </p:txBody>
        </p:sp>
        <p:sp>
          <p:nvSpPr>
            <p:cNvPr id="10" name="object 7">
              <a:extLst>
                <a:ext uri="{FF2B5EF4-FFF2-40B4-BE49-F238E27FC236}">
                  <a16:creationId xmlns:a16="http://schemas.microsoft.com/office/drawing/2014/main" id="{35C73163-04C0-3F1F-6C45-8ADEF65D9B79}"/>
                </a:ext>
              </a:extLst>
            </p:cNvPr>
            <p:cNvSpPr/>
            <p:nvPr/>
          </p:nvSpPr>
          <p:spPr>
            <a:xfrm>
              <a:off x="8781287"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00AE50"/>
            </a:solidFill>
          </p:spPr>
          <p:txBody>
            <a:bodyPr wrap="square" lIns="0" tIns="0" rIns="0" bIns="0" rtlCol="0"/>
            <a:lstStyle/>
            <a:p>
              <a:endParaRPr dirty="0"/>
            </a:p>
          </p:txBody>
        </p:sp>
      </p:grpSp>
      <p:sp>
        <p:nvSpPr>
          <p:cNvPr id="11" name="Text Placeholder 2">
            <a:extLst>
              <a:ext uri="{FF2B5EF4-FFF2-40B4-BE49-F238E27FC236}">
                <a16:creationId xmlns:a16="http://schemas.microsoft.com/office/drawing/2014/main" id="{96F949BD-BD3F-E47E-FE5C-45F191C5624F}"/>
              </a:ext>
            </a:extLst>
          </p:cNvPr>
          <p:cNvSpPr txBox="1">
            <a:spLocks/>
          </p:cNvSpPr>
          <p:nvPr/>
        </p:nvSpPr>
        <p:spPr>
          <a:xfrm>
            <a:off x="6310043" y="1715373"/>
            <a:ext cx="5276897" cy="3459922"/>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R="117475" algn="just">
              <a:spcBef>
                <a:spcPts val="1010"/>
              </a:spcBef>
              <a:tabLst>
                <a:tab pos="299085" algn="l"/>
                <a:tab pos="299720" algn="l"/>
              </a:tabLst>
            </a:pPr>
            <a:r>
              <a:rPr lang="en-IN" sz="1600" b="1" u="sng" kern="0" dirty="0">
                <a:solidFill>
                  <a:srgbClr val="000000"/>
                </a:solidFill>
                <a:highlight>
                  <a:srgbClr val="FFFFFF"/>
                </a:highlight>
              </a:rPr>
              <a:t>Nisha Dhadve,</a:t>
            </a:r>
            <a:r>
              <a:rPr lang="en-US" sz="1600" b="1" i="0" u="sng" dirty="0">
                <a:solidFill>
                  <a:srgbClr val="000000"/>
                </a:solidFill>
                <a:effectLst/>
                <a:highlight>
                  <a:srgbClr val="FFFFFF"/>
                </a:highlight>
                <a:latin typeface="times new roman" panose="02020603050405020304" pitchFamily="18" charset="0"/>
              </a:rPr>
              <a:t> Senior Manager and Relationship Manager</a:t>
            </a:r>
          </a:p>
          <a:p>
            <a:pPr marL="171450" marR="117475" indent="-171450" algn="just">
              <a:spcBef>
                <a:spcPts val="1010"/>
              </a:spcBef>
              <a:buFont typeface="Wingdings" panose="05000000000000000000" pitchFamily="2" charset="2"/>
              <a:buChar char="Ø"/>
              <a:tabLst>
                <a:tab pos="299085" algn="l"/>
                <a:tab pos="299720" algn="l"/>
              </a:tabLst>
            </a:pPr>
            <a:r>
              <a:rPr lang="en-US" sz="1200" b="0" i="0" dirty="0">
                <a:solidFill>
                  <a:srgbClr val="000000"/>
                </a:solidFill>
                <a:effectLst/>
                <a:highlight>
                  <a:srgbClr val="FFFFFF"/>
                </a:highlight>
                <a:latin typeface="times new roman" panose="02020603050405020304" pitchFamily="18" charset="0"/>
              </a:rPr>
              <a:t>With over 7 years of experience in PMS Operations and Execution, Relationship Manager, Client Service Executive and an Accountant. She was also associated with Invesco AMC</a:t>
            </a:r>
            <a:r>
              <a:rPr lang="en-US" sz="1200" b="1" u="sng" dirty="0">
                <a:solidFill>
                  <a:srgbClr val="000000"/>
                </a:solidFill>
                <a:highlight>
                  <a:srgbClr val="FFFFFF"/>
                </a:highlight>
                <a:latin typeface="times new roman" panose="02020603050405020304" pitchFamily="18" charset="0"/>
              </a:rPr>
              <a:t>.</a:t>
            </a:r>
          </a:p>
          <a:p>
            <a:pPr marL="171450" marR="117475" indent="-171450" algn="just">
              <a:spcBef>
                <a:spcPts val="1010"/>
              </a:spcBef>
              <a:buFont typeface="Wingdings" panose="05000000000000000000" pitchFamily="2" charset="2"/>
              <a:buChar char="Ø"/>
              <a:tabLst>
                <a:tab pos="299085" algn="l"/>
                <a:tab pos="299720" algn="l"/>
              </a:tabLst>
            </a:pPr>
            <a:r>
              <a:rPr lang="en-US" sz="1200" b="0" i="0" dirty="0">
                <a:solidFill>
                  <a:srgbClr val="000000"/>
                </a:solidFill>
                <a:effectLst/>
                <a:highlight>
                  <a:srgbClr val="FFFFFF"/>
                </a:highlight>
                <a:latin typeface="times new roman" panose="02020603050405020304" pitchFamily="18" charset="0"/>
              </a:rPr>
              <a:t>She </a:t>
            </a:r>
            <a:r>
              <a:rPr lang="en-US" sz="1200" dirty="0">
                <a:solidFill>
                  <a:srgbClr val="000000"/>
                </a:solidFill>
                <a:highlight>
                  <a:srgbClr val="FFFFFF"/>
                </a:highlight>
                <a:latin typeface="times new roman" panose="02020603050405020304" pitchFamily="18" charset="0"/>
              </a:rPr>
              <a:t>i</a:t>
            </a:r>
            <a:r>
              <a:rPr lang="en-US" sz="1200" b="0" i="0" dirty="0">
                <a:solidFill>
                  <a:srgbClr val="000000"/>
                </a:solidFill>
                <a:effectLst/>
                <a:highlight>
                  <a:srgbClr val="FFFFFF"/>
                </a:highlight>
                <a:latin typeface="times new roman" panose="02020603050405020304" pitchFamily="18" charset="0"/>
              </a:rPr>
              <a:t>s a </a:t>
            </a:r>
            <a:r>
              <a:rPr lang="en-US" sz="1200" b="0" i="0" dirty="0" err="1">
                <a:solidFill>
                  <a:srgbClr val="000000"/>
                </a:solidFill>
                <a:effectLst/>
                <a:highlight>
                  <a:srgbClr val="FFFFFF"/>
                </a:highlight>
                <a:latin typeface="times new roman" panose="02020603050405020304" pitchFamily="18" charset="0"/>
              </a:rPr>
              <a:t>B.Com</a:t>
            </a:r>
            <a:r>
              <a:rPr lang="en-US" sz="1200" b="0" i="0" dirty="0">
                <a:solidFill>
                  <a:srgbClr val="000000"/>
                </a:solidFill>
                <a:effectLst/>
                <a:highlight>
                  <a:srgbClr val="FFFFFF"/>
                </a:highlight>
                <a:latin typeface="times new roman" panose="02020603050405020304" pitchFamily="18" charset="0"/>
              </a:rPr>
              <a:t>, </a:t>
            </a:r>
            <a:r>
              <a:rPr lang="en-US" sz="1200" b="0" i="0" dirty="0" err="1">
                <a:solidFill>
                  <a:srgbClr val="000000"/>
                </a:solidFill>
                <a:effectLst/>
                <a:highlight>
                  <a:srgbClr val="FFFFFF"/>
                </a:highlight>
                <a:latin typeface="times new roman" panose="02020603050405020304" pitchFamily="18" charset="0"/>
              </a:rPr>
              <a:t>M.Com</a:t>
            </a:r>
            <a:r>
              <a:rPr lang="en-US" sz="1200" b="0" i="0" dirty="0">
                <a:solidFill>
                  <a:srgbClr val="000000"/>
                </a:solidFill>
                <a:effectLst/>
                <a:highlight>
                  <a:srgbClr val="FFFFFF"/>
                </a:highlight>
                <a:latin typeface="times new roman" panose="02020603050405020304" pitchFamily="18" charset="0"/>
              </a:rPr>
              <a:t> from Mumbai University</a:t>
            </a:r>
            <a:r>
              <a:rPr lang="en-US" sz="1200" b="1" i="0" u="sng" dirty="0">
                <a:solidFill>
                  <a:srgbClr val="000000"/>
                </a:solidFill>
                <a:effectLst/>
                <a:highlight>
                  <a:srgbClr val="FFFFFF"/>
                </a:highlight>
                <a:latin typeface="times new roman" panose="02020603050405020304" pitchFamily="18" charset="0"/>
              </a:rPr>
              <a:t>.</a:t>
            </a:r>
            <a:r>
              <a:rPr lang="en-IN" sz="1200" b="1" u="sng" kern="0" dirty="0">
                <a:solidFill>
                  <a:srgbClr val="000000"/>
                </a:solidFill>
                <a:highlight>
                  <a:srgbClr val="FFFFFF"/>
                </a:highlight>
              </a:rPr>
              <a:t> </a:t>
            </a:r>
          </a:p>
          <a:p>
            <a:pPr marR="117475" algn="just">
              <a:spcBef>
                <a:spcPts val="1010"/>
              </a:spcBef>
              <a:tabLst>
                <a:tab pos="299085" algn="l"/>
                <a:tab pos="299720" algn="l"/>
              </a:tabLst>
            </a:pPr>
            <a:r>
              <a:rPr lang="en-US" sz="1600" b="1" u="sng" kern="0" dirty="0">
                <a:solidFill>
                  <a:srgbClr val="000000"/>
                </a:solidFill>
                <a:highlight>
                  <a:srgbClr val="FFFFFF"/>
                </a:highlight>
              </a:rPr>
              <a:t>Vinita Shelar, Assistant Manager</a:t>
            </a:r>
            <a:endParaRPr lang="en-US" sz="1400" b="1" u="sng" kern="0" dirty="0">
              <a:solidFill>
                <a:srgbClr val="000000"/>
              </a:solidFill>
              <a:highlight>
                <a:srgbClr val="FFFFFF"/>
              </a:highlight>
            </a:endParaRPr>
          </a:p>
          <a:p>
            <a:pPr marL="171450" indent="-171450" algn="l">
              <a:lnSpc>
                <a:spcPct val="150000"/>
              </a:lnSpc>
              <a:buFont typeface="Wingdings" panose="05000000000000000000" pitchFamily="2" charset="2"/>
              <a:buChar char="Ø"/>
            </a:pPr>
            <a:r>
              <a:rPr lang="en-US" sz="1200" b="0" i="0" dirty="0">
                <a:solidFill>
                  <a:srgbClr val="000000"/>
                </a:solidFill>
                <a:effectLst/>
                <a:highlight>
                  <a:srgbClr val="FFFFFF"/>
                </a:highlight>
              </a:rPr>
              <a:t>With over 10 years </a:t>
            </a:r>
            <a:r>
              <a:rPr lang="en-US" sz="1200" dirty="0">
                <a:solidFill>
                  <a:srgbClr val="000000"/>
                </a:solidFill>
                <a:highlight>
                  <a:srgbClr val="FFFFFF"/>
                </a:highlight>
              </a:rPr>
              <a:t>of experience  in data entry, back office, finance &amp; accounts. She </a:t>
            </a:r>
            <a:r>
              <a:rPr lang="en-US" sz="1200" b="0" i="0" dirty="0">
                <a:solidFill>
                  <a:srgbClr val="000000"/>
                </a:solidFill>
                <a:effectLst/>
                <a:highlight>
                  <a:srgbClr val="FFFFFF"/>
                </a:highlight>
              </a:rPr>
              <a:t>worked </a:t>
            </a:r>
            <a:r>
              <a:rPr lang="en-US" sz="1200" dirty="0">
                <a:solidFill>
                  <a:srgbClr val="000000"/>
                </a:solidFill>
                <a:highlight>
                  <a:srgbClr val="FFFFFF"/>
                </a:highlight>
              </a:rPr>
              <a:t>at</a:t>
            </a:r>
            <a:r>
              <a:rPr lang="en-US" sz="1200" b="0" i="0" dirty="0">
                <a:solidFill>
                  <a:srgbClr val="000000"/>
                </a:solidFill>
                <a:effectLst/>
                <a:highlight>
                  <a:srgbClr val="FFFFFF"/>
                </a:highlight>
              </a:rPr>
              <a:t> </a:t>
            </a:r>
            <a:r>
              <a:rPr lang="en-US" sz="1200" b="0" i="0" dirty="0" err="1">
                <a:solidFill>
                  <a:srgbClr val="000000"/>
                </a:solidFill>
                <a:effectLst/>
                <a:highlight>
                  <a:srgbClr val="FFFFFF"/>
                </a:highlight>
              </a:rPr>
              <a:t>Himraj</a:t>
            </a:r>
            <a:r>
              <a:rPr lang="en-US" sz="1200" b="0" i="0" dirty="0">
                <a:solidFill>
                  <a:srgbClr val="000000"/>
                </a:solidFill>
                <a:effectLst/>
                <a:highlight>
                  <a:srgbClr val="FFFFFF"/>
                </a:highlight>
              </a:rPr>
              <a:t> Cooling Private Limited</a:t>
            </a:r>
            <a:r>
              <a:rPr lang="en-US" sz="1200" dirty="0">
                <a:solidFill>
                  <a:srgbClr val="000000"/>
                </a:solidFill>
                <a:highlight>
                  <a:srgbClr val="FFFFFF"/>
                </a:highlight>
              </a:rPr>
              <a:t>, </a:t>
            </a:r>
            <a:r>
              <a:rPr lang="en-US" sz="1200" b="0" i="0" dirty="0" err="1">
                <a:solidFill>
                  <a:srgbClr val="000000"/>
                </a:solidFill>
                <a:effectLst/>
                <a:highlight>
                  <a:srgbClr val="FFFFFF"/>
                </a:highlight>
              </a:rPr>
              <a:t>Manba</a:t>
            </a:r>
            <a:r>
              <a:rPr lang="en-US" sz="1200" b="0" i="0" dirty="0">
                <a:solidFill>
                  <a:srgbClr val="000000"/>
                </a:solidFill>
                <a:effectLst/>
                <a:highlight>
                  <a:srgbClr val="FFFFFF"/>
                </a:highlight>
              </a:rPr>
              <a:t> Finance Private Limited and Bharat Diamond Bourse. </a:t>
            </a:r>
          </a:p>
          <a:p>
            <a:pPr algn="l">
              <a:lnSpc>
                <a:spcPct val="150000"/>
              </a:lnSpc>
            </a:pPr>
            <a:endParaRPr lang="en-US" sz="500" b="0" i="0" dirty="0">
              <a:solidFill>
                <a:srgbClr val="000000"/>
              </a:solidFill>
              <a:effectLst/>
              <a:highlight>
                <a:srgbClr val="FFFFFF"/>
              </a:highlight>
            </a:endParaRPr>
          </a:p>
          <a:p>
            <a:pPr marL="171450" indent="-171450">
              <a:lnSpc>
                <a:spcPct val="150000"/>
              </a:lnSpc>
              <a:buFont typeface="Wingdings" panose="05000000000000000000" pitchFamily="2" charset="2"/>
              <a:buChar char="Ø"/>
            </a:pPr>
            <a:r>
              <a:rPr lang="en-US" sz="1200" b="0" i="0" dirty="0">
                <a:solidFill>
                  <a:srgbClr val="000000"/>
                </a:solidFill>
                <a:effectLst/>
                <a:highlight>
                  <a:srgbClr val="FFFFFF"/>
                </a:highlight>
              </a:rPr>
              <a:t>She is a B.A  from Mumbai University.</a:t>
            </a:r>
          </a:p>
          <a:p>
            <a:pPr marR="117475" algn="just">
              <a:spcBef>
                <a:spcPts val="1010"/>
              </a:spcBef>
              <a:tabLst>
                <a:tab pos="299085" algn="l"/>
                <a:tab pos="299720" algn="l"/>
              </a:tabLst>
            </a:pPr>
            <a:endParaRPr lang="en-US" sz="1600" b="1" u="sng" kern="0" dirty="0">
              <a:solidFill>
                <a:srgbClr val="000000"/>
              </a:solidFill>
              <a:highlight>
                <a:srgbClr val="FFFFFF"/>
              </a:highlight>
            </a:endParaRPr>
          </a:p>
          <a:p>
            <a:endParaRPr lang="en-IN" sz="1600" kern="0" dirty="0"/>
          </a:p>
        </p:txBody>
      </p:sp>
      <p:pic>
        <p:nvPicPr>
          <p:cNvPr id="13" name="object 10">
            <a:extLst>
              <a:ext uri="{FF2B5EF4-FFF2-40B4-BE49-F238E27FC236}">
                <a16:creationId xmlns:a16="http://schemas.microsoft.com/office/drawing/2014/main" id="{538D079E-90BF-46FB-9A9D-3BEFE633F204}"/>
              </a:ext>
            </a:extLst>
          </p:cNvPr>
          <p:cNvPicPr/>
          <p:nvPr/>
        </p:nvPicPr>
        <p:blipFill>
          <a:blip r:embed="rId8" cstate="print"/>
          <a:stretch>
            <a:fillRect/>
          </a:stretch>
        </p:blipFill>
        <p:spPr>
          <a:xfrm>
            <a:off x="192023" y="6367271"/>
            <a:ext cx="826008" cy="326136"/>
          </a:xfrm>
          <a:prstGeom prst="rect">
            <a:avLst/>
          </a:prstGeom>
        </p:spPr>
      </p:pic>
      <p:sp>
        <p:nvSpPr>
          <p:cNvPr id="12" name="Slide Number Placeholder 11">
            <a:extLst>
              <a:ext uri="{FF2B5EF4-FFF2-40B4-BE49-F238E27FC236}">
                <a16:creationId xmlns:a16="http://schemas.microsoft.com/office/drawing/2014/main" id="{BE20E392-A7CE-40D6-F6FC-BACE1C8CD674}"/>
              </a:ext>
            </a:extLst>
          </p:cNvPr>
          <p:cNvSpPr>
            <a:spLocks noGrp="1"/>
          </p:cNvSpPr>
          <p:nvPr>
            <p:ph type="sldNum" sz="quarter" idx="7"/>
          </p:nvPr>
        </p:nvSpPr>
        <p:spPr/>
        <p:txBody>
          <a:bodyPr/>
          <a:lstStyle/>
          <a:p>
            <a:fld id="{B6F15528-21DE-4FAA-801E-634DDDAF4B2B}" type="slidenum">
              <a:rPr lang="en-IN" smtClean="0"/>
              <a:t>7</a:t>
            </a:fld>
            <a:endParaRPr lang="en-IN" dirty="0"/>
          </a:p>
        </p:txBody>
      </p:sp>
    </p:spTree>
    <p:extLst>
      <p:ext uri="{BB962C8B-B14F-4D97-AF65-F5344CB8AC3E}">
        <p14:creationId xmlns:p14="http://schemas.microsoft.com/office/powerpoint/2010/main" val="2475807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object 9"/>
          <p:cNvPicPr/>
          <p:nvPr/>
        </p:nvPicPr>
        <p:blipFill>
          <a:blip r:embed="rId3" cstate="print"/>
          <a:stretch>
            <a:fillRect/>
          </a:stretch>
        </p:blipFill>
        <p:spPr>
          <a:xfrm>
            <a:off x="192023" y="6367271"/>
            <a:ext cx="826008" cy="326136"/>
          </a:xfrm>
          <a:prstGeom prst="rect">
            <a:avLst/>
          </a:prstGeom>
        </p:spPr>
      </p:pic>
      <p:pic>
        <p:nvPicPr>
          <p:cNvPr id="24" name="object 9"/>
          <p:cNvPicPr/>
          <p:nvPr/>
        </p:nvPicPr>
        <p:blipFill>
          <a:blip r:embed="rId3" cstate="print"/>
          <a:stretch>
            <a:fillRect/>
          </a:stretch>
        </p:blipFill>
        <p:spPr>
          <a:xfrm>
            <a:off x="192023" y="6367271"/>
            <a:ext cx="826008" cy="326136"/>
          </a:xfrm>
          <a:prstGeom prst="rect">
            <a:avLst/>
          </a:prstGeom>
        </p:spPr>
      </p:pic>
      <p:sp>
        <p:nvSpPr>
          <p:cNvPr id="25" name="object 2"/>
          <p:cNvSpPr txBox="1">
            <a:spLocks noGrp="1"/>
          </p:cNvSpPr>
          <p:nvPr>
            <p:ph type="title"/>
          </p:nvPr>
        </p:nvSpPr>
        <p:spPr>
          <a:xfrm>
            <a:off x="899260" y="444753"/>
            <a:ext cx="10735081" cy="1059264"/>
          </a:xfrm>
          <a:prstGeom prst="rect">
            <a:avLst/>
          </a:prstGeom>
        </p:spPr>
        <p:txBody>
          <a:bodyPr vert="horz" wrap="square" lIns="0" tIns="12700" rIns="0" bIns="0" rtlCol="0">
            <a:spAutoFit/>
          </a:bodyPr>
          <a:lstStyle/>
          <a:p>
            <a:pPr marL="12700">
              <a:lnSpc>
                <a:spcPct val="100000"/>
              </a:lnSpc>
              <a:spcBef>
                <a:spcPts val="100"/>
              </a:spcBef>
            </a:pPr>
            <a:r>
              <a:rPr lang="en-IN" sz="3400" b="0" spc="-5" dirty="0">
                <a:solidFill>
                  <a:srgbClr val="242424"/>
                </a:solidFill>
              </a:rPr>
              <a:t>Understanding </a:t>
            </a:r>
            <a:r>
              <a:rPr lang="en-US" sz="3400" b="0" spc="-5" dirty="0">
                <a:solidFill>
                  <a:srgbClr val="242424"/>
                </a:solidFill>
              </a:rPr>
              <a:t>Organizational and Business Transformations</a:t>
            </a:r>
            <a:endParaRPr sz="3400" b="0" spc="-5" dirty="0">
              <a:solidFill>
                <a:srgbClr val="242424"/>
              </a:solidFill>
            </a:endParaRPr>
          </a:p>
        </p:txBody>
      </p:sp>
      <p:grpSp>
        <p:nvGrpSpPr>
          <p:cNvPr id="26" name="object 3"/>
          <p:cNvGrpSpPr/>
          <p:nvPr/>
        </p:nvGrpSpPr>
        <p:grpSpPr>
          <a:xfrm>
            <a:off x="837272" y="1481918"/>
            <a:ext cx="10801985" cy="91440"/>
            <a:chOff x="679704" y="1176529"/>
            <a:chExt cx="10801985" cy="91440"/>
          </a:xfrm>
        </p:grpSpPr>
        <p:sp>
          <p:nvSpPr>
            <p:cNvPr id="27" name="object 4"/>
            <p:cNvSpPr/>
            <p:nvPr/>
          </p:nvSpPr>
          <p:spPr>
            <a:xfrm>
              <a:off x="679704" y="1176529"/>
              <a:ext cx="2703830" cy="91440"/>
            </a:xfrm>
            <a:custGeom>
              <a:avLst/>
              <a:gdLst/>
              <a:ahLst/>
              <a:cxnLst/>
              <a:rect l="l" t="t" r="r" b="b"/>
              <a:pathLst>
                <a:path w="2703829" h="91440">
                  <a:moveTo>
                    <a:pt x="2703448" y="0"/>
                  </a:moveTo>
                  <a:lnTo>
                    <a:pt x="0" y="0"/>
                  </a:lnTo>
                  <a:lnTo>
                    <a:pt x="0" y="91438"/>
                  </a:lnTo>
                  <a:lnTo>
                    <a:pt x="2703448" y="91438"/>
                  </a:lnTo>
                  <a:lnTo>
                    <a:pt x="2703448" y="0"/>
                  </a:lnTo>
                  <a:close/>
                </a:path>
              </a:pathLst>
            </a:custGeom>
            <a:solidFill>
              <a:srgbClr val="FF7A80"/>
            </a:solidFill>
          </p:spPr>
          <p:txBody>
            <a:bodyPr wrap="square" lIns="0" tIns="0" rIns="0" bIns="0" rtlCol="0"/>
            <a:lstStyle/>
            <a:p>
              <a:endParaRPr dirty="0"/>
            </a:p>
          </p:txBody>
        </p:sp>
        <p:sp>
          <p:nvSpPr>
            <p:cNvPr id="28" name="object 5"/>
            <p:cNvSpPr/>
            <p:nvPr/>
          </p:nvSpPr>
          <p:spPr>
            <a:xfrm>
              <a:off x="3380231" y="1176529"/>
              <a:ext cx="2700655" cy="91440"/>
            </a:xfrm>
            <a:custGeom>
              <a:avLst/>
              <a:gdLst/>
              <a:ahLst/>
              <a:cxnLst/>
              <a:rect l="l" t="t" r="r" b="b"/>
              <a:pathLst>
                <a:path w="2700654" h="91440">
                  <a:moveTo>
                    <a:pt x="2700147" y="0"/>
                  </a:moveTo>
                  <a:lnTo>
                    <a:pt x="0" y="0"/>
                  </a:lnTo>
                  <a:lnTo>
                    <a:pt x="0" y="91438"/>
                  </a:lnTo>
                  <a:lnTo>
                    <a:pt x="2700147" y="91438"/>
                  </a:lnTo>
                  <a:lnTo>
                    <a:pt x="2700147" y="0"/>
                  </a:lnTo>
                  <a:close/>
                </a:path>
              </a:pathLst>
            </a:custGeom>
            <a:solidFill>
              <a:srgbClr val="C00000"/>
            </a:solidFill>
          </p:spPr>
          <p:txBody>
            <a:bodyPr wrap="square" lIns="0" tIns="0" rIns="0" bIns="0" rtlCol="0"/>
            <a:lstStyle/>
            <a:p>
              <a:endParaRPr dirty="0"/>
            </a:p>
          </p:txBody>
        </p:sp>
        <p:sp>
          <p:nvSpPr>
            <p:cNvPr id="29" name="object 6"/>
            <p:cNvSpPr/>
            <p:nvPr/>
          </p:nvSpPr>
          <p:spPr>
            <a:xfrm>
              <a:off x="6080759"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9BFFC6"/>
            </a:solidFill>
          </p:spPr>
          <p:txBody>
            <a:bodyPr wrap="square" lIns="0" tIns="0" rIns="0" bIns="0" rtlCol="0"/>
            <a:lstStyle/>
            <a:p>
              <a:endParaRPr dirty="0"/>
            </a:p>
          </p:txBody>
        </p:sp>
        <p:sp>
          <p:nvSpPr>
            <p:cNvPr id="30" name="object 7"/>
            <p:cNvSpPr/>
            <p:nvPr/>
          </p:nvSpPr>
          <p:spPr>
            <a:xfrm>
              <a:off x="8781287" y="1176529"/>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00AE50"/>
            </a:solidFill>
          </p:spPr>
          <p:txBody>
            <a:bodyPr wrap="square" lIns="0" tIns="0" rIns="0" bIns="0" rtlCol="0"/>
            <a:lstStyle/>
            <a:p>
              <a:endParaRPr dirty="0"/>
            </a:p>
          </p:txBody>
        </p:sp>
      </p:grpSp>
      <p:sp>
        <p:nvSpPr>
          <p:cNvPr id="34" name="Rectangle 33"/>
          <p:cNvSpPr/>
          <p:nvPr/>
        </p:nvSpPr>
        <p:spPr>
          <a:xfrm>
            <a:off x="685800" y="1645089"/>
            <a:ext cx="10982245" cy="5547673"/>
          </a:xfrm>
          <a:prstGeom prst="rect">
            <a:avLst/>
          </a:prstGeom>
        </p:spPr>
        <p:txBody>
          <a:bodyPr wrap="square">
            <a:spAutoFit/>
          </a:bodyPr>
          <a:lstStyle/>
          <a:p>
            <a:pPr marL="299085" indent="-287020" algn="just">
              <a:spcBef>
                <a:spcPts val="295"/>
              </a:spcBef>
              <a:buFont typeface="Wingdings"/>
              <a:buChar char=""/>
              <a:tabLst>
                <a:tab pos="299085" algn="l"/>
                <a:tab pos="299720" algn="l"/>
              </a:tabLst>
            </a:pPr>
            <a:r>
              <a:rPr lang="en-US" dirty="0"/>
              <a:t>Over three decades of learning, in a career spanning SBI, IDBI, UTI and Axis Bank, provided deep insight and hands-on experience of financing over 1000 Indian firms</a:t>
            </a:r>
          </a:p>
          <a:p>
            <a:pPr marL="12065" algn="just">
              <a:spcBef>
                <a:spcPts val="295"/>
              </a:spcBef>
              <a:tabLst>
                <a:tab pos="299085" algn="l"/>
                <a:tab pos="299720" algn="l"/>
              </a:tabLst>
            </a:pPr>
            <a:endParaRPr lang="en-US" sz="1200" dirty="0"/>
          </a:p>
          <a:p>
            <a:pPr marL="299085" indent="-287020" algn="just">
              <a:spcBef>
                <a:spcPts val="295"/>
              </a:spcBef>
              <a:buFont typeface="Wingdings"/>
              <a:buChar char=""/>
              <a:tabLst>
                <a:tab pos="299085" algn="l"/>
                <a:tab pos="299720" algn="l"/>
              </a:tabLst>
            </a:pPr>
            <a:r>
              <a:rPr lang="en-US" dirty="0"/>
              <a:t>Over 100 of these companies turned around out of stressed conditions. Quite a few have attained market leadership position in their respective businesses</a:t>
            </a:r>
          </a:p>
          <a:p>
            <a:pPr marL="299085" indent="-287020" algn="just">
              <a:spcBef>
                <a:spcPts val="295"/>
              </a:spcBef>
              <a:buFont typeface="Wingdings"/>
              <a:buChar char=""/>
              <a:tabLst>
                <a:tab pos="299085" algn="l"/>
                <a:tab pos="299720" algn="l"/>
              </a:tabLst>
            </a:pPr>
            <a:endParaRPr lang="en-US" sz="1200" dirty="0"/>
          </a:p>
          <a:p>
            <a:pPr marL="299085" indent="-287020" algn="just">
              <a:spcBef>
                <a:spcPts val="295"/>
              </a:spcBef>
              <a:buFont typeface="Wingdings"/>
              <a:buChar char=""/>
              <a:tabLst>
                <a:tab pos="299085" algn="l"/>
                <a:tab pos="299720" algn="l"/>
              </a:tabLst>
            </a:pPr>
            <a:r>
              <a:rPr lang="en-US" dirty="0"/>
              <a:t>Ability to identify turn-arounds and companies shifting orbits</a:t>
            </a:r>
          </a:p>
          <a:p>
            <a:pPr marL="12065" algn="just">
              <a:spcBef>
                <a:spcPts val="295"/>
              </a:spcBef>
              <a:tabLst>
                <a:tab pos="299085" algn="l"/>
                <a:tab pos="299720" algn="l"/>
              </a:tabLst>
            </a:pPr>
            <a:endParaRPr lang="en-US" sz="1200" dirty="0"/>
          </a:p>
          <a:p>
            <a:pPr marL="299085" indent="-287020" algn="just">
              <a:spcBef>
                <a:spcPts val="295"/>
              </a:spcBef>
              <a:buFont typeface="Wingdings"/>
              <a:buChar char=""/>
              <a:tabLst>
                <a:tab pos="299085" algn="l"/>
                <a:tab pos="299720" algn="l"/>
              </a:tabLst>
            </a:pPr>
            <a:r>
              <a:rPr lang="en-US" dirty="0"/>
              <a:t>Understand innovation of products/services through ground research combined with business analysis</a:t>
            </a:r>
          </a:p>
          <a:p>
            <a:pPr marL="12065" algn="just">
              <a:spcBef>
                <a:spcPts val="295"/>
              </a:spcBef>
              <a:tabLst>
                <a:tab pos="299085" algn="l"/>
                <a:tab pos="299720" algn="l"/>
              </a:tabLst>
            </a:pPr>
            <a:endParaRPr lang="en-US" sz="1100" dirty="0"/>
          </a:p>
          <a:p>
            <a:pPr marL="299085" indent="-287020" algn="just">
              <a:spcBef>
                <a:spcPts val="295"/>
              </a:spcBef>
              <a:buFont typeface="Wingdings"/>
              <a:buChar char=""/>
              <a:tabLst>
                <a:tab pos="299085" algn="l"/>
                <a:tab pos="299720" algn="l"/>
              </a:tabLst>
            </a:pPr>
            <a:r>
              <a:rPr lang="en-US" dirty="0"/>
              <a:t>Rigorous research process where every company must be observed closely for at least 2 years before investing</a:t>
            </a:r>
          </a:p>
          <a:p>
            <a:pPr marL="12065" algn="just">
              <a:spcBef>
                <a:spcPts val="295"/>
              </a:spcBef>
              <a:tabLst>
                <a:tab pos="299085" algn="l"/>
                <a:tab pos="299720" algn="l"/>
              </a:tabLst>
            </a:pPr>
            <a:endParaRPr lang="en-US" sz="1400" dirty="0"/>
          </a:p>
          <a:p>
            <a:pPr marL="299085" indent="-287020" algn="just">
              <a:spcBef>
                <a:spcPts val="295"/>
              </a:spcBef>
              <a:buFont typeface="Wingdings"/>
              <a:buChar char=""/>
              <a:tabLst>
                <a:tab pos="299085" algn="l"/>
                <a:tab pos="299720" algn="l"/>
              </a:tabLst>
            </a:pPr>
            <a:r>
              <a:rPr lang="en-US" dirty="0"/>
              <a:t>We create very concentrated portfolio with top 15 companies comprising 80% of the portfolio as we invest only after complete clarity and based on assumptions we feel convinced about</a:t>
            </a:r>
          </a:p>
          <a:p>
            <a:pPr marL="285750" indent="-285750" algn="just">
              <a:spcBef>
                <a:spcPts val="295"/>
              </a:spcBef>
              <a:buFont typeface="Wingdings" panose="05000000000000000000" pitchFamily="2" charset="2"/>
              <a:buChar char="Ø"/>
              <a:tabLst>
                <a:tab pos="542290" algn="l"/>
                <a:tab pos="542925" algn="l"/>
              </a:tabLst>
            </a:pPr>
            <a:endParaRPr lang="en-US" dirty="0">
              <a:latin typeface="Verdana"/>
              <a:cs typeface="Verdana"/>
            </a:endParaRPr>
          </a:p>
          <a:p>
            <a:pPr marL="285750" indent="-285750" algn="just">
              <a:spcBef>
                <a:spcPts val="295"/>
              </a:spcBef>
              <a:buFont typeface="Wingdings" panose="05000000000000000000" pitchFamily="2" charset="2"/>
              <a:buChar char="Ø"/>
              <a:tabLst>
                <a:tab pos="542290" algn="l"/>
                <a:tab pos="542925" algn="l"/>
              </a:tabLst>
            </a:pPr>
            <a:endParaRPr lang="en-US" dirty="0">
              <a:latin typeface="Verdana"/>
              <a:cs typeface="Verdana"/>
            </a:endParaRPr>
          </a:p>
          <a:p>
            <a:pPr marL="285750" indent="-285750" algn="just">
              <a:spcBef>
                <a:spcPts val="295"/>
              </a:spcBef>
              <a:buFont typeface="Wingdings" panose="05000000000000000000" pitchFamily="2" charset="2"/>
              <a:buChar char="Ø"/>
              <a:tabLst>
                <a:tab pos="542290" algn="l"/>
                <a:tab pos="542925" algn="l"/>
              </a:tabLst>
            </a:pPr>
            <a:endParaRPr lang="en-US" dirty="0">
              <a:latin typeface="Verdana"/>
              <a:cs typeface="Verdana"/>
            </a:endParaRPr>
          </a:p>
          <a:p>
            <a:pPr marL="285750" indent="-285750" algn="just">
              <a:spcBef>
                <a:spcPts val="295"/>
              </a:spcBef>
              <a:buFont typeface="Wingdings" panose="05000000000000000000" pitchFamily="2" charset="2"/>
              <a:buChar char="Ø"/>
              <a:tabLst>
                <a:tab pos="542290" algn="l"/>
                <a:tab pos="542925" algn="l"/>
              </a:tabLst>
            </a:pPr>
            <a:endParaRPr lang="en-US" dirty="0">
              <a:latin typeface="Verdana"/>
              <a:cs typeface="Verdana"/>
            </a:endParaRPr>
          </a:p>
          <a:p>
            <a:pPr marL="285750" indent="-285750" algn="just">
              <a:lnSpc>
                <a:spcPct val="100000"/>
              </a:lnSpc>
              <a:spcBef>
                <a:spcPts val="295"/>
              </a:spcBef>
              <a:buFont typeface="Wingdings" panose="05000000000000000000" pitchFamily="2" charset="2"/>
              <a:buChar char="Ø"/>
              <a:tabLst>
                <a:tab pos="542290" algn="l"/>
                <a:tab pos="542925" algn="l"/>
              </a:tabLst>
            </a:pPr>
            <a:endParaRPr lang="en-US" dirty="0">
              <a:latin typeface="Verdana"/>
              <a:cs typeface="Verdana"/>
            </a:endParaRPr>
          </a:p>
        </p:txBody>
      </p:sp>
      <p:graphicFrame>
        <p:nvGraphicFramePr>
          <p:cNvPr id="2" name="Diagram 1">
            <a:extLst>
              <a:ext uri="{FF2B5EF4-FFF2-40B4-BE49-F238E27FC236}">
                <a16:creationId xmlns:a16="http://schemas.microsoft.com/office/drawing/2014/main" id="{0857C425-9058-E527-7085-F5A6C9BC572E}"/>
              </a:ext>
            </a:extLst>
          </p:cNvPr>
          <p:cNvGraphicFramePr/>
          <p:nvPr>
            <p:extLst>
              <p:ext uri="{D42A27DB-BD31-4B8C-83A1-F6EECF244321}">
                <p14:modId xmlns:p14="http://schemas.microsoft.com/office/powerpoint/2010/main" val="1474942840"/>
              </p:ext>
            </p:extLst>
          </p:nvPr>
        </p:nvGraphicFramePr>
        <p:xfrm>
          <a:off x="10134600" y="70226"/>
          <a:ext cx="1556468" cy="12706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82065A11-37E6-CB13-DA88-129D80243FDE}"/>
              </a:ext>
            </a:extLst>
          </p:cNvPr>
          <p:cNvSpPr>
            <a:spLocks noGrp="1"/>
          </p:cNvSpPr>
          <p:nvPr>
            <p:ph type="sldNum" sz="quarter" idx="7"/>
          </p:nvPr>
        </p:nvSpPr>
        <p:spPr/>
        <p:txBody>
          <a:bodyPr/>
          <a:lstStyle/>
          <a:p>
            <a:fld id="{B6F15528-21DE-4FAA-801E-634DDDAF4B2B}" type="slidenum">
              <a:rPr lang="en-IN" smtClean="0"/>
              <a:t>8</a:t>
            </a:fld>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5601" y="818436"/>
            <a:ext cx="10632084" cy="566822"/>
          </a:xfrm>
          <a:prstGeom prst="rect">
            <a:avLst/>
          </a:prstGeom>
        </p:spPr>
        <p:txBody>
          <a:bodyPr vert="horz" wrap="square" lIns="0" tIns="12700" rIns="0" bIns="0" rtlCol="0">
            <a:spAutoFit/>
          </a:bodyPr>
          <a:lstStyle/>
          <a:p>
            <a:pPr marL="12700">
              <a:lnSpc>
                <a:spcPct val="100000"/>
              </a:lnSpc>
              <a:spcBef>
                <a:spcPts val="100"/>
              </a:spcBef>
            </a:pPr>
            <a:r>
              <a:rPr lang="en-IN" sz="3600" b="0" spc="-5" dirty="0">
                <a:solidFill>
                  <a:srgbClr val="242424"/>
                </a:solidFill>
              </a:rPr>
              <a:t>Stock Selection - </a:t>
            </a:r>
            <a:r>
              <a:rPr sz="3600" b="0" spc="-5" dirty="0">
                <a:solidFill>
                  <a:srgbClr val="242424"/>
                </a:solidFill>
              </a:rPr>
              <a:t>Investment Process</a:t>
            </a:r>
          </a:p>
        </p:txBody>
      </p:sp>
      <p:sp>
        <p:nvSpPr>
          <p:cNvPr id="3" name="object 3"/>
          <p:cNvSpPr txBox="1">
            <a:spLocks noGrp="1"/>
          </p:cNvSpPr>
          <p:nvPr>
            <p:ph sz="half" idx="2"/>
          </p:nvPr>
        </p:nvSpPr>
        <p:spPr>
          <a:xfrm>
            <a:off x="746861" y="1439562"/>
            <a:ext cx="10802238" cy="7620676"/>
          </a:xfrm>
          <a:prstGeom prst="rect">
            <a:avLst/>
          </a:prstGeom>
        </p:spPr>
        <p:txBody>
          <a:bodyPr vert="horz" wrap="square" lIns="0" tIns="135255" rIns="0" bIns="0" rtlCol="0">
            <a:spAutoFit/>
          </a:bodyPr>
          <a:lstStyle/>
          <a:p>
            <a:pPr marL="299085" indent="-287020" algn="just">
              <a:spcBef>
                <a:spcPts val="1065"/>
              </a:spcBef>
              <a:buFont typeface="Wingdings"/>
              <a:buChar char=""/>
              <a:tabLst>
                <a:tab pos="299720" algn="l"/>
              </a:tabLst>
            </a:pPr>
            <a:r>
              <a:rPr kern="1200" dirty="0">
                <a:solidFill>
                  <a:schemeClr val="tx1"/>
                </a:solidFill>
                <a:latin typeface="+mn-lt"/>
                <a:cs typeface="+mn-cs"/>
              </a:rPr>
              <a:t>We are students of the mind of the</a:t>
            </a:r>
            <a:r>
              <a:rPr lang="en-US" kern="1200" dirty="0">
                <a:solidFill>
                  <a:schemeClr val="tx1"/>
                </a:solidFill>
                <a:latin typeface="+mn-lt"/>
                <a:cs typeface="+mn-cs"/>
              </a:rPr>
              <a:t> </a:t>
            </a:r>
            <a:r>
              <a:rPr kern="1200" dirty="0">
                <a:solidFill>
                  <a:schemeClr val="tx1"/>
                </a:solidFill>
                <a:latin typeface="+mn-lt"/>
                <a:cs typeface="+mn-cs"/>
              </a:rPr>
              <a:t>management</a:t>
            </a:r>
            <a:r>
              <a:rPr lang="en-US" kern="1200" dirty="0">
                <a:solidFill>
                  <a:schemeClr val="tx1"/>
                </a:solidFill>
                <a:latin typeface="+mn-lt"/>
                <a:cs typeface="+mn-cs"/>
              </a:rPr>
              <a:t>. </a:t>
            </a:r>
            <a:r>
              <a:rPr kern="1200" dirty="0">
                <a:solidFill>
                  <a:schemeClr val="tx1"/>
                </a:solidFill>
                <a:latin typeface="+mn-lt"/>
                <a:cs typeface="+mn-cs"/>
              </a:rPr>
              <a:t>Our </a:t>
            </a:r>
            <a:r>
              <a:rPr b="1" kern="1200" dirty="0">
                <a:solidFill>
                  <a:schemeClr val="tx1"/>
                </a:solidFill>
                <a:latin typeface="+mn-lt"/>
                <a:cs typeface="+mn-cs"/>
              </a:rPr>
              <a:t>focus is on cash flow of companies</a:t>
            </a:r>
            <a:r>
              <a:rPr lang="en-US" kern="1200" dirty="0">
                <a:solidFill>
                  <a:schemeClr val="tx1"/>
                </a:solidFill>
                <a:latin typeface="+mn-lt"/>
                <a:cs typeface="+mn-cs"/>
              </a:rPr>
              <a:t> </a:t>
            </a:r>
            <a:r>
              <a:rPr kern="1200" dirty="0">
                <a:solidFill>
                  <a:schemeClr val="tx1"/>
                </a:solidFill>
                <a:latin typeface="+mn-lt"/>
                <a:cs typeface="+mn-cs"/>
              </a:rPr>
              <a:t>– weaving qualitative aspects</a:t>
            </a:r>
            <a:r>
              <a:rPr lang="en-US" kern="1200" dirty="0">
                <a:solidFill>
                  <a:schemeClr val="tx1"/>
                </a:solidFill>
                <a:latin typeface="+mn-lt"/>
                <a:cs typeface="+mn-cs"/>
              </a:rPr>
              <a:t> </a:t>
            </a:r>
            <a:r>
              <a:rPr kern="1200" dirty="0">
                <a:solidFill>
                  <a:schemeClr val="tx1"/>
                </a:solidFill>
                <a:latin typeface="+mn-lt"/>
                <a:cs typeface="+mn-cs"/>
              </a:rPr>
              <a:t>of</a:t>
            </a:r>
            <a:r>
              <a:rPr lang="en-US" kern="1200" dirty="0">
                <a:solidFill>
                  <a:schemeClr val="tx1"/>
                </a:solidFill>
                <a:latin typeface="+mn-lt"/>
                <a:cs typeface="+mn-cs"/>
              </a:rPr>
              <a:t> </a:t>
            </a:r>
            <a:r>
              <a:rPr kern="1200" dirty="0">
                <a:solidFill>
                  <a:schemeClr val="tx1"/>
                </a:solidFill>
                <a:latin typeface="+mn-lt"/>
                <a:cs typeface="+mn-cs"/>
              </a:rPr>
              <a:t>business into discounted cash flow</a:t>
            </a:r>
            <a:r>
              <a:rPr lang="en-US" kern="1200" dirty="0">
                <a:solidFill>
                  <a:schemeClr val="tx1"/>
                </a:solidFill>
                <a:latin typeface="+mn-lt"/>
                <a:cs typeface="+mn-cs"/>
              </a:rPr>
              <a:t> </a:t>
            </a:r>
            <a:r>
              <a:rPr kern="1200" dirty="0">
                <a:solidFill>
                  <a:schemeClr val="tx1"/>
                </a:solidFill>
                <a:latin typeface="+mn-lt"/>
                <a:cs typeface="+mn-cs"/>
              </a:rPr>
              <a:t>valuation</a:t>
            </a:r>
            <a:r>
              <a:rPr lang="en-GB" kern="1200" dirty="0">
                <a:solidFill>
                  <a:schemeClr val="tx1"/>
                </a:solidFill>
                <a:latin typeface="+mn-lt"/>
                <a:cs typeface="+mn-cs"/>
              </a:rPr>
              <a:t>.</a:t>
            </a:r>
            <a:endParaRPr kern="1200" dirty="0">
              <a:solidFill>
                <a:schemeClr val="tx1"/>
              </a:solidFill>
              <a:latin typeface="+mn-lt"/>
              <a:cs typeface="+mn-cs"/>
            </a:endParaRPr>
          </a:p>
          <a:p>
            <a:pPr marL="299085" marR="5080" indent="-287020" algn="just">
              <a:spcBef>
                <a:spcPts val="1395"/>
              </a:spcBef>
              <a:buFont typeface="Wingdings"/>
              <a:buChar char=""/>
              <a:tabLst>
                <a:tab pos="299720" algn="l"/>
              </a:tabLst>
            </a:pPr>
            <a:r>
              <a:rPr kern="1200" dirty="0">
                <a:solidFill>
                  <a:schemeClr val="tx1"/>
                </a:solidFill>
                <a:latin typeface="+mn-lt"/>
                <a:cs typeface="+mn-cs"/>
              </a:rPr>
              <a:t>We </a:t>
            </a:r>
            <a:r>
              <a:rPr b="1" kern="1200" dirty="0">
                <a:solidFill>
                  <a:schemeClr val="tx1"/>
                </a:solidFill>
                <a:latin typeface="+mn-lt"/>
                <a:cs typeface="+mn-cs"/>
              </a:rPr>
              <a:t>do not invest in a company if </a:t>
            </a:r>
            <a:r>
              <a:rPr kern="1200" dirty="0">
                <a:solidFill>
                  <a:schemeClr val="tx1"/>
                </a:solidFill>
                <a:latin typeface="+mn-lt"/>
                <a:cs typeface="+mn-cs"/>
              </a:rPr>
              <a:t>there is </a:t>
            </a:r>
            <a:r>
              <a:rPr b="1" kern="1200" dirty="0">
                <a:solidFill>
                  <a:schemeClr val="tx1"/>
                </a:solidFill>
                <a:latin typeface="+mn-lt"/>
                <a:cs typeface="+mn-cs"/>
              </a:rPr>
              <a:t>insufficient margin of safety </a:t>
            </a:r>
            <a:r>
              <a:rPr kern="1200" dirty="0">
                <a:solidFill>
                  <a:schemeClr val="tx1"/>
                </a:solidFill>
                <a:latin typeface="+mn-lt"/>
                <a:cs typeface="+mn-cs"/>
              </a:rPr>
              <a:t>no matter how </a:t>
            </a:r>
            <a:r>
              <a:rPr lang="en-US" kern="1200" dirty="0">
                <a:solidFill>
                  <a:schemeClr val="tx1"/>
                </a:solidFill>
                <a:latin typeface="+mn-lt"/>
                <a:cs typeface="+mn-cs"/>
              </a:rPr>
              <a:t>'</a:t>
            </a:r>
            <a:r>
              <a:rPr kern="1200" dirty="0">
                <a:solidFill>
                  <a:schemeClr val="tx1"/>
                </a:solidFill>
                <a:latin typeface="+mn-lt"/>
                <a:cs typeface="+mn-cs"/>
              </a:rPr>
              <a:t>great</a:t>
            </a:r>
            <a:r>
              <a:rPr lang="en-US" kern="1200" dirty="0">
                <a:solidFill>
                  <a:schemeClr val="tx1"/>
                </a:solidFill>
                <a:latin typeface="+mn-lt"/>
                <a:cs typeface="+mn-cs"/>
              </a:rPr>
              <a:t>'</a:t>
            </a:r>
            <a:r>
              <a:rPr kern="1200" dirty="0">
                <a:solidFill>
                  <a:schemeClr val="tx1"/>
                </a:solidFill>
                <a:latin typeface="+mn-lt"/>
                <a:cs typeface="+mn-cs"/>
              </a:rPr>
              <a:t> it</a:t>
            </a:r>
            <a:r>
              <a:rPr lang="en-US" kern="1200" dirty="0">
                <a:solidFill>
                  <a:schemeClr val="tx1"/>
                </a:solidFill>
                <a:latin typeface="+mn-lt"/>
                <a:cs typeface="+mn-cs"/>
              </a:rPr>
              <a:t> may</a:t>
            </a:r>
            <a:r>
              <a:rPr kern="1200" dirty="0">
                <a:solidFill>
                  <a:schemeClr val="tx1"/>
                </a:solidFill>
                <a:latin typeface="+mn-lt"/>
                <a:cs typeface="+mn-cs"/>
              </a:rPr>
              <a:t> seem on the outside</a:t>
            </a:r>
            <a:endParaRPr lang="en-GB" kern="1200" dirty="0">
              <a:solidFill>
                <a:schemeClr val="tx1"/>
              </a:solidFill>
              <a:latin typeface="+mn-lt"/>
              <a:cs typeface="+mn-cs"/>
            </a:endParaRPr>
          </a:p>
          <a:p>
            <a:pPr marL="299085" marR="138430" indent="-287020" algn="just">
              <a:spcBef>
                <a:spcPts val="105"/>
              </a:spcBef>
              <a:buFont typeface="Wingdings"/>
              <a:buChar char=""/>
              <a:tabLst>
                <a:tab pos="299720" algn="l"/>
              </a:tabLst>
            </a:pPr>
            <a:endParaRPr lang="en-US" dirty="0"/>
          </a:p>
          <a:p>
            <a:pPr marL="299085" marR="138430" indent="-287020" algn="just">
              <a:spcBef>
                <a:spcPts val="105"/>
              </a:spcBef>
              <a:buFont typeface="Wingdings"/>
              <a:buChar char=""/>
              <a:tabLst>
                <a:tab pos="299720" algn="l"/>
              </a:tabLst>
            </a:pPr>
            <a:r>
              <a:rPr lang="en-US" dirty="0">
                <a:latin typeface="+mn-lt"/>
              </a:rPr>
              <a:t>We offer our investors a </a:t>
            </a:r>
            <a:r>
              <a:rPr lang="en-US" b="1" dirty="0">
                <a:latin typeface="+mn-lt"/>
              </a:rPr>
              <a:t>balanced mix of good businesses</a:t>
            </a:r>
            <a:r>
              <a:rPr lang="en-US" dirty="0">
                <a:latin typeface="+mn-lt"/>
              </a:rPr>
              <a:t> with </a:t>
            </a:r>
            <a:r>
              <a:rPr lang="en-US" b="1" dirty="0">
                <a:latin typeface="+mn-lt"/>
              </a:rPr>
              <a:t>quality management</a:t>
            </a:r>
            <a:r>
              <a:rPr lang="en-US" dirty="0">
                <a:latin typeface="+mn-lt"/>
              </a:rPr>
              <a:t> and turn-around companies available at a great value</a:t>
            </a:r>
            <a:endParaRPr lang="en-US" kern="1200" dirty="0">
              <a:solidFill>
                <a:schemeClr val="tx1"/>
              </a:solidFill>
              <a:latin typeface="+mn-lt"/>
              <a:cs typeface="+mn-cs"/>
            </a:endParaRPr>
          </a:p>
          <a:p>
            <a:pPr marL="299085" marR="5080" indent="-287020" algn="just">
              <a:spcBef>
                <a:spcPts val="1395"/>
              </a:spcBef>
              <a:buFont typeface="Wingdings"/>
              <a:buChar char=""/>
              <a:tabLst>
                <a:tab pos="299720" algn="l"/>
              </a:tabLst>
            </a:pPr>
            <a:r>
              <a:rPr lang="en-US" kern="1200" dirty="0">
                <a:solidFill>
                  <a:schemeClr val="tx1"/>
                </a:solidFill>
                <a:latin typeface="+mn-lt"/>
                <a:cs typeface="+mn-cs"/>
              </a:rPr>
              <a:t>Return on our investment portfolio </a:t>
            </a:r>
            <a:r>
              <a:rPr lang="en-US" b="1" kern="1200" dirty="0">
                <a:solidFill>
                  <a:schemeClr val="tx1"/>
                </a:solidFill>
                <a:latin typeface="+mn-lt"/>
                <a:cs typeface="+mn-cs"/>
              </a:rPr>
              <a:t>comes from:</a:t>
            </a:r>
          </a:p>
          <a:p>
            <a:pPr marL="812165" marR="5080" lvl="1" indent="-342900" algn="just">
              <a:spcBef>
                <a:spcPts val="1395"/>
              </a:spcBef>
              <a:buFont typeface="Wingdings" panose="05000000000000000000" pitchFamily="2" charset="2"/>
              <a:buChar char="ü"/>
              <a:tabLst>
                <a:tab pos="299720" algn="l"/>
              </a:tabLst>
            </a:pPr>
            <a:r>
              <a:rPr lang="en-US" sz="1600" kern="1200" dirty="0">
                <a:solidFill>
                  <a:schemeClr val="tx1"/>
                </a:solidFill>
              </a:rPr>
              <a:t>Depth of research and thorough methodology of arriving at our </a:t>
            </a:r>
            <a:r>
              <a:rPr lang="en-US" sz="1600" b="1" kern="1200" dirty="0">
                <a:solidFill>
                  <a:schemeClr val="tx1"/>
                </a:solidFill>
              </a:rPr>
              <a:t>investment decisions</a:t>
            </a:r>
          </a:p>
          <a:p>
            <a:pPr marL="812165" marR="5080" lvl="1" indent="-342900" algn="just">
              <a:spcBef>
                <a:spcPts val="1395"/>
              </a:spcBef>
              <a:buFont typeface="Wingdings" panose="05000000000000000000" pitchFamily="2" charset="2"/>
              <a:buChar char="ü"/>
              <a:tabLst>
                <a:tab pos="299720" algn="l"/>
              </a:tabLst>
            </a:pPr>
            <a:r>
              <a:rPr lang="en-US" sz="1600" dirty="0"/>
              <a:t>Hard research-based conviction when market is yet  to discover the true potential of a stock</a:t>
            </a:r>
          </a:p>
          <a:p>
            <a:pPr marL="812165" marR="5080" lvl="1" indent="-342900" algn="just">
              <a:spcBef>
                <a:spcPts val="1395"/>
              </a:spcBef>
              <a:buFont typeface="Wingdings" panose="05000000000000000000" pitchFamily="2" charset="2"/>
              <a:buChar char="ü"/>
              <a:tabLst>
                <a:tab pos="299720" algn="l"/>
              </a:tabLst>
            </a:pPr>
            <a:r>
              <a:rPr lang="en-US" sz="1600" dirty="0"/>
              <a:t>Our strong focus on </a:t>
            </a:r>
            <a:r>
              <a:rPr lang="en-US" sz="1600" b="1" dirty="0"/>
              <a:t>ground research ensures</a:t>
            </a:r>
            <a:r>
              <a:rPr lang="en-US" sz="1600" dirty="0"/>
              <a:t> we get </a:t>
            </a:r>
            <a:r>
              <a:rPr lang="en-US" sz="1600" b="1" dirty="0"/>
              <a:t>360-degree view of the company </a:t>
            </a:r>
            <a:r>
              <a:rPr lang="en-US" sz="1600" dirty="0"/>
              <a:t>and thereby  minimize judgment errors</a:t>
            </a:r>
            <a:endParaRPr lang="en-US" dirty="0">
              <a:latin typeface="+mn-lt"/>
            </a:endParaRPr>
          </a:p>
          <a:p>
            <a:pPr marL="299085" indent="-287020" algn="just">
              <a:spcBef>
                <a:spcPts val="869"/>
              </a:spcBef>
              <a:buFont typeface="Wingdings"/>
              <a:buChar char=""/>
              <a:tabLst>
                <a:tab pos="299720" algn="l"/>
              </a:tabLst>
            </a:pPr>
            <a:r>
              <a:rPr lang="en-US" b="1" dirty="0">
                <a:latin typeface="+mn-lt"/>
                <a:ea typeface="Verdana" panose="020B0604030504040204" pitchFamily="34" charset="0"/>
              </a:rPr>
              <a:t>Skin in the game</a:t>
            </a:r>
            <a:r>
              <a:rPr lang="en-US" dirty="0">
                <a:latin typeface="+mn-lt"/>
                <a:ea typeface="Verdana" panose="020B0604030504040204" pitchFamily="34" charset="0"/>
              </a:rPr>
              <a:t> - high percentage of the Chanakya fund managers’ net  worth is invested alongside our investors.</a:t>
            </a:r>
          </a:p>
          <a:p>
            <a:pPr marL="299085" indent="-287020" algn="just">
              <a:spcBef>
                <a:spcPts val="869"/>
              </a:spcBef>
              <a:buFont typeface="Wingdings"/>
              <a:buChar char=""/>
              <a:tabLst>
                <a:tab pos="299720" algn="l"/>
              </a:tabLst>
            </a:pPr>
            <a:r>
              <a:rPr lang="en-US" b="1" dirty="0">
                <a:latin typeface="+mn-lt"/>
              </a:rPr>
              <a:t>Easy liquidity </a:t>
            </a:r>
            <a:r>
              <a:rPr lang="en-US" dirty="0">
                <a:latin typeface="+mn-lt"/>
              </a:rPr>
              <a:t>- no exit load</a:t>
            </a:r>
          </a:p>
          <a:p>
            <a:pPr marL="299085" indent="-287020" algn="just">
              <a:spcBef>
                <a:spcPts val="869"/>
              </a:spcBef>
              <a:buFont typeface="Wingdings"/>
              <a:buChar char=""/>
              <a:tabLst>
                <a:tab pos="299720" algn="l"/>
              </a:tabLst>
            </a:pPr>
            <a:endParaRPr lang="en-US" dirty="0"/>
          </a:p>
          <a:p>
            <a:pPr marL="299085" indent="-287020" algn="just">
              <a:spcBef>
                <a:spcPts val="869"/>
              </a:spcBef>
              <a:buFont typeface="Wingdings"/>
              <a:buChar char=""/>
              <a:tabLst>
                <a:tab pos="299720" algn="l"/>
              </a:tabLst>
            </a:pPr>
            <a:endParaRPr lang="en-US" dirty="0">
              <a:latin typeface="+mn-lt"/>
            </a:endParaRPr>
          </a:p>
          <a:p>
            <a:pPr marL="299085" indent="-287020" algn="just">
              <a:spcBef>
                <a:spcPts val="869"/>
              </a:spcBef>
              <a:buFont typeface="Wingdings"/>
              <a:buChar char=""/>
              <a:tabLst>
                <a:tab pos="299720" algn="l"/>
              </a:tabLst>
            </a:pPr>
            <a:endParaRPr lang="en-US" dirty="0">
              <a:latin typeface="+mn-lt"/>
            </a:endParaRPr>
          </a:p>
          <a:p>
            <a:pPr marL="812165" marR="5080" lvl="1" indent="-342900" algn="just">
              <a:lnSpc>
                <a:spcPts val="2880"/>
              </a:lnSpc>
              <a:spcBef>
                <a:spcPts val="1395"/>
              </a:spcBef>
              <a:buFont typeface="Wingdings" panose="05000000000000000000" pitchFamily="2" charset="2"/>
              <a:buChar char="ü"/>
              <a:tabLst>
                <a:tab pos="299720" algn="l"/>
              </a:tabLst>
            </a:pPr>
            <a:endParaRPr lang="en-US" sz="1600" dirty="0"/>
          </a:p>
          <a:p>
            <a:pPr marL="469265" marR="5080" lvl="1" algn="just">
              <a:spcBef>
                <a:spcPts val="1395"/>
              </a:spcBef>
              <a:tabLst>
                <a:tab pos="299720" algn="l"/>
              </a:tabLst>
            </a:pPr>
            <a:endParaRPr lang="en-US" sz="1600" kern="1200" dirty="0">
              <a:solidFill>
                <a:schemeClr val="tx1"/>
              </a:solidFill>
            </a:endParaRPr>
          </a:p>
          <a:p>
            <a:pPr marL="354965" marR="5080" indent="-342900" algn="just">
              <a:spcBef>
                <a:spcPts val="1395"/>
              </a:spcBef>
              <a:buFont typeface="Wingdings" panose="05000000000000000000" pitchFamily="2" charset="2"/>
              <a:buChar char="ü"/>
              <a:tabLst>
                <a:tab pos="299720" algn="l"/>
              </a:tabLst>
            </a:pPr>
            <a:endParaRPr lang="en-US" sz="2300" b="1" kern="1200" dirty="0">
              <a:solidFill>
                <a:schemeClr val="tx1"/>
              </a:solidFill>
              <a:latin typeface="+mn-lt"/>
              <a:cs typeface="+mn-cs"/>
            </a:endParaRPr>
          </a:p>
          <a:p>
            <a:pPr marL="299085" marR="5080" indent="-287020" algn="just">
              <a:spcBef>
                <a:spcPts val="1395"/>
              </a:spcBef>
              <a:buFont typeface="Wingdings"/>
              <a:buChar char=""/>
              <a:tabLst>
                <a:tab pos="299720" algn="l"/>
              </a:tabLst>
            </a:pPr>
            <a:endParaRPr sz="2300" kern="1200" dirty="0">
              <a:solidFill>
                <a:schemeClr val="tx1"/>
              </a:solidFill>
              <a:latin typeface="+mn-lt"/>
              <a:cs typeface="+mn-cs"/>
            </a:endParaRPr>
          </a:p>
        </p:txBody>
      </p:sp>
      <p:grpSp>
        <p:nvGrpSpPr>
          <p:cNvPr id="4" name="object 4"/>
          <p:cNvGrpSpPr/>
          <p:nvPr/>
        </p:nvGrpSpPr>
        <p:grpSpPr>
          <a:xfrm>
            <a:off x="765601" y="1452823"/>
            <a:ext cx="10802238" cy="91440"/>
            <a:chOff x="679704" y="1255777"/>
            <a:chExt cx="10802238" cy="91440"/>
          </a:xfrm>
        </p:grpSpPr>
        <p:sp>
          <p:nvSpPr>
            <p:cNvPr id="5" name="object 5"/>
            <p:cNvSpPr/>
            <p:nvPr/>
          </p:nvSpPr>
          <p:spPr>
            <a:xfrm>
              <a:off x="679704" y="1255777"/>
              <a:ext cx="2703830" cy="91440"/>
            </a:xfrm>
            <a:custGeom>
              <a:avLst/>
              <a:gdLst/>
              <a:ahLst/>
              <a:cxnLst/>
              <a:rect l="l" t="t" r="r" b="b"/>
              <a:pathLst>
                <a:path w="2703829" h="91440">
                  <a:moveTo>
                    <a:pt x="2703448" y="0"/>
                  </a:moveTo>
                  <a:lnTo>
                    <a:pt x="0" y="0"/>
                  </a:lnTo>
                  <a:lnTo>
                    <a:pt x="0" y="91438"/>
                  </a:lnTo>
                  <a:lnTo>
                    <a:pt x="2703448" y="91438"/>
                  </a:lnTo>
                  <a:lnTo>
                    <a:pt x="2703448" y="0"/>
                  </a:lnTo>
                  <a:close/>
                </a:path>
              </a:pathLst>
            </a:custGeom>
            <a:solidFill>
              <a:srgbClr val="FF7A80"/>
            </a:solidFill>
          </p:spPr>
          <p:txBody>
            <a:bodyPr wrap="square" lIns="0" tIns="0" rIns="0" bIns="0" rtlCol="0"/>
            <a:lstStyle/>
            <a:p>
              <a:endParaRPr dirty="0"/>
            </a:p>
          </p:txBody>
        </p:sp>
        <p:sp>
          <p:nvSpPr>
            <p:cNvPr id="6" name="object 6"/>
            <p:cNvSpPr/>
            <p:nvPr/>
          </p:nvSpPr>
          <p:spPr>
            <a:xfrm>
              <a:off x="3380231" y="1255777"/>
              <a:ext cx="2700655" cy="91440"/>
            </a:xfrm>
            <a:custGeom>
              <a:avLst/>
              <a:gdLst/>
              <a:ahLst/>
              <a:cxnLst/>
              <a:rect l="l" t="t" r="r" b="b"/>
              <a:pathLst>
                <a:path w="2700654" h="91440">
                  <a:moveTo>
                    <a:pt x="2700147" y="0"/>
                  </a:moveTo>
                  <a:lnTo>
                    <a:pt x="0" y="0"/>
                  </a:lnTo>
                  <a:lnTo>
                    <a:pt x="0" y="91438"/>
                  </a:lnTo>
                  <a:lnTo>
                    <a:pt x="2700147" y="91438"/>
                  </a:lnTo>
                  <a:lnTo>
                    <a:pt x="2700147" y="0"/>
                  </a:lnTo>
                  <a:close/>
                </a:path>
              </a:pathLst>
            </a:custGeom>
            <a:solidFill>
              <a:srgbClr val="C00000"/>
            </a:solidFill>
          </p:spPr>
          <p:txBody>
            <a:bodyPr wrap="square" lIns="0" tIns="0" rIns="0" bIns="0" rtlCol="0"/>
            <a:lstStyle/>
            <a:p>
              <a:endParaRPr dirty="0"/>
            </a:p>
          </p:txBody>
        </p:sp>
        <p:sp>
          <p:nvSpPr>
            <p:cNvPr id="7" name="object 7"/>
            <p:cNvSpPr/>
            <p:nvPr/>
          </p:nvSpPr>
          <p:spPr>
            <a:xfrm>
              <a:off x="6080759" y="1255777"/>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9BFFC6"/>
            </a:solidFill>
          </p:spPr>
          <p:txBody>
            <a:bodyPr wrap="square" lIns="0" tIns="0" rIns="0" bIns="0" rtlCol="0"/>
            <a:lstStyle/>
            <a:p>
              <a:endParaRPr dirty="0"/>
            </a:p>
          </p:txBody>
        </p:sp>
        <p:sp>
          <p:nvSpPr>
            <p:cNvPr id="8" name="object 8"/>
            <p:cNvSpPr/>
            <p:nvPr/>
          </p:nvSpPr>
          <p:spPr>
            <a:xfrm>
              <a:off x="8781287" y="1255777"/>
              <a:ext cx="2700655" cy="91440"/>
            </a:xfrm>
            <a:custGeom>
              <a:avLst/>
              <a:gdLst/>
              <a:ahLst/>
              <a:cxnLst/>
              <a:rect l="l" t="t" r="r" b="b"/>
              <a:pathLst>
                <a:path w="2700654" h="91440">
                  <a:moveTo>
                    <a:pt x="2700401" y="0"/>
                  </a:moveTo>
                  <a:lnTo>
                    <a:pt x="0" y="0"/>
                  </a:lnTo>
                  <a:lnTo>
                    <a:pt x="0" y="91438"/>
                  </a:lnTo>
                  <a:lnTo>
                    <a:pt x="2700401" y="91438"/>
                  </a:lnTo>
                  <a:lnTo>
                    <a:pt x="2700401" y="0"/>
                  </a:lnTo>
                  <a:close/>
                </a:path>
              </a:pathLst>
            </a:custGeom>
            <a:solidFill>
              <a:srgbClr val="00AE50"/>
            </a:solidFill>
          </p:spPr>
          <p:txBody>
            <a:bodyPr wrap="square" lIns="0" tIns="0" rIns="0" bIns="0" rtlCol="0"/>
            <a:lstStyle/>
            <a:p>
              <a:endParaRPr dirty="0"/>
            </a:p>
          </p:txBody>
        </p:sp>
      </p:grpSp>
      <p:pic>
        <p:nvPicPr>
          <p:cNvPr id="10" name="object 10"/>
          <p:cNvPicPr/>
          <p:nvPr/>
        </p:nvPicPr>
        <p:blipFill>
          <a:blip r:embed="rId3" cstate="print"/>
          <a:stretch>
            <a:fillRect/>
          </a:stretch>
        </p:blipFill>
        <p:spPr>
          <a:xfrm>
            <a:off x="192023" y="6367271"/>
            <a:ext cx="826008" cy="326136"/>
          </a:xfrm>
          <a:prstGeom prst="rect">
            <a:avLst/>
          </a:prstGeom>
        </p:spPr>
      </p:pic>
      <p:graphicFrame>
        <p:nvGraphicFramePr>
          <p:cNvPr id="13" name="Diagram 12">
            <a:extLst>
              <a:ext uri="{FF2B5EF4-FFF2-40B4-BE49-F238E27FC236}">
                <a16:creationId xmlns:a16="http://schemas.microsoft.com/office/drawing/2014/main" id="{F6A4EF9B-5E25-25D0-57A3-BB101CC25007}"/>
              </a:ext>
            </a:extLst>
          </p:cNvPr>
          <p:cNvGraphicFramePr/>
          <p:nvPr>
            <p:extLst>
              <p:ext uri="{D42A27DB-BD31-4B8C-83A1-F6EECF244321}">
                <p14:modId xmlns:p14="http://schemas.microsoft.com/office/powerpoint/2010/main" val="3895793651"/>
              </p:ext>
            </p:extLst>
          </p:nvPr>
        </p:nvGraphicFramePr>
        <p:xfrm>
          <a:off x="10134600" y="70226"/>
          <a:ext cx="1556468" cy="12706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Slide Number Placeholder 10">
            <a:extLst>
              <a:ext uri="{FF2B5EF4-FFF2-40B4-BE49-F238E27FC236}">
                <a16:creationId xmlns:a16="http://schemas.microsoft.com/office/drawing/2014/main" id="{FD4E06EE-8B2D-E187-D8B2-ADCCE24EABEE}"/>
              </a:ext>
            </a:extLst>
          </p:cNvPr>
          <p:cNvSpPr>
            <a:spLocks noGrp="1"/>
          </p:cNvSpPr>
          <p:nvPr>
            <p:ph type="sldNum" sz="quarter" idx="7"/>
          </p:nvPr>
        </p:nvSpPr>
        <p:spPr/>
        <p:txBody>
          <a:bodyPr/>
          <a:lstStyle/>
          <a:p>
            <a:fld id="{B6F15528-21DE-4FAA-801E-634DDDAF4B2B}" type="slidenum">
              <a:rPr lang="en-IN" smtClean="0"/>
              <a:t>9</a:t>
            </a:fld>
            <a:endParaRPr lang="en-IN" dirty="0"/>
          </a:p>
        </p:txBody>
      </p:sp>
    </p:spTree>
    <p:extLst>
      <p:ext uri="{BB962C8B-B14F-4D97-AF65-F5344CB8AC3E}">
        <p14:creationId xmlns:p14="http://schemas.microsoft.com/office/powerpoint/2010/main" val="9791889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17049</TotalTime>
  <Words>2653</Words>
  <Application>Microsoft Office PowerPoint</Application>
  <PresentationFormat>Widescreen</PresentationFormat>
  <Paragraphs>408</Paragraphs>
  <Slides>18</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Arial</vt:lpstr>
      <vt:lpstr>Calibri</vt:lpstr>
      <vt:lpstr>Calibri (Headings)</vt:lpstr>
      <vt:lpstr>CIDFont+F1</vt:lpstr>
      <vt:lpstr>Segoe UI</vt:lpstr>
      <vt:lpstr>times new roman</vt:lpstr>
      <vt:lpstr>times new roman</vt:lpstr>
      <vt:lpstr>Verdana</vt:lpstr>
      <vt:lpstr>Wingdings</vt:lpstr>
      <vt:lpstr>Office Theme</vt:lpstr>
      <vt:lpstr>PowerPoint Presentation</vt:lpstr>
      <vt:lpstr>PowerPoint Presentation</vt:lpstr>
      <vt:lpstr>Purpose</vt:lpstr>
      <vt:lpstr>The Chanakya Capital Advantage</vt:lpstr>
      <vt:lpstr>Seasoned Core Team   Wealth of Experience</vt:lpstr>
      <vt:lpstr>Seasoned Core Team (Cont.)   Wealth of Experience</vt:lpstr>
      <vt:lpstr>PowerPoint Presentation</vt:lpstr>
      <vt:lpstr>Understanding Organizational and Business Transformations</vt:lpstr>
      <vt:lpstr>Stock Selection - Investment Process</vt:lpstr>
      <vt:lpstr>Portfolio Design: First Principles,</vt:lpstr>
      <vt:lpstr>Market Timing - Proprietary Algorithm</vt:lpstr>
      <vt:lpstr>Portfolio Design - Performance over time</vt:lpstr>
      <vt:lpstr>Stock Selection - “BLUECHIP” stocks, “Turnaround” returns,  Conservative risk</vt:lpstr>
      <vt:lpstr>Chanakya PMS so far</vt:lpstr>
      <vt:lpstr>Chanakya Growth Fund – Proposed Portfolio Strategy</vt:lpstr>
      <vt:lpstr>Is it good time to invest in Indian stocks or Global Stocks? </vt:lpstr>
      <vt:lpstr>Product Suitability A sense of privilege and gratitude stems from managing the money for our notable clients.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Chanakya Capital</dc:creator>
  <cp:lastModifiedBy>Vidhan Kumar</cp:lastModifiedBy>
  <cp:revision>421</cp:revision>
  <cp:lastPrinted>2026-05-13T08:33:52Z</cp:lastPrinted>
  <dcterms:created xsi:type="dcterms:W3CDTF">2023-04-27T07:45:04Z</dcterms:created>
  <dcterms:modified xsi:type="dcterms:W3CDTF">2026-05-19T07:30:30Z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2023-04-10T00:00:00Z</vt:filetime>
  </property>
  <property fmtid="{D5CDD505-2E9C-101B-9397-08002B2CF9AE}" pid="3" name="Creator">
    <vt:lpwstr>Microsoft® PowerPoint® 2016</vt:lpwstr>
  </property>
  <property fmtid="{D5CDD505-2E9C-101B-9397-08002B2CF9AE}" pid="4" name="LastSaved">
    <vt:filetime>2023-04-27T00:00:00Z</vt:filetime>
  </property>
</Properties>
</file>