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82" r:id="rId11"/>
    <p:sldId id="284" r:id="rId12"/>
    <p:sldId id="267" r:id="rId13"/>
    <p:sldId id="268" r:id="rId14"/>
    <p:sldId id="269" r:id="rId15"/>
    <p:sldId id="270" r:id="rId16"/>
    <p:sldId id="271" r:id="rId17"/>
    <p:sldId id="272" r:id="rId18"/>
    <p:sldId id="273" r:id="rId19"/>
    <p:sldId id="274" r:id="rId20"/>
    <p:sldId id="275" r:id="rId21"/>
    <p:sldId id="276" r:id="rId22"/>
  </p:sldIdLst>
  <p:sldSz cx="18288000" cy="10287000"/>
  <p:notesSz cx="6886575" cy="10018713"/>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53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632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4096" tIns="27048" rIns="54096" bIns="27048"/>
          <a:lstStyle/>
          <a:p>
            <a:endParaRPr lang="en-US" dirty="0"/>
          </a:p>
        </p:txBody>
      </p:sp>
      <p:sp>
        <p:nvSpPr>
          <p:cNvPr id="4" name="Slide Number Placeholder 3"/>
          <p:cNvSpPr>
            <a:spLocks noGrp="1"/>
          </p:cNvSpPr>
          <p:nvPr>
            <p:ph type="sldNum" sz="quarter" idx="10"/>
          </p:nvPr>
        </p:nvSpPr>
        <p:spPr/>
        <p:txBody>
          <a:bodyPr lIns="54096" tIns="27048" rIns="54096" bIns="27048"/>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213104" y="2423815"/>
            <a:ext cx="3861693" cy="1428750"/>
          </a:xfrm>
          <a:prstGeom prst="rect">
            <a:avLst/>
          </a:prstGeom>
        </p:spPr>
      </p:pic>
      <p:sp>
        <p:nvSpPr>
          <p:cNvPr id="3" name="Text 0"/>
          <p:cNvSpPr/>
          <p:nvPr/>
        </p:nvSpPr>
        <p:spPr>
          <a:xfrm>
            <a:off x="2031206" y="4385965"/>
            <a:ext cx="14225588" cy="1483916"/>
          </a:xfrm>
          <a:prstGeom prst="rect">
            <a:avLst/>
          </a:prstGeom>
          <a:noFill/>
          <a:ln/>
        </p:spPr>
        <p:txBody>
          <a:bodyPr wrap="square" lIns="25400" tIns="25400" rIns="25400" bIns="25400" rtlCol="0" anchor="t">
            <a:normAutofit/>
          </a:bodyPr>
          <a:lstStyle/>
          <a:p>
            <a:pPr marL="0" indent="0" algn="ctr">
              <a:lnSpc>
                <a:spcPct val="94091"/>
              </a:lnSpc>
              <a:buNone/>
            </a:pPr>
            <a:r>
              <a:rPr lang="en-US" sz="4950" b="1" kern="0" spc="300" dirty="0">
                <a:solidFill>
                  <a:srgbClr val="23285F"/>
                </a:solidFill>
                <a:latin typeface="Calibri" pitchFamily="34" charset="0"/>
                <a:ea typeface="Calibri" pitchFamily="34" charset="-122"/>
                <a:cs typeface="Calibri" pitchFamily="34" charset="-120"/>
              </a:rPr>
              <a:t>WEALTH MANAGEMENT BY AND FOR PRACTITIONERS</a:t>
            </a:r>
            <a:endParaRPr lang="en-US" sz="4950" dirty="0"/>
          </a:p>
        </p:txBody>
      </p:sp>
      <p:sp>
        <p:nvSpPr>
          <p:cNvPr id="4" name="Shape 1"/>
          <p:cNvSpPr/>
          <p:nvPr/>
        </p:nvSpPr>
        <p:spPr>
          <a:xfrm>
            <a:off x="8286750" y="6060381"/>
            <a:ext cx="857250" cy="66675"/>
          </a:xfrm>
          <a:prstGeom prst="rect">
            <a:avLst/>
          </a:prstGeom>
          <a:solidFill>
            <a:srgbClr val="157A3E"/>
          </a:solidFill>
          <a:ln/>
        </p:spPr>
        <p:txBody>
          <a:bodyPr/>
          <a:lstStyle/>
          <a:p>
            <a:endParaRPr lang="en-IN"/>
          </a:p>
        </p:txBody>
      </p:sp>
      <p:sp>
        <p:nvSpPr>
          <p:cNvPr id="5" name="Shape 2"/>
          <p:cNvSpPr/>
          <p:nvPr/>
        </p:nvSpPr>
        <p:spPr>
          <a:xfrm>
            <a:off x="9144000" y="6060381"/>
            <a:ext cx="857250" cy="66675"/>
          </a:xfrm>
          <a:prstGeom prst="rect">
            <a:avLst/>
          </a:prstGeom>
          <a:solidFill>
            <a:srgbClr val="DD3333"/>
          </a:solidFill>
          <a:ln/>
        </p:spPr>
        <p:txBody>
          <a:bodyPr/>
          <a:lstStyle/>
          <a:p>
            <a:endParaRPr lang="en-IN"/>
          </a:p>
        </p:txBody>
      </p:sp>
      <p:sp>
        <p:nvSpPr>
          <p:cNvPr id="6" name="Text 3"/>
          <p:cNvSpPr/>
          <p:nvPr/>
        </p:nvSpPr>
        <p:spPr>
          <a:xfrm>
            <a:off x="3037691" y="6660456"/>
            <a:ext cx="12212619" cy="491430"/>
          </a:xfrm>
          <a:prstGeom prst="rect">
            <a:avLst/>
          </a:prstGeom>
          <a:noFill/>
          <a:ln/>
        </p:spPr>
        <p:txBody>
          <a:bodyPr wrap="square" lIns="25400" tIns="25400" rIns="25400" bIns="25400" rtlCol="0" anchor="t">
            <a:normAutofit/>
          </a:bodyPr>
          <a:lstStyle/>
          <a:p>
            <a:pPr marL="0" indent="0" algn="ctr">
              <a:lnSpc>
                <a:spcPct val="113333"/>
              </a:lnSpc>
              <a:buNone/>
            </a:pPr>
            <a:r>
              <a:rPr lang="en-US" sz="2550" i="1" dirty="0">
                <a:solidFill>
                  <a:srgbClr val="5C6270"/>
                </a:solidFill>
                <a:latin typeface="Calibri" pitchFamily="34" charset="0"/>
                <a:ea typeface="Calibri" pitchFamily="34" charset="-122"/>
                <a:cs typeface="Calibri" pitchFamily="34" charset="-120"/>
              </a:rPr>
              <a:t>“Never settle for anything less than what you deserve. It’s not pride, it’s self-respect.”</a:t>
            </a:r>
            <a:endParaRPr lang="en-US" sz="2550" dirty="0"/>
          </a:p>
        </p:txBody>
      </p:sp>
      <p:sp>
        <p:nvSpPr>
          <p:cNvPr id="7" name="Text 4"/>
          <p:cNvSpPr/>
          <p:nvPr/>
        </p:nvSpPr>
        <p:spPr>
          <a:xfrm>
            <a:off x="3037691" y="7247136"/>
            <a:ext cx="12212619" cy="387350"/>
          </a:xfrm>
          <a:prstGeom prst="rect">
            <a:avLst/>
          </a:prstGeom>
          <a:noFill/>
          <a:ln/>
        </p:spPr>
        <p:txBody>
          <a:bodyPr wrap="square" lIns="25400" tIns="25400" rIns="25400" bIns="25400" rtlCol="0" anchor="t">
            <a:normAutofit lnSpcReduction="10000"/>
          </a:bodyPr>
          <a:lstStyle/>
          <a:p>
            <a:pPr marL="0" indent="0" algn="ctr">
              <a:buNone/>
            </a:pPr>
            <a:r>
              <a:rPr lang="en-US" sz="2250" b="1" dirty="0">
                <a:solidFill>
                  <a:srgbClr val="23285F"/>
                </a:solidFill>
                <a:latin typeface="Calibri" pitchFamily="34" charset="0"/>
                <a:ea typeface="Calibri" pitchFamily="34" charset="-122"/>
                <a:cs typeface="Calibri" pitchFamily="34" charset="-120"/>
              </a:rPr>
              <a:t>— Chanakya</a:t>
            </a:r>
            <a:endParaRPr lang="en-US" sz="2250" dirty="0"/>
          </a:p>
        </p:txBody>
      </p:sp>
      <p:sp>
        <p:nvSpPr>
          <p:cNvPr id="8" name="Shape 5"/>
          <p:cNvSpPr/>
          <p:nvPr/>
        </p:nvSpPr>
        <p:spPr>
          <a:xfrm>
            <a:off x="1047750" y="9258300"/>
            <a:ext cx="16192500" cy="9525"/>
          </a:xfrm>
          <a:prstGeom prst="rect">
            <a:avLst/>
          </a:prstGeom>
          <a:solidFill>
            <a:srgbClr val="E4E6ED"/>
          </a:solidFill>
          <a:ln/>
        </p:spPr>
        <p:txBody>
          <a:bodyPr/>
          <a:lstStyle/>
          <a:p>
            <a:endParaRPr lang="en-IN"/>
          </a:p>
        </p:txBody>
      </p:sp>
      <p:sp>
        <p:nvSpPr>
          <p:cNvPr id="9" name="Text 6"/>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10" name="Text 7"/>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01</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666750"/>
            <a:ext cx="6933595"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ABOUT CHANAKYA CAPITAL</a:t>
            </a:r>
            <a:endParaRPr lang="en-US" sz="4050" dirty="0"/>
          </a:p>
        </p:txBody>
      </p:sp>
      <p:sp>
        <p:nvSpPr>
          <p:cNvPr id="3" name="Shape 1"/>
          <p:cNvSpPr/>
          <p:nvPr/>
        </p:nvSpPr>
        <p:spPr>
          <a:xfrm>
            <a:off x="1047750" y="1447800"/>
            <a:ext cx="666750" cy="57150"/>
          </a:xfrm>
          <a:prstGeom prst="rect">
            <a:avLst/>
          </a:prstGeom>
          <a:solidFill>
            <a:srgbClr val="157A3E"/>
          </a:solidFill>
          <a:ln/>
        </p:spPr>
        <p:txBody>
          <a:bodyPr/>
          <a:lstStyle/>
          <a:p>
            <a:endParaRPr lang="en-IN"/>
          </a:p>
        </p:txBody>
      </p:sp>
      <p:sp>
        <p:nvSpPr>
          <p:cNvPr id="4" name="Shape 2"/>
          <p:cNvSpPr/>
          <p:nvPr/>
        </p:nvSpPr>
        <p:spPr>
          <a:xfrm>
            <a:off x="1714500" y="144780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666750"/>
            <a:ext cx="1493143" cy="552450"/>
          </a:xfrm>
          <a:prstGeom prst="rect">
            <a:avLst/>
          </a:prstGeom>
        </p:spPr>
      </p:pic>
      <p:sp>
        <p:nvSpPr>
          <p:cNvPr id="6" name="Text 3"/>
          <p:cNvSpPr/>
          <p:nvPr/>
        </p:nvSpPr>
        <p:spPr>
          <a:xfrm>
            <a:off x="1047750" y="3024585"/>
            <a:ext cx="9849993" cy="838994"/>
          </a:xfrm>
          <a:prstGeom prst="rect">
            <a:avLst/>
          </a:prstGeom>
          <a:noFill/>
          <a:ln/>
        </p:spPr>
        <p:txBody>
          <a:bodyPr wrap="square" lIns="25400" tIns="25400" rIns="25400" bIns="25400" rtlCol="0" anchor="t">
            <a:normAutofit/>
          </a:bodyPr>
          <a:lstStyle/>
          <a:p>
            <a:pPr marL="0" indent="0" algn="l">
              <a:lnSpc>
                <a:spcPct val="119009"/>
              </a:lnSpc>
              <a:buNone/>
            </a:pPr>
            <a:r>
              <a:rPr lang="en-US" sz="2175" dirty="0">
                <a:solidFill>
                  <a:srgbClr val="33384A"/>
                </a:solidFill>
                <a:latin typeface="Calibri" pitchFamily="34" charset="0"/>
                <a:ea typeface="Calibri" pitchFamily="34" charset="-122"/>
                <a:cs typeface="Calibri" pitchFamily="34" charset="-120"/>
              </a:rPr>
              <a:t>Chanakya Capital is a SEBI-registered Portfolio Management Service (PMS) focused on high-conviction, research-driven equity investing.</a:t>
            </a:r>
            <a:endParaRPr lang="en-US" sz="2175" dirty="0"/>
          </a:p>
        </p:txBody>
      </p:sp>
      <p:sp>
        <p:nvSpPr>
          <p:cNvPr id="7" name="Text 4"/>
          <p:cNvSpPr/>
          <p:nvPr/>
        </p:nvSpPr>
        <p:spPr>
          <a:xfrm>
            <a:off x="1047750" y="4054078"/>
            <a:ext cx="9849993" cy="1239441"/>
          </a:xfrm>
          <a:prstGeom prst="rect">
            <a:avLst/>
          </a:prstGeom>
          <a:noFill/>
          <a:ln/>
        </p:spPr>
        <p:txBody>
          <a:bodyPr wrap="square" lIns="25400" tIns="25400" rIns="25400" bIns="25400" rtlCol="0" anchor="t">
            <a:normAutofit/>
          </a:bodyPr>
          <a:lstStyle/>
          <a:p>
            <a:pPr marL="0" indent="0" algn="l">
              <a:lnSpc>
                <a:spcPct val="119009"/>
              </a:lnSpc>
              <a:buNone/>
            </a:pPr>
            <a:r>
              <a:rPr lang="en-US" sz="2175" dirty="0">
                <a:solidFill>
                  <a:srgbClr val="33384A"/>
                </a:solidFill>
                <a:latin typeface="Calibri" pitchFamily="34" charset="0"/>
                <a:ea typeface="Calibri" pitchFamily="34" charset="-122"/>
                <a:cs typeface="Calibri" pitchFamily="34" charset="-120"/>
              </a:rPr>
              <a:t>Founded in 2018, we manage capital for High Net Worth Individuals, Family Offices, and sophisticated investors seeking long-term wealth creation through disciplined portfolio construction.</a:t>
            </a:r>
            <a:endParaRPr lang="en-US" sz="2175" dirty="0"/>
          </a:p>
        </p:txBody>
      </p:sp>
      <p:sp>
        <p:nvSpPr>
          <p:cNvPr id="8" name="Text 5"/>
          <p:cNvSpPr/>
          <p:nvPr/>
        </p:nvSpPr>
        <p:spPr>
          <a:xfrm>
            <a:off x="1153478" y="5484019"/>
            <a:ext cx="9533573" cy="1422797"/>
          </a:xfrm>
          <a:prstGeom prst="rect">
            <a:avLst/>
          </a:prstGeom>
          <a:noFill/>
          <a:ln/>
        </p:spPr>
        <p:txBody>
          <a:bodyPr wrap="square" lIns="25400" tIns="25400" rIns="25400" bIns="25400" rtlCol="0" anchor="t">
            <a:normAutofit/>
          </a:bodyPr>
          <a:lstStyle/>
          <a:p>
            <a:pPr marL="180023" indent="-180023" algn="l">
              <a:lnSpc>
                <a:spcPct val="113400"/>
              </a:lnSpc>
              <a:buSzPct val="100000"/>
              <a:buChar char="•"/>
              <a:tabLst>
                <a:tab pos="180023" algn="l"/>
              </a:tabLst>
            </a:pPr>
            <a:r>
              <a:rPr lang="en-US" sz="2025" dirty="0">
                <a:solidFill>
                  <a:srgbClr val="33384A"/>
                </a:solidFill>
                <a:latin typeface="Calibri" pitchFamily="34" charset="0"/>
                <a:ea typeface="Calibri" pitchFamily="34" charset="-122"/>
                <a:cs typeface="Calibri" pitchFamily="34" charset="-120"/>
              </a:rPr>
              <a:t>Founders have over 80 years’ experience advising institutions in India and globally</a:t>
            </a:r>
            <a:endParaRPr lang="en-US" sz="2025" dirty="0"/>
          </a:p>
          <a:p>
            <a:pPr marL="180023" indent="-180023" algn="l">
              <a:lnSpc>
                <a:spcPct val="113400"/>
              </a:lnSpc>
              <a:buSzPct val="100000"/>
              <a:buChar char="•"/>
              <a:tabLst>
                <a:tab pos="180023" algn="l"/>
              </a:tabLst>
            </a:pPr>
            <a:r>
              <a:rPr lang="en-US" sz="2025" dirty="0">
                <a:solidFill>
                  <a:srgbClr val="33384A"/>
                </a:solidFill>
                <a:latin typeface="Calibri" pitchFamily="34" charset="0"/>
                <a:ea typeface="Calibri" pitchFamily="34" charset="-122"/>
                <a:cs typeface="Calibri" pitchFamily="34" charset="-120"/>
              </a:rPr>
              <a:t>Managing investments in Chanakya since August 2018</a:t>
            </a:r>
            <a:endParaRPr lang="en-US" sz="2025" dirty="0"/>
          </a:p>
          <a:p>
            <a:pPr marL="180023" indent="-180023" algn="l">
              <a:lnSpc>
                <a:spcPct val="113400"/>
              </a:lnSpc>
              <a:buSzPct val="100000"/>
              <a:buChar char="•"/>
              <a:tabLst>
                <a:tab pos="180023" algn="l"/>
              </a:tabLst>
            </a:pPr>
            <a:r>
              <a:rPr lang="en-US" sz="2025" dirty="0">
                <a:solidFill>
                  <a:srgbClr val="33384A"/>
                </a:solidFill>
                <a:latin typeface="Calibri" pitchFamily="34" charset="0"/>
                <a:ea typeface="Calibri" pitchFamily="34" charset="-122"/>
                <a:cs typeface="Calibri" pitchFamily="34" charset="-120"/>
              </a:rPr>
              <a:t>Our commitment to excellence, integrity, and client satisfaction sets us apart</a:t>
            </a:r>
            <a:endParaRPr lang="en-US" sz="2025" dirty="0"/>
          </a:p>
        </p:txBody>
      </p:sp>
      <p:pic>
        <p:nvPicPr>
          <p:cNvPr id="9" name="Image 1" descr="preencoded.png"/>
          <p:cNvPicPr>
            <a:picLocks noChangeAspect="1"/>
          </p:cNvPicPr>
          <p:nvPr/>
        </p:nvPicPr>
        <p:blipFill>
          <a:blip r:embed="rId4"/>
          <a:stretch>
            <a:fillRect/>
          </a:stretch>
        </p:blipFill>
        <p:spPr>
          <a:xfrm>
            <a:off x="11287125" y="2160588"/>
            <a:ext cx="5811013" cy="5568887"/>
          </a:xfrm>
          <a:prstGeom prst="rect">
            <a:avLst/>
          </a:prstGeom>
        </p:spPr>
      </p:pic>
      <p:sp>
        <p:nvSpPr>
          <p:cNvPr id="10" name="Shape 6"/>
          <p:cNvSpPr/>
          <p:nvPr/>
        </p:nvSpPr>
        <p:spPr>
          <a:xfrm>
            <a:off x="1047750" y="8350250"/>
            <a:ext cx="16192500" cy="965200"/>
          </a:xfrm>
          <a:prstGeom prst="rect">
            <a:avLst/>
          </a:prstGeom>
          <a:solidFill>
            <a:srgbClr val="F6F7FA"/>
          </a:solidFill>
          <a:ln/>
        </p:spPr>
        <p:txBody>
          <a:bodyPr/>
          <a:lstStyle/>
          <a:p>
            <a:endParaRPr lang="en-IN"/>
          </a:p>
        </p:txBody>
      </p:sp>
      <p:sp>
        <p:nvSpPr>
          <p:cNvPr id="11" name="Shape 7"/>
          <p:cNvSpPr/>
          <p:nvPr/>
        </p:nvSpPr>
        <p:spPr>
          <a:xfrm>
            <a:off x="1047750" y="8350250"/>
            <a:ext cx="16192500" cy="57150"/>
          </a:xfrm>
          <a:prstGeom prst="rect">
            <a:avLst/>
          </a:prstGeom>
          <a:solidFill>
            <a:srgbClr val="DD3333"/>
          </a:solidFill>
          <a:ln/>
        </p:spPr>
        <p:txBody>
          <a:bodyPr/>
          <a:lstStyle/>
          <a:p>
            <a:endParaRPr lang="en-IN"/>
          </a:p>
        </p:txBody>
      </p:sp>
      <p:sp>
        <p:nvSpPr>
          <p:cNvPr id="12" name="Text 8"/>
          <p:cNvSpPr/>
          <p:nvPr/>
        </p:nvSpPr>
        <p:spPr>
          <a:xfrm>
            <a:off x="1352550" y="8616950"/>
            <a:ext cx="1956673" cy="527050"/>
          </a:xfrm>
          <a:prstGeom prst="rect">
            <a:avLst/>
          </a:prstGeom>
          <a:noFill/>
          <a:ln/>
        </p:spPr>
        <p:txBody>
          <a:bodyPr wrap="square" lIns="25400" tIns="25400" rIns="25400" bIns="25400" rtlCol="0" anchor="t">
            <a:normAutofit lnSpcReduction="10000"/>
          </a:bodyPr>
          <a:lstStyle/>
          <a:p>
            <a:pPr marL="0" indent="0" algn="l">
              <a:buNone/>
            </a:pPr>
            <a:r>
              <a:rPr lang="en-US" sz="3150" b="1" dirty="0">
                <a:solidFill>
                  <a:srgbClr val="23285F"/>
                </a:solidFill>
                <a:latin typeface="Calibri" pitchFamily="34" charset="0"/>
                <a:ea typeface="Calibri" pitchFamily="34" charset="-122"/>
                <a:cs typeface="Calibri" pitchFamily="34" charset="-120"/>
              </a:rPr>
              <a:t>100+ years</a:t>
            </a:r>
            <a:endParaRPr lang="en-US" sz="3150" dirty="0"/>
          </a:p>
        </p:txBody>
      </p:sp>
      <p:sp>
        <p:nvSpPr>
          <p:cNvPr id="13" name="Text 9"/>
          <p:cNvSpPr/>
          <p:nvPr/>
        </p:nvSpPr>
        <p:spPr>
          <a:xfrm>
            <a:off x="3321844" y="8769350"/>
            <a:ext cx="3485515" cy="3302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5C6270"/>
                </a:solidFill>
                <a:latin typeface="Calibri" pitchFamily="34" charset="0"/>
                <a:ea typeface="Calibri" pitchFamily="34" charset="-122"/>
                <a:cs typeface="Calibri" pitchFamily="34" charset="-120"/>
              </a:rPr>
              <a:t>Combined leadership experience</a:t>
            </a:r>
            <a:endParaRPr lang="en-US" sz="1875" dirty="0"/>
          </a:p>
        </p:txBody>
      </p:sp>
      <p:sp>
        <p:nvSpPr>
          <p:cNvPr id="14" name="Shape 10"/>
          <p:cNvSpPr/>
          <p:nvPr/>
        </p:nvSpPr>
        <p:spPr>
          <a:xfrm>
            <a:off x="1047750" y="9315450"/>
            <a:ext cx="16192500" cy="9525"/>
          </a:xfrm>
          <a:prstGeom prst="rect">
            <a:avLst/>
          </a:prstGeom>
          <a:solidFill>
            <a:srgbClr val="E4E6ED"/>
          </a:solidFill>
          <a:ln/>
        </p:spPr>
        <p:txBody>
          <a:bodyPr/>
          <a:lstStyle/>
          <a:p>
            <a:endParaRPr lang="en-IN"/>
          </a:p>
        </p:txBody>
      </p:sp>
      <p:sp>
        <p:nvSpPr>
          <p:cNvPr id="15" name="Text 11"/>
          <p:cNvSpPr/>
          <p:nvPr/>
        </p:nvSpPr>
        <p:spPr>
          <a:xfrm>
            <a:off x="1047750" y="953135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16" name="Text 12"/>
          <p:cNvSpPr/>
          <p:nvPr/>
        </p:nvSpPr>
        <p:spPr>
          <a:xfrm>
            <a:off x="17008476" y="953135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02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9764921"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PURPOSE &amp; INVESTMENT PHILOSOPHY</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Text 3"/>
          <p:cNvSpPr/>
          <p:nvPr/>
        </p:nvSpPr>
        <p:spPr>
          <a:xfrm>
            <a:off x="1047750" y="2095500"/>
            <a:ext cx="16344900" cy="457200"/>
          </a:xfrm>
          <a:prstGeom prst="rect">
            <a:avLst/>
          </a:prstGeom>
          <a:noFill/>
          <a:ln/>
        </p:spPr>
        <p:txBody>
          <a:bodyPr wrap="square" lIns="25400" tIns="25400" rIns="25400" bIns="25400" rtlCol="0" anchor="t">
            <a:normAutofit lnSpcReduction="10000"/>
          </a:bodyPr>
          <a:lstStyle/>
          <a:p>
            <a:pPr marL="0" indent="0" algn="l">
              <a:buNone/>
            </a:pPr>
            <a:r>
              <a:rPr lang="en-US" sz="2700" b="1" dirty="0">
                <a:solidFill>
                  <a:srgbClr val="157A3E"/>
                </a:solidFill>
                <a:latin typeface="Calibri" pitchFamily="34" charset="0"/>
                <a:ea typeface="Calibri" pitchFamily="34" charset="-122"/>
                <a:cs typeface="Calibri" pitchFamily="34" charset="-120"/>
              </a:rPr>
              <a:t>Purpose</a:t>
            </a:r>
            <a:endParaRPr lang="en-US" sz="2700" dirty="0"/>
          </a:p>
        </p:txBody>
      </p:sp>
      <p:sp>
        <p:nvSpPr>
          <p:cNvPr id="7" name="Text 4"/>
          <p:cNvSpPr/>
          <p:nvPr/>
        </p:nvSpPr>
        <p:spPr>
          <a:xfrm>
            <a:off x="1047750" y="2667000"/>
            <a:ext cx="16344900" cy="493812"/>
          </a:xfrm>
          <a:prstGeom prst="rect">
            <a:avLst/>
          </a:prstGeom>
          <a:noFill/>
          <a:ln/>
        </p:spPr>
        <p:txBody>
          <a:bodyPr wrap="square" lIns="25400" tIns="25400" rIns="25400" bIns="25400" rtlCol="0" anchor="t">
            <a:normAutofit/>
          </a:bodyPr>
          <a:lstStyle/>
          <a:p>
            <a:pPr marL="0" indent="0" algn="l">
              <a:lnSpc>
                <a:spcPct val="119625"/>
              </a:lnSpc>
              <a:buNone/>
            </a:pPr>
            <a:r>
              <a:rPr lang="en-US" sz="2475" dirty="0">
                <a:solidFill>
                  <a:srgbClr val="33384A"/>
                </a:solidFill>
                <a:latin typeface="Calibri" pitchFamily="34" charset="0"/>
                <a:ea typeface="Calibri" pitchFamily="34" charset="-122"/>
                <a:cs typeface="Calibri" pitchFamily="34" charset="-120"/>
              </a:rPr>
              <a:t>We at Chanakya work to enable our investors to become wealthy.</a:t>
            </a:r>
            <a:endParaRPr lang="en-US" sz="2475" dirty="0"/>
          </a:p>
        </p:txBody>
      </p:sp>
      <p:sp>
        <p:nvSpPr>
          <p:cNvPr id="8" name="Text 5"/>
          <p:cNvSpPr/>
          <p:nvPr/>
        </p:nvSpPr>
        <p:spPr>
          <a:xfrm>
            <a:off x="1047750" y="3541812"/>
            <a:ext cx="16344900" cy="457200"/>
          </a:xfrm>
          <a:prstGeom prst="rect">
            <a:avLst/>
          </a:prstGeom>
          <a:noFill/>
          <a:ln/>
        </p:spPr>
        <p:txBody>
          <a:bodyPr wrap="square" lIns="25400" tIns="25400" rIns="25400" bIns="25400" rtlCol="0" anchor="t">
            <a:normAutofit lnSpcReduction="10000"/>
          </a:bodyPr>
          <a:lstStyle/>
          <a:p>
            <a:pPr marL="0" indent="0" algn="l">
              <a:buNone/>
            </a:pPr>
            <a:r>
              <a:rPr lang="en-US" sz="2700" b="1" dirty="0">
                <a:solidFill>
                  <a:srgbClr val="157A3E"/>
                </a:solidFill>
                <a:latin typeface="Calibri" pitchFamily="34" charset="0"/>
                <a:ea typeface="Calibri" pitchFamily="34" charset="-122"/>
                <a:cs typeface="Calibri" pitchFamily="34" charset="-120"/>
              </a:rPr>
              <a:t>Investment Philosophy</a:t>
            </a:r>
            <a:endParaRPr lang="en-US" sz="2700" dirty="0"/>
          </a:p>
        </p:txBody>
      </p:sp>
      <p:sp>
        <p:nvSpPr>
          <p:cNvPr id="9" name="Text 6"/>
          <p:cNvSpPr/>
          <p:nvPr/>
        </p:nvSpPr>
        <p:spPr>
          <a:xfrm>
            <a:off x="1047750" y="4151412"/>
            <a:ext cx="16344900" cy="493812"/>
          </a:xfrm>
          <a:prstGeom prst="rect">
            <a:avLst/>
          </a:prstGeom>
          <a:noFill/>
          <a:ln/>
        </p:spPr>
        <p:txBody>
          <a:bodyPr wrap="square" lIns="25400" tIns="25400" rIns="25400" bIns="25400" rtlCol="0" anchor="t">
            <a:normAutofit/>
          </a:bodyPr>
          <a:lstStyle/>
          <a:p>
            <a:pPr marL="0" indent="0" algn="l">
              <a:lnSpc>
                <a:spcPct val="119625"/>
              </a:lnSpc>
              <a:buNone/>
            </a:pPr>
            <a:r>
              <a:rPr lang="en-US" sz="2475" dirty="0">
                <a:solidFill>
                  <a:srgbClr val="33384A"/>
                </a:solidFill>
                <a:latin typeface="Calibri" pitchFamily="34" charset="0"/>
                <a:ea typeface="Calibri" pitchFamily="34" charset="-122"/>
                <a:cs typeface="Calibri" pitchFamily="34" charset="-120"/>
              </a:rPr>
              <a:t>To partner with </a:t>
            </a:r>
            <a:r>
              <a:rPr lang="en-US" sz="2475" b="1" dirty="0">
                <a:solidFill>
                  <a:srgbClr val="23285F"/>
                </a:solidFill>
                <a:latin typeface="Calibri" pitchFamily="34" charset="0"/>
                <a:ea typeface="Calibri" pitchFamily="34" charset="-122"/>
                <a:cs typeface="Calibri" pitchFamily="34" charset="-120"/>
              </a:rPr>
              <a:t>innovative </a:t>
            </a:r>
            <a:r>
              <a:rPr lang="en-US" sz="2475" dirty="0">
                <a:solidFill>
                  <a:srgbClr val="33384A"/>
                </a:solidFill>
                <a:latin typeface="Calibri" pitchFamily="34" charset="0"/>
                <a:ea typeface="Calibri" pitchFamily="34" charset="-122"/>
                <a:cs typeface="Calibri" pitchFamily="34" charset="-120"/>
              </a:rPr>
              <a:t>companies for creating wealth for our investors.</a:t>
            </a:r>
            <a:endParaRPr lang="en-US" sz="2475" dirty="0"/>
          </a:p>
        </p:txBody>
      </p:sp>
      <p:sp>
        <p:nvSpPr>
          <p:cNvPr id="10" name="Text 7"/>
          <p:cNvSpPr/>
          <p:nvPr/>
        </p:nvSpPr>
        <p:spPr>
          <a:xfrm>
            <a:off x="1047750" y="4797623"/>
            <a:ext cx="16344900" cy="493812"/>
          </a:xfrm>
          <a:prstGeom prst="rect">
            <a:avLst/>
          </a:prstGeom>
          <a:noFill/>
          <a:ln/>
        </p:spPr>
        <p:txBody>
          <a:bodyPr wrap="square" lIns="25400" tIns="25400" rIns="25400" bIns="25400" rtlCol="0" anchor="t">
            <a:normAutofit/>
          </a:bodyPr>
          <a:lstStyle/>
          <a:p>
            <a:pPr marL="0" indent="0" algn="l">
              <a:lnSpc>
                <a:spcPct val="119625"/>
              </a:lnSpc>
              <a:buNone/>
            </a:pPr>
            <a:r>
              <a:rPr lang="en-US" sz="2475" dirty="0">
                <a:solidFill>
                  <a:srgbClr val="33384A"/>
                </a:solidFill>
                <a:latin typeface="Calibri" pitchFamily="34" charset="0"/>
                <a:ea typeface="Calibri" pitchFamily="34" charset="-122"/>
                <a:cs typeface="Calibri" pitchFamily="34" charset="-120"/>
              </a:rPr>
              <a:t>Innovations have many forms — </a:t>
            </a:r>
            <a:r>
              <a:rPr lang="en-US" sz="2475" b="1" dirty="0">
                <a:solidFill>
                  <a:srgbClr val="23285F"/>
                </a:solidFill>
                <a:latin typeface="Calibri" pitchFamily="34" charset="0"/>
                <a:ea typeface="Calibri" pitchFamily="34" charset="-122"/>
                <a:cs typeface="Calibri" pitchFamily="34" charset="-120"/>
              </a:rPr>
              <a:t>product innovation</a:t>
            </a:r>
            <a:r>
              <a:rPr lang="en-US" sz="2475" dirty="0">
                <a:solidFill>
                  <a:srgbClr val="33384A"/>
                </a:solidFill>
                <a:latin typeface="Calibri" pitchFamily="34" charset="0"/>
                <a:ea typeface="Calibri" pitchFamily="34" charset="-122"/>
                <a:cs typeface="Calibri" pitchFamily="34" charset="-120"/>
              </a:rPr>
              <a:t>, </a:t>
            </a:r>
            <a:r>
              <a:rPr lang="en-US" sz="2475" b="1" dirty="0">
                <a:solidFill>
                  <a:srgbClr val="23285F"/>
                </a:solidFill>
                <a:latin typeface="Calibri" pitchFamily="34" charset="0"/>
                <a:ea typeface="Calibri" pitchFamily="34" charset="-122"/>
                <a:cs typeface="Calibri" pitchFamily="34" charset="-120"/>
              </a:rPr>
              <a:t>organisational innovation</a:t>
            </a:r>
            <a:r>
              <a:rPr lang="en-US" sz="2475" dirty="0">
                <a:solidFill>
                  <a:srgbClr val="33384A"/>
                </a:solidFill>
                <a:latin typeface="Calibri" pitchFamily="34" charset="0"/>
                <a:ea typeface="Calibri" pitchFamily="34" charset="-122"/>
                <a:cs typeface="Calibri" pitchFamily="34" charset="-120"/>
              </a:rPr>
              <a:t>, and more.</a:t>
            </a:r>
            <a:endParaRPr lang="en-US" sz="2475" dirty="0"/>
          </a:p>
        </p:txBody>
      </p:sp>
      <p:sp>
        <p:nvSpPr>
          <p:cNvPr id="11" name="Text 8"/>
          <p:cNvSpPr/>
          <p:nvPr/>
        </p:nvSpPr>
        <p:spPr>
          <a:xfrm>
            <a:off x="1047750" y="5443835"/>
            <a:ext cx="15304770" cy="1405235"/>
          </a:xfrm>
          <a:prstGeom prst="rect">
            <a:avLst/>
          </a:prstGeom>
          <a:noFill/>
          <a:ln/>
        </p:spPr>
        <p:txBody>
          <a:bodyPr wrap="square" lIns="25400" tIns="25400" rIns="25400" bIns="25400" rtlCol="0" anchor="t">
            <a:normAutofit/>
          </a:bodyPr>
          <a:lstStyle/>
          <a:p>
            <a:pPr marL="0" indent="0" algn="l">
              <a:lnSpc>
                <a:spcPct val="119625"/>
              </a:lnSpc>
              <a:buNone/>
            </a:pPr>
            <a:r>
              <a:rPr lang="en-US" sz="2475" dirty="0">
                <a:solidFill>
                  <a:srgbClr val="33384A"/>
                </a:solidFill>
                <a:latin typeface="Calibri" pitchFamily="34" charset="0"/>
                <a:ea typeface="Calibri" pitchFamily="34" charset="-122"/>
                <a:cs typeface="Calibri" pitchFamily="34" charset="-120"/>
              </a:rPr>
              <a:t>The most meaningful and lasting innovation centres around trust — among customers and employees — in the long-term future of the company. We at Chanakya make money for our investors by having a deep understanding of the quotient of trust and the process of innovation in our investee companies.</a:t>
            </a:r>
            <a:endParaRPr lang="en-US" sz="2475" dirty="0"/>
          </a:p>
        </p:txBody>
      </p:sp>
      <p:sp>
        <p:nvSpPr>
          <p:cNvPr id="12" name="Shape 9"/>
          <p:cNvSpPr/>
          <p:nvPr/>
        </p:nvSpPr>
        <p:spPr>
          <a:xfrm>
            <a:off x="1047750" y="9258300"/>
            <a:ext cx="16192500" cy="9525"/>
          </a:xfrm>
          <a:prstGeom prst="rect">
            <a:avLst/>
          </a:prstGeom>
          <a:solidFill>
            <a:srgbClr val="E4E6ED"/>
          </a:solidFill>
          <a:ln/>
        </p:spPr>
        <p:txBody>
          <a:bodyPr/>
          <a:lstStyle/>
          <a:p>
            <a:endParaRPr lang="en-IN"/>
          </a:p>
        </p:txBody>
      </p:sp>
      <p:sp>
        <p:nvSpPr>
          <p:cNvPr id="13" name="Text 10"/>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14" name="Text 11"/>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03</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4701997"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LEADERSHIP TEAM</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Text 3"/>
          <p:cNvSpPr/>
          <p:nvPr/>
        </p:nvSpPr>
        <p:spPr>
          <a:xfrm>
            <a:off x="1047750" y="1943100"/>
            <a:ext cx="17811750" cy="419100"/>
          </a:xfrm>
          <a:prstGeom prst="rect">
            <a:avLst/>
          </a:prstGeom>
          <a:noFill/>
          <a:ln/>
        </p:spPr>
        <p:txBody>
          <a:bodyPr wrap="square" lIns="25400" tIns="25400" rIns="25400" bIns="25400" rtlCol="0" anchor="t">
            <a:normAutofit lnSpcReduction="10000"/>
          </a:bodyPr>
          <a:lstStyle/>
          <a:p>
            <a:pPr marL="0" indent="0" algn="l">
              <a:buNone/>
            </a:pPr>
            <a:r>
              <a:rPr lang="en-US" sz="2475" dirty="0">
                <a:solidFill>
                  <a:srgbClr val="5C6270"/>
                </a:solidFill>
                <a:latin typeface="Calibri" pitchFamily="34" charset="0"/>
                <a:ea typeface="Calibri" pitchFamily="34" charset="-122"/>
                <a:cs typeface="Calibri" pitchFamily="34" charset="-120"/>
              </a:rPr>
              <a:t>A disciplined leadership team aligned with your long-term financial objectives.</a:t>
            </a:r>
            <a:endParaRPr lang="en-US" sz="2475" dirty="0"/>
          </a:p>
        </p:txBody>
      </p:sp>
      <p:sp>
        <p:nvSpPr>
          <p:cNvPr id="7" name="Shape 4"/>
          <p:cNvSpPr/>
          <p:nvPr/>
        </p:nvSpPr>
        <p:spPr>
          <a:xfrm>
            <a:off x="1047750" y="2667000"/>
            <a:ext cx="7867650" cy="6591300"/>
          </a:xfrm>
          <a:prstGeom prst="rect">
            <a:avLst/>
          </a:prstGeom>
          <a:solidFill>
            <a:srgbClr val="F6F7FA"/>
          </a:solidFill>
          <a:ln/>
        </p:spPr>
        <p:txBody>
          <a:bodyPr/>
          <a:lstStyle/>
          <a:p>
            <a:endParaRPr lang="en-IN"/>
          </a:p>
        </p:txBody>
      </p:sp>
      <p:pic>
        <p:nvPicPr>
          <p:cNvPr id="8" name="Image 1" descr="preencoded.png"/>
          <p:cNvPicPr>
            <a:picLocks noChangeAspect="1"/>
          </p:cNvPicPr>
          <p:nvPr/>
        </p:nvPicPr>
        <p:blipFill>
          <a:blip r:embed="rId4"/>
          <a:srcRect l="5031" r="5031"/>
          <a:stretch/>
        </p:blipFill>
        <p:spPr>
          <a:xfrm>
            <a:off x="1428750" y="3048000"/>
            <a:ext cx="2000250" cy="2476500"/>
          </a:xfrm>
          <a:prstGeom prst="rect">
            <a:avLst/>
          </a:prstGeom>
        </p:spPr>
      </p:pic>
      <p:sp>
        <p:nvSpPr>
          <p:cNvPr id="9" name="Text 5"/>
          <p:cNvSpPr/>
          <p:nvPr/>
        </p:nvSpPr>
        <p:spPr>
          <a:xfrm>
            <a:off x="3771900" y="3048000"/>
            <a:ext cx="5238750" cy="527050"/>
          </a:xfrm>
          <a:prstGeom prst="rect">
            <a:avLst/>
          </a:prstGeom>
          <a:noFill/>
          <a:ln/>
        </p:spPr>
        <p:txBody>
          <a:bodyPr wrap="square" lIns="25400" tIns="25400" rIns="25400" bIns="25400" rtlCol="0" anchor="t">
            <a:normAutofit lnSpcReduction="10000"/>
          </a:bodyPr>
          <a:lstStyle/>
          <a:p>
            <a:pPr marL="0" indent="0" algn="l">
              <a:buNone/>
            </a:pPr>
            <a:r>
              <a:rPr lang="en-US" sz="3150" b="1" dirty="0">
                <a:solidFill>
                  <a:srgbClr val="23285F"/>
                </a:solidFill>
                <a:latin typeface="Calibri" pitchFamily="34" charset="0"/>
                <a:ea typeface="Calibri" pitchFamily="34" charset="-122"/>
                <a:cs typeface="Calibri" pitchFamily="34" charset="-120"/>
              </a:rPr>
              <a:t>Rajesh Tiwari</a:t>
            </a:r>
            <a:endParaRPr lang="en-US" sz="3150" dirty="0"/>
          </a:p>
        </p:txBody>
      </p:sp>
      <p:sp>
        <p:nvSpPr>
          <p:cNvPr id="10" name="Text 6"/>
          <p:cNvSpPr/>
          <p:nvPr/>
        </p:nvSpPr>
        <p:spPr>
          <a:xfrm>
            <a:off x="3771900" y="3670300"/>
            <a:ext cx="4905375" cy="711200"/>
          </a:xfrm>
          <a:prstGeom prst="rect">
            <a:avLst/>
          </a:prstGeom>
          <a:noFill/>
          <a:ln/>
        </p:spPr>
        <p:txBody>
          <a:bodyPr wrap="square" lIns="25400" tIns="25400" rIns="25400" bIns="25400" rtlCol="0" anchor="t">
            <a:normAutofit lnSpcReduction="10000"/>
          </a:bodyPr>
          <a:lstStyle/>
          <a:p>
            <a:pPr marL="0" indent="0" algn="l">
              <a:buNone/>
            </a:pPr>
            <a:r>
              <a:rPr lang="en-US" sz="2175" b="1" dirty="0">
                <a:solidFill>
                  <a:srgbClr val="157A3E"/>
                </a:solidFill>
                <a:latin typeface="Calibri" pitchFamily="34" charset="0"/>
                <a:ea typeface="Calibri" pitchFamily="34" charset="-122"/>
                <a:cs typeface="Calibri" pitchFamily="34" charset="-120"/>
              </a:rPr>
              <a:t>Chief Investment Officer &amp; Principal Officer</a:t>
            </a:r>
            <a:endParaRPr lang="en-US" sz="2175" dirty="0"/>
          </a:p>
        </p:txBody>
      </p:sp>
      <p:sp>
        <p:nvSpPr>
          <p:cNvPr id="11" name="Text 7"/>
          <p:cNvSpPr/>
          <p:nvPr/>
        </p:nvSpPr>
        <p:spPr>
          <a:xfrm>
            <a:off x="3851910" y="4552950"/>
            <a:ext cx="4758690" cy="3539331"/>
          </a:xfrm>
          <a:prstGeom prst="rect">
            <a:avLst/>
          </a:prstGeom>
          <a:noFill/>
          <a:ln/>
        </p:spPr>
        <p:txBody>
          <a:bodyPr wrap="square" lIns="25400" tIns="25400" rIns="25400" bIns="25400" rtlCol="0" anchor="t">
            <a:normAutofit/>
          </a:bodyPr>
          <a:lstStyle/>
          <a:p>
            <a:pPr marL="186690" indent="-186690" algn="l">
              <a:lnSpc>
                <a:spcPct val="115294"/>
              </a:lnSpc>
              <a:buSzPct val="100000"/>
              <a:buChar char="•"/>
              <a:tabLst>
                <a:tab pos="186690" algn="l"/>
              </a:tabLst>
            </a:pPr>
            <a:r>
              <a:rPr lang="en-US" sz="2100" dirty="0">
                <a:solidFill>
                  <a:srgbClr val="33384A"/>
                </a:solidFill>
                <a:latin typeface="Calibri" pitchFamily="34" charset="0"/>
                <a:ea typeface="Calibri" pitchFamily="34" charset="-122"/>
                <a:cs typeface="Calibri" pitchFamily="34" charset="-120"/>
              </a:rPr>
              <a:t>Over 30 years of experience in banking, credit, and equity investments</a:t>
            </a:r>
            <a:endParaRPr lang="en-US" sz="2100" dirty="0"/>
          </a:p>
          <a:p>
            <a:pPr marL="186690" indent="-186690" algn="l">
              <a:lnSpc>
                <a:spcPct val="115294"/>
              </a:lnSpc>
              <a:buSzPct val="100000"/>
              <a:buChar char="•"/>
              <a:tabLst>
                <a:tab pos="186690" algn="l"/>
              </a:tabLst>
            </a:pPr>
            <a:r>
              <a:rPr lang="en-US" sz="2100" dirty="0">
                <a:solidFill>
                  <a:srgbClr val="33384A"/>
                </a:solidFill>
                <a:latin typeface="Calibri" pitchFamily="34" charset="0"/>
                <a:ea typeface="Calibri" pitchFamily="34" charset="-122"/>
                <a:cs typeface="Calibri" pitchFamily="34" charset="-120"/>
              </a:rPr>
              <a:t>Former senior leadership roles at UTI / Axis Bank</a:t>
            </a:r>
            <a:endParaRPr lang="en-US" sz="2100" dirty="0"/>
          </a:p>
          <a:p>
            <a:pPr marL="186690" indent="-186690" algn="l">
              <a:lnSpc>
                <a:spcPct val="115294"/>
              </a:lnSpc>
              <a:buSzPct val="100000"/>
              <a:buChar char="•"/>
              <a:tabLst>
                <a:tab pos="186690" algn="l"/>
              </a:tabLst>
            </a:pPr>
            <a:r>
              <a:rPr lang="en-US" sz="2100" dirty="0">
                <a:solidFill>
                  <a:srgbClr val="33384A"/>
                </a:solidFill>
                <a:latin typeface="Calibri" pitchFamily="34" charset="0"/>
                <a:ea typeface="Calibri" pitchFamily="34" charset="-122"/>
                <a:cs typeface="Calibri" pitchFamily="34" charset="-120"/>
              </a:rPr>
              <a:t>Advised global institutional investors on India allocation</a:t>
            </a:r>
            <a:endParaRPr lang="en-US" sz="2100" dirty="0"/>
          </a:p>
          <a:p>
            <a:pPr marL="186690" indent="-186690" algn="l">
              <a:lnSpc>
                <a:spcPct val="115294"/>
              </a:lnSpc>
              <a:buSzPct val="100000"/>
              <a:buChar char="•"/>
              <a:tabLst>
                <a:tab pos="186690" algn="l"/>
              </a:tabLst>
            </a:pPr>
            <a:r>
              <a:rPr lang="en-US" sz="2100" dirty="0">
                <a:solidFill>
                  <a:srgbClr val="33384A"/>
                </a:solidFill>
                <a:latin typeface="Calibri" pitchFamily="34" charset="0"/>
                <a:ea typeface="Calibri" pitchFamily="34" charset="-122"/>
                <a:cs typeface="Calibri" pitchFamily="34" charset="-120"/>
              </a:rPr>
              <a:t>MBA (IIM Ahmedabad); PhD (Finance), University of North Texas.</a:t>
            </a:r>
            <a:endParaRPr lang="en-US" sz="2100" dirty="0"/>
          </a:p>
        </p:txBody>
      </p:sp>
      <p:sp>
        <p:nvSpPr>
          <p:cNvPr id="12" name="Shape 8"/>
          <p:cNvSpPr/>
          <p:nvPr/>
        </p:nvSpPr>
        <p:spPr>
          <a:xfrm>
            <a:off x="9372600" y="2667000"/>
            <a:ext cx="7867650" cy="6591300"/>
          </a:xfrm>
          <a:prstGeom prst="rect">
            <a:avLst/>
          </a:prstGeom>
          <a:solidFill>
            <a:srgbClr val="F6F7FA"/>
          </a:solidFill>
          <a:ln/>
        </p:spPr>
        <p:txBody>
          <a:bodyPr/>
          <a:lstStyle/>
          <a:p>
            <a:endParaRPr lang="en-IN"/>
          </a:p>
        </p:txBody>
      </p:sp>
      <p:pic>
        <p:nvPicPr>
          <p:cNvPr id="13" name="Image 2" descr="preencoded.png"/>
          <p:cNvPicPr>
            <a:picLocks noChangeAspect="1"/>
          </p:cNvPicPr>
          <p:nvPr/>
        </p:nvPicPr>
        <p:blipFill>
          <a:blip r:embed="rId5"/>
          <a:srcRect b="7143"/>
          <a:stretch/>
        </p:blipFill>
        <p:spPr>
          <a:xfrm>
            <a:off x="9753600" y="3048000"/>
            <a:ext cx="2000250" cy="2476500"/>
          </a:xfrm>
          <a:prstGeom prst="rect">
            <a:avLst/>
          </a:prstGeom>
        </p:spPr>
      </p:pic>
      <p:sp>
        <p:nvSpPr>
          <p:cNvPr id="14" name="Text 9"/>
          <p:cNvSpPr/>
          <p:nvPr/>
        </p:nvSpPr>
        <p:spPr>
          <a:xfrm>
            <a:off x="12096750" y="3048000"/>
            <a:ext cx="5238750" cy="527050"/>
          </a:xfrm>
          <a:prstGeom prst="rect">
            <a:avLst/>
          </a:prstGeom>
          <a:noFill/>
          <a:ln/>
        </p:spPr>
        <p:txBody>
          <a:bodyPr wrap="square" lIns="25400" tIns="25400" rIns="25400" bIns="25400" rtlCol="0" anchor="t">
            <a:normAutofit lnSpcReduction="10000"/>
          </a:bodyPr>
          <a:lstStyle/>
          <a:p>
            <a:pPr marL="0" indent="0" algn="l">
              <a:buNone/>
            </a:pPr>
            <a:r>
              <a:rPr lang="en-US" sz="3150" b="1" dirty="0">
                <a:solidFill>
                  <a:srgbClr val="23285F"/>
                </a:solidFill>
                <a:latin typeface="Calibri" pitchFamily="34" charset="0"/>
                <a:ea typeface="Calibri" pitchFamily="34" charset="-122"/>
                <a:cs typeface="Calibri" pitchFamily="34" charset="-120"/>
              </a:rPr>
              <a:t>Gautami Desai</a:t>
            </a:r>
            <a:endParaRPr lang="en-US" sz="3150" dirty="0"/>
          </a:p>
        </p:txBody>
      </p:sp>
      <p:sp>
        <p:nvSpPr>
          <p:cNvPr id="15" name="Text 10"/>
          <p:cNvSpPr/>
          <p:nvPr/>
        </p:nvSpPr>
        <p:spPr>
          <a:xfrm>
            <a:off x="12096750" y="3670300"/>
            <a:ext cx="5238750" cy="374650"/>
          </a:xfrm>
          <a:prstGeom prst="rect">
            <a:avLst/>
          </a:prstGeom>
          <a:noFill/>
          <a:ln/>
        </p:spPr>
        <p:txBody>
          <a:bodyPr wrap="square" lIns="25400" tIns="25400" rIns="25400" bIns="25400" rtlCol="0" anchor="t">
            <a:normAutofit lnSpcReduction="10000"/>
          </a:bodyPr>
          <a:lstStyle/>
          <a:p>
            <a:pPr marL="0" indent="0" algn="l">
              <a:buNone/>
            </a:pPr>
            <a:r>
              <a:rPr lang="en-US" sz="2175" b="1" dirty="0">
                <a:solidFill>
                  <a:srgbClr val="157A3E"/>
                </a:solidFill>
                <a:latin typeface="Calibri" pitchFamily="34" charset="0"/>
                <a:ea typeface="Calibri" pitchFamily="34" charset="-122"/>
                <a:cs typeface="Calibri" pitchFamily="34" charset="-120"/>
              </a:rPr>
              <a:t>Fund Manager &amp; Chief Operating Officer</a:t>
            </a:r>
            <a:endParaRPr lang="en-US" sz="2175" dirty="0"/>
          </a:p>
        </p:txBody>
      </p:sp>
      <p:sp>
        <p:nvSpPr>
          <p:cNvPr id="16" name="Text 11"/>
          <p:cNvSpPr/>
          <p:nvPr/>
        </p:nvSpPr>
        <p:spPr>
          <a:xfrm>
            <a:off x="12176760" y="4216400"/>
            <a:ext cx="4758690" cy="3165971"/>
          </a:xfrm>
          <a:prstGeom prst="rect">
            <a:avLst/>
          </a:prstGeom>
          <a:noFill/>
          <a:ln/>
        </p:spPr>
        <p:txBody>
          <a:bodyPr wrap="square" lIns="25400" tIns="25400" rIns="25400" bIns="25400" rtlCol="0" anchor="t">
            <a:normAutofit/>
          </a:bodyPr>
          <a:lstStyle/>
          <a:p>
            <a:pPr marL="186690" indent="-186690" algn="l">
              <a:lnSpc>
                <a:spcPct val="115294"/>
              </a:lnSpc>
              <a:buSzPct val="100000"/>
              <a:buChar char="•"/>
              <a:tabLst>
                <a:tab pos="186690" algn="l"/>
              </a:tabLst>
            </a:pPr>
            <a:r>
              <a:rPr lang="en-US" sz="2100" dirty="0">
                <a:solidFill>
                  <a:srgbClr val="33384A"/>
                </a:solidFill>
                <a:latin typeface="Calibri" pitchFamily="34" charset="0"/>
                <a:ea typeface="Calibri" pitchFamily="34" charset="-122"/>
                <a:cs typeface="Calibri" pitchFamily="34" charset="-120"/>
              </a:rPr>
              <a:t>20+ years in equity research and portfolio management</a:t>
            </a:r>
            <a:endParaRPr lang="en-US" sz="2100" dirty="0"/>
          </a:p>
          <a:p>
            <a:pPr marL="186690" indent="-186690" algn="l">
              <a:lnSpc>
                <a:spcPct val="115294"/>
              </a:lnSpc>
              <a:buSzPct val="100000"/>
              <a:buChar char="•"/>
              <a:tabLst>
                <a:tab pos="186690" algn="l"/>
              </a:tabLst>
            </a:pPr>
            <a:r>
              <a:rPr lang="en-US" sz="2100" dirty="0">
                <a:solidFill>
                  <a:srgbClr val="33384A"/>
                </a:solidFill>
                <a:latin typeface="Calibri" pitchFamily="34" charset="0"/>
                <a:ea typeface="Calibri" pitchFamily="34" charset="-122"/>
                <a:cs typeface="Calibri" pitchFamily="34" charset="-120"/>
              </a:rPr>
              <a:t>Managed multi-billion INR equity portfolios</a:t>
            </a:r>
            <a:endParaRPr lang="en-US" sz="2100" dirty="0"/>
          </a:p>
          <a:p>
            <a:pPr marL="186690" indent="-186690" algn="l">
              <a:lnSpc>
                <a:spcPct val="115294"/>
              </a:lnSpc>
              <a:buSzPct val="100000"/>
              <a:buChar char="•"/>
              <a:tabLst>
                <a:tab pos="186690" algn="l"/>
              </a:tabLst>
            </a:pPr>
            <a:r>
              <a:rPr lang="en-US" sz="2100" dirty="0">
                <a:solidFill>
                  <a:srgbClr val="33384A"/>
                </a:solidFill>
                <a:latin typeface="Calibri" pitchFamily="34" charset="0"/>
                <a:ea typeface="Calibri" pitchFamily="34" charset="-122"/>
                <a:cs typeface="Calibri" pitchFamily="34" charset="-120"/>
              </a:rPr>
              <a:t>Extensive experience in bottom-up fundamental research</a:t>
            </a:r>
            <a:endParaRPr lang="en-US" sz="2100" dirty="0"/>
          </a:p>
          <a:p>
            <a:pPr marL="186690" indent="-186690" algn="l">
              <a:lnSpc>
                <a:spcPct val="115294"/>
              </a:lnSpc>
              <a:buSzPct val="100000"/>
              <a:buChar char="•"/>
              <a:tabLst>
                <a:tab pos="186690" algn="l"/>
              </a:tabLst>
            </a:pPr>
            <a:r>
              <a:rPr lang="en-US" sz="2100" dirty="0">
                <a:solidFill>
                  <a:srgbClr val="33384A"/>
                </a:solidFill>
                <a:latin typeface="Calibri" pitchFamily="34" charset="0"/>
                <a:ea typeface="Calibri" pitchFamily="34" charset="-122"/>
                <a:cs typeface="Calibri" pitchFamily="34" charset="-120"/>
              </a:rPr>
              <a:t>BE; MMS (Finance)</a:t>
            </a:r>
            <a:endParaRPr lang="en-US" sz="2100" dirty="0"/>
          </a:p>
        </p:txBody>
      </p:sp>
      <p:sp>
        <p:nvSpPr>
          <p:cNvPr id="17" name="Shape 12"/>
          <p:cNvSpPr/>
          <p:nvPr/>
        </p:nvSpPr>
        <p:spPr>
          <a:xfrm>
            <a:off x="1047750" y="9258300"/>
            <a:ext cx="16192500" cy="9525"/>
          </a:xfrm>
          <a:prstGeom prst="rect">
            <a:avLst/>
          </a:prstGeom>
          <a:solidFill>
            <a:srgbClr val="E4E6ED"/>
          </a:solidFill>
          <a:ln/>
        </p:spPr>
        <p:txBody>
          <a:bodyPr/>
          <a:lstStyle/>
          <a:p>
            <a:endParaRPr lang="en-IN"/>
          </a:p>
        </p:txBody>
      </p:sp>
      <p:sp>
        <p:nvSpPr>
          <p:cNvPr id="18" name="Text 13"/>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19" name="Text 14"/>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04</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533400"/>
            <a:ext cx="5826800"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SEASONED CORE TEAM</a:t>
            </a:r>
            <a:endParaRPr lang="en-US" sz="4050" dirty="0"/>
          </a:p>
        </p:txBody>
      </p:sp>
      <p:sp>
        <p:nvSpPr>
          <p:cNvPr id="3" name="Shape 1"/>
          <p:cNvSpPr/>
          <p:nvPr/>
        </p:nvSpPr>
        <p:spPr>
          <a:xfrm>
            <a:off x="1047750" y="1314450"/>
            <a:ext cx="666750" cy="57150"/>
          </a:xfrm>
          <a:prstGeom prst="rect">
            <a:avLst/>
          </a:prstGeom>
          <a:solidFill>
            <a:srgbClr val="157A3E"/>
          </a:solidFill>
          <a:ln/>
        </p:spPr>
        <p:txBody>
          <a:bodyPr/>
          <a:lstStyle/>
          <a:p>
            <a:endParaRPr lang="en-IN"/>
          </a:p>
        </p:txBody>
      </p:sp>
      <p:sp>
        <p:nvSpPr>
          <p:cNvPr id="4" name="Shape 2"/>
          <p:cNvSpPr/>
          <p:nvPr/>
        </p:nvSpPr>
        <p:spPr>
          <a:xfrm>
            <a:off x="1714500" y="13144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533400"/>
            <a:ext cx="1493143" cy="552450"/>
          </a:xfrm>
          <a:prstGeom prst="rect">
            <a:avLst/>
          </a:prstGeom>
        </p:spPr>
      </p:pic>
      <p:sp>
        <p:nvSpPr>
          <p:cNvPr id="6" name="Text 3"/>
          <p:cNvSpPr/>
          <p:nvPr/>
        </p:nvSpPr>
        <p:spPr>
          <a:xfrm>
            <a:off x="1047750" y="1466850"/>
            <a:ext cx="17811750" cy="36195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5C6270"/>
                </a:solidFill>
                <a:latin typeface="Calibri" pitchFamily="34" charset="0"/>
                <a:ea typeface="Calibri" pitchFamily="34" charset="-122"/>
                <a:cs typeface="Calibri" pitchFamily="34" charset="-120"/>
              </a:rPr>
              <a:t>A wealth of experience</a:t>
            </a:r>
            <a:endParaRPr lang="en-US" sz="2100" dirty="0"/>
          </a:p>
        </p:txBody>
      </p:sp>
      <p:sp>
        <p:nvSpPr>
          <p:cNvPr id="7" name="Shape 4"/>
          <p:cNvSpPr/>
          <p:nvPr/>
        </p:nvSpPr>
        <p:spPr>
          <a:xfrm>
            <a:off x="1047750" y="1962150"/>
            <a:ext cx="7981950" cy="4593233"/>
          </a:xfrm>
          <a:prstGeom prst="rect">
            <a:avLst/>
          </a:prstGeom>
          <a:solidFill>
            <a:srgbClr val="F6F7FA"/>
          </a:solidFill>
          <a:ln/>
        </p:spPr>
        <p:txBody>
          <a:bodyPr/>
          <a:lstStyle/>
          <a:p>
            <a:endParaRPr lang="en-IN"/>
          </a:p>
        </p:txBody>
      </p:sp>
      <p:pic>
        <p:nvPicPr>
          <p:cNvPr id="8" name="Image 1" descr="preencoded.png"/>
          <p:cNvPicPr>
            <a:picLocks noChangeAspect="1"/>
          </p:cNvPicPr>
          <p:nvPr/>
        </p:nvPicPr>
        <p:blipFill>
          <a:blip r:embed="rId4"/>
          <a:srcRect b="21766"/>
          <a:stretch/>
        </p:blipFill>
        <p:spPr>
          <a:xfrm>
            <a:off x="1352550" y="2190750"/>
            <a:ext cx="1219200" cy="1428750"/>
          </a:xfrm>
          <a:prstGeom prst="rect">
            <a:avLst/>
          </a:prstGeom>
        </p:spPr>
      </p:pic>
      <p:sp>
        <p:nvSpPr>
          <p:cNvPr id="9" name="Text 5"/>
          <p:cNvSpPr/>
          <p:nvPr/>
        </p:nvSpPr>
        <p:spPr>
          <a:xfrm>
            <a:off x="2800350" y="2190750"/>
            <a:ext cx="6517005" cy="41275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23285F"/>
                </a:solidFill>
                <a:latin typeface="Calibri" pitchFamily="34" charset="0"/>
                <a:ea typeface="Calibri" pitchFamily="34" charset="-122"/>
                <a:cs typeface="Calibri" pitchFamily="34" charset="-120"/>
              </a:rPr>
              <a:t>Varsha Valecha</a:t>
            </a:r>
            <a:endParaRPr lang="en-US" sz="2400" dirty="0"/>
          </a:p>
        </p:txBody>
      </p:sp>
      <p:sp>
        <p:nvSpPr>
          <p:cNvPr id="10" name="Text 6"/>
          <p:cNvSpPr/>
          <p:nvPr/>
        </p:nvSpPr>
        <p:spPr>
          <a:xfrm>
            <a:off x="2800350" y="2660650"/>
            <a:ext cx="6517005" cy="330200"/>
          </a:xfrm>
          <a:prstGeom prst="rect">
            <a:avLst/>
          </a:prstGeom>
          <a:noFill/>
          <a:ln/>
        </p:spPr>
        <p:txBody>
          <a:bodyPr wrap="square" lIns="25400" tIns="25400" rIns="25400" bIns="25400" rtlCol="0" anchor="t">
            <a:normAutofit lnSpcReduction="10000"/>
          </a:bodyPr>
          <a:lstStyle/>
          <a:p>
            <a:pPr marL="0" indent="0" algn="l">
              <a:buNone/>
            </a:pPr>
            <a:r>
              <a:rPr lang="en-US" sz="1875" b="1" dirty="0">
                <a:solidFill>
                  <a:srgbClr val="157A3E"/>
                </a:solidFill>
                <a:latin typeface="Calibri" pitchFamily="34" charset="0"/>
                <a:ea typeface="Calibri" pitchFamily="34" charset="-122"/>
                <a:cs typeface="Calibri" pitchFamily="34" charset="-120"/>
              </a:rPr>
              <a:t>Senior Vice President, Investments</a:t>
            </a:r>
            <a:endParaRPr lang="en-US" sz="1875" dirty="0"/>
          </a:p>
        </p:txBody>
      </p:sp>
      <p:sp>
        <p:nvSpPr>
          <p:cNvPr id="11" name="Text 7"/>
          <p:cNvSpPr/>
          <p:nvPr/>
        </p:nvSpPr>
        <p:spPr>
          <a:xfrm>
            <a:off x="2887980" y="3086100"/>
            <a:ext cx="5913120" cy="2369542"/>
          </a:xfrm>
          <a:prstGeom prst="rect">
            <a:avLst/>
          </a:prstGeom>
          <a:noFill/>
          <a:ln/>
        </p:spPr>
        <p:txBody>
          <a:bodyPr wrap="square" lIns="25400" tIns="25400" rIns="25400" bIns="25400" rtlCol="0" anchor="t">
            <a:normAutofit/>
          </a:bodyPr>
          <a:lstStyle/>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Over 30 years’ experience in investment banking and Indian equities; managed fundraising mandates and M&amp;A for organisations such as Infosys, Hindalco, and HCL Technologies</a:t>
            </a:r>
            <a:endParaRPr lang="en-US" sz="1800" dirty="0"/>
          </a:p>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Previously associated with Enam, Royal Bank of Scotland, and Edelweiss</a:t>
            </a:r>
            <a:endParaRPr lang="en-US" sz="1800" dirty="0"/>
          </a:p>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B.Com; Masters in Management Studies (Mumbai University)</a:t>
            </a:r>
            <a:endParaRPr lang="en-US" sz="1800" dirty="0"/>
          </a:p>
        </p:txBody>
      </p:sp>
      <p:sp>
        <p:nvSpPr>
          <p:cNvPr id="12" name="Shape 8"/>
          <p:cNvSpPr/>
          <p:nvPr/>
        </p:nvSpPr>
        <p:spPr>
          <a:xfrm>
            <a:off x="9258300" y="1962150"/>
            <a:ext cx="7981950" cy="4593233"/>
          </a:xfrm>
          <a:prstGeom prst="rect">
            <a:avLst/>
          </a:prstGeom>
          <a:solidFill>
            <a:srgbClr val="F6F7FA"/>
          </a:solidFill>
          <a:ln/>
        </p:spPr>
        <p:txBody>
          <a:bodyPr/>
          <a:lstStyle/>
          <a:p>
            <a:endParaRPr lang="en-IN"/>
          </a:p>
        </p:txBody>
      </p:sp>
      <p:pic>
        <p:nvPicPr>
          <p:cNvPr id="13" name="Image 2" descr="preencoded.png"/>
          <p:cNvPicPr>
            <a:picLocks noChangeAspect="1"/>
          </p:cNvPicPr>
          <p:nvPr/>
        </p:nvPicPr>
        <p:blipFill>
          <a:blip r:embed="rId5"/>
          <a:srcRect b="8833"/>
          <a:stretch/>
        </p:blipFill>
        <p:spPr>
          <a:xfrm>
            <a:off x="9563100" y="2190750"/>
            <a:ext cx="1219200" cy="1428750"/>
          </a:xfrm>
          <a:prstGeom prst="rect">
            <a:avLst/>
          </a:prstGeom>
        </p:spPr>
      </p:pic>
      <p:sp>
        <p:nvSpPr>
          <p:cNvPr id="14" name="Text 9"/>
          <p:cNvSpPr/>
          <p:nvPr/>
        </p:nvSpPr>
        <p:spPr>
          <a:xfrm>
            <a:off x="11010900" y="2190750"/>
            <a:ext cx="6517005" cy="41275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23285F"/>
                </a:solidFill>
                <a:latin typeface="Calibri" pitchFamily="34" charset="0"/>
                <a:ea typeface="Calibri" pitchFamily="34" charset="-122"/>
                <a:cs typeface="Calibri" pitchFamily="34" charset="-120"/>
              </a:rPr>
              <a:t>Venkat</a:t>
            </a:r>
            <a:endParaRPr lang="en-US" sz="2400" dirty="0"/>
          </a:p>
        </p:txBody>
      </p:sp>
      <p:sp>
        <p:nvSpPr>
          <p:cNvPr id="15" name="Text 10"/>
          <p:cNvSpPr/>
          <p:nvPr/>
        </p:nvSpPr>
        <p:spPr>
          <a:xfrm>
            <a:off x="11010900" y="2660650"/>
            <a:ext cx="6102287" cy="622300"/>
          </a:xfrm>
          <a:prstGeom prst="rect">
            <a:avLst/>
          </a:prstGeom>
          <a:noFill/>
          <a:ln/>
        </p:spPr>
        <p:txBody>
          <a:bodyPr wrap="square" lIns="25400" tIns="25400" rIns="25400" bIns="25400" rtlCol="0" anchor="t">
            <a:normAutofit/>
          </a:bodyPr>
          <a:lstStyle/>
          <a:p>
            <a:pPr marL="0" indent="0" algn="l">
              <a:buNone/>
            </a:pPr>
            <a:r>
              <a:rPr lang="en-US" sz="1875" b="1" dirty="0">
                <a:solidFill>
                  <a:srgbClr val="157A3E"/>
                </a:solidFill>
                <a:latin typeface="Calibri" pitchFamily="34" charset="0"/>
                <a:ea typeface="Calibri" pitchFamily="34" charset="-122"/>
                <a:cs typeface="Calibri" pitchFamily="34" charset="-120"/>
              </a:rPr>
              <a:t>Chief Business Officer (Sales) &amp; Principal Officer (GIFT Branch)</a:t>
            </a:r>
            <a:endParaRPr lang="en-US" sz="1875" dirty="0"/>
          </a:p>
        </p:txBody>
      </p:sp>
      <p:sp>
        <p:nvSpPr>
          <p:cNvPr id="16" name="Text 11"/>
          <p:cNvSpPr/>
          <p:nvPr/>
        </p:nvSpPr>
        <p:spPr>
          <a:xfrm>
            <a:off x="11098530" y="3378200"/>
            <a:ext cx="5913120" cy="2986683"/>
          </a:xfrm>
          <a:prstGeom prst="rect">
            <a:avLst/>
          </a:prstGeom>
          <a:noFill/>
          <a:ln/>
        </p:spPr>
        <p:txBody>
          <a:bodyPr wrap="square" lIns="25400" tIns="25400" rIns="25400" bIns="25400" rtlCol="0" anchor="t">
            <a:normAutofit/>
          </a:bodyPr>
          <a:lstStyle/>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25+ years’ experience in institutional fundraising and alternatives across PMS, AIF, private equity, and portfolio advisory; raised ₹500+ crore from family offices, corporates, NBFCs, and institutional pools</a:t>
            </a:r>
            <a:endParaRPr lang="en-US" sz="1800" dirty="0"/>
          </a:p>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Previously associated with TIW Capital Group, ICICI Securities, and L&amp;T Mutual Fund; deep relationships with UHNIs, family offices, and institutional allocators</a:t>
            </a:r>
            <a:endParaRPr lang="en-US" sz="1800" dirty="0"/>
          </a:p>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MBA (ICFAI Business School); Strategic Management (IIM Kashipur)</a:t>
            </a:r>
            <a:endParaRPr lang="en-US" sz="1800" dirty="0"/>
          </a:p>
        </p:txBody>
      </p:sp>
      <p:sp>
        <p:nvSpPr>
          <p:cNvPr id="17" name="Shape 12"/>
          <p:cNvSpPr/>
          <p:nvPr/>
        </p:nvSpPr>
        <p:spPr>
          <a:xfrm>
            <a:off x="1047750" y="6783983"/>
            <a:ext cx="7981950" cy="3375422"/>
          </a:xfrm>
          <a:prstGeom prst="rect">
            <a:avLst/>
          </a:prstGeom>
          <a:solidFill>
            <a:srgbClr val="F6F7FA"/>
          </a:solidFill>
          <a:ln/>
        </p:spPr>
        <p:txBody>
          <a:bodyPr/>
          <a:lstStyle/>
          <a:p>
            <a:endParaRPr lang="en-IN"/>
          </a:p>
        </p:txBody>
      </p:sp>
      <p:pic>
        <p:nvPicPr>
          <p:cNvPr id="18" name="Image 3" descr="preencoded.png"/>
          <p:cNvPicPr>
            <a:picLocks noChangeAspect="1"/>
          </p:cNvPicPr>
          <p:nvPr/>
        </p:nvPicPr>
        <p:blipFill>
          <a:blip r:embed="rId6"/>
          <a:srcRect l="3480" r="3480"/>
          <a:stretch/>
        </p:blipFill>
        <p:spPr>
          <a:xfrm>
            <a:off x="1352550" y="7012583"/>
            <a:ext cx="1219200" cy="1428750"/>
          </a:xfrm>
          <a:prstGeom prst="rect">
            <a:avLst/>
          </a:prstGeom>
        </p:spPr>
      </p:pic>
      <p:sp>
        <p:nvSpPr>
          <p:cNvPr id="19" name="Text 13"/>
          <p:cNvSpPr/>
          <p:nvPr/>
        </p:nvSpPr>
        <p:spPr>
          <a:xfrm>
            <a:off x="2800350" y="7012583"/>
            <a:ext cx="6517005" cy="41275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23285F"/>
                </a:solidFill>
                <a:latin typeface="Calibri" pitchFamily="34" charset="0"/>
                <a:ea typeface="Calibri" pitchFamily="34" charset="-122"/>
                <a:cs typeface="Calibri" pitchFamily="34" charset="-120"/>
              </a:rPr>
              <a:t>Vivek Jain</a:t>
            </a:r>
            <a:endParaRPr lang="en-US" sz="2400" dirty="0"/>
          </a:p>
        </p:txBody>
      </p:sp>
      <p:sp>
        <p:nvSpPr>
          <p:cNvPr id="20" name="Text 14"/>
          <p:cNvSpPr/>
          <p:nvPr/>
        </p:nvSpPr>
        <p:spPr>
          <a:xfrm>
            <a:off x="2800350" y="7482483"/>
            <a:ext cx="6517005" cy="330200"/>
          </a:xfrm>
          <a:prstGeom prst="rect">
            <a:avLst/>
          </a:prstGeom>
          <a:noFill/>
          <a:ln/>
        </p:spPr>
        <p:txBody>
          <a:bodyPr wrap="square" lIns="25400" tIns="25400" rIns="25400" bIns="25400" rtlCol="0" anchor="t">
            <a:normAutofit lnSpcReduction="10000"/>
          </a:bodyPr>
          <a:lstStyle/>
          <a:p>
            <a:pPr marL="0" indent="0" algn="l">
              <a:buNone/>
            </a:pPr>
            <a:r>
              <a:rPr lang="en-US" sz="1875" b="1" dirty="0">
                <a:solidFill>
                  <a:srgbClr val="157A3E"/>
                </a:solidFill>
                <a:latin typeface="Calibri" pitchFamily="34" charset="0"/>
                <a:ea typeface="Calibri" pitchFamily="34" charset="-122"/>
                <a:cs typeface="Calibri" pitchFamily="34" charset="-120"/>
              </a:rPr>
              <a:t>Equity Research Analyst &amp; Compliance Officer</a:t>
            </a:r>
            <a:endParaRPr lang="en-US" sz="1875" dirty="0"/>
          </a:p>
        </p:txBody>
      </p:sp>
      <p:sp>
        <p:nvSpPr>
          <p:cNvPr id="21" name="Text 15"/>
          <p:cNvSpPr/>
          <p:nvPr/>
        </p:nvSpPr>
        <p:spPr>
          <a:xfrm>
            <a:off x="2887980" y="7907933"/>
            <a:ext cx="5913120" cy="2060972"/>
          </a:xfrm>
          <a:prstGeom prst="rect">
            <a:avLst/>
          </a:prstGeom>
          <a:noFill/>
          <a:ln/>
        </p:spPr>
        <p:txBody>
          <a:bodyPr wrap="square" lIns="25400" tIns="25400" rIns="25400" bIns="25400" rtlCol="0" anchor="t">
            <a:normAutofit/>
          </a:bodyPr>
          <a:lstStyle/>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7 years of experience in equity research, business finance, audit &amp; taxation; previously associated with Bharat Petroleum and Chaturvedi &amp; Shah</a:t>
            </a:r>
            <a:endParaRPr lang="en-US" sz="1800" dirty="0"/>
          </a:p>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Expertise in valuation, financial due diligence, company law, taxation, and accounting &amp; auditing standards</a:t>
            </a:r>
            <a:endParaRPr lang="en-US" sz="1800" dirty="0"/>
          </a:p>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Chartered Accountant (ICAI); B.Com (MDSU University)</a:t>
            </a:r>
            <a:endParaRPr lang="en-US" sz="1800" dirty="0"/>
          </a:p>
        </p:txBody>
      </p:sp>
      <p:sp>
        <p:nvSpPr>
          <p:cNvPr id="22" name="Shape 16"/>
          <p:cNvSpPr/>
          <p:nvPr/>
        </p:nvSpPr>
        <p:spPr>
          <a:xfrm>
            <a:off x="9258300" y="6783983"/>
            <a:ext cx="7981950" cy="3375422"/>
          </a:xfrm>
          <a:prstGeom prst="rect">
            <a:avLst/>
          </a:prstGeom>
          <a:solidFill>
            <a:srgbClr val="F6F7FA"/>
          </a:solidFill>
          <a:ln/>
        </p:spPr>
        <p:txBody>
          <a:bodyPr/>
          <a:lstStyle/>
          <a:p>
            <a:endParaRPr lang="en-IN"/>
          </a:p>
        </p:txBody>
      </p:sp>
      <p:pic>
        <p:nvPicPr>
          <p:cNvPr id="23" name="Image 4" descr="preencoded.png"/>
          <p:cNvPicPr>
            <a:picLocks noChangeAspect="1"/>
          </p:cNvPicPr>
          <p:nvPr/>
        </p:nvPicPr>
        <p:blipFill>
          <a:blip r:embed="rId7"/>
          <a:srcRect b="2110"/>
          <a:stretch/>
        </p:blipFill>
        <p:spPr>
          <a:xfrm>
            <a:off x="9563100" y="7012583"/>
            <a:ext cx="1219200" cy="1428750"/>
          </a:xfrm>
          <a:prstGeom prst="rect">
            <a:avLst/>
          </a:prstGeom>
        </p:spPr>
      </p:pic>
      <p:sp>
        <p:nvSpPr>
          <p:cNvPr id="24" name="Text 17"/>
          <p:cNvSpPr/>
          <p:nvPr/>
        </p:nvSpPr>
        <p:spPr>
          <a:xfrm>
            <a:off x="11010900" y="7012583"/>
            <a:ext cx="6517005" cy="41275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23285F"/>
                </a:solidFill>
                <a:latin typeface="Calibri" pitchFamily="34" charset="0"/>
                <a:ea typeface="Calibri" pitchFamily="34" charset="-122"/>
                <a:cs typeface="Calibri" pitchFamily="34" charset="-120"/>
              </a:rPr>
              <a:t>Avish Bhansali</a:t>
            </a:r>
            <a:endParaRPr lang="en-US" sz="2400" dirty="0"/>
          </a:p>
        </p:txBody>
      </p:sp>
      <p:sp>
        <p:nvSpPr>
          <p:cNvPr id="25" name="Text 18"/>
          <p:cNvSpPr/>
          <p:nvPr/>
        </p:nvSpPr>
        <p:spPr>
          <a:xfrm>
            <a:off x="11010900" y="7482483"/>
            <a:ext cx="6517005" cy="330200"/>
          </a:xfrm>
          <a:prstGeom prst="rect">
            <a:avLst/>
          </a:prstGeom>
          <a:noFill/>
          <a:ln/>
        </p:spPr>
        <p:txBody>
          <a:bodyPr wrap="square" lIns="25400" tIns="25400" rIns="25400" bIns="25400" rtlCol="0" anchor="t">
            <a:normAutofit lnSpcReduction="10000"/>
          </a:bodyPr>
          <a:lstStyle/>
          <a:p>
            <a:pPr marL="0" indent="0" algn="l">
              <a:buNone/>
            </a:pPr>
            <a:r>
              <a:rPr lang="en-US" sz="1875" b="1" dirty="0">
                <a:solidFill>
                  <a:srgbClr val="157A3E"/>
                </a:solidFill>
                <a:latin typeface="Calibri" pitchFamily="34" charset="0"/>
                <a:ea typeface="Calibri" pitchFamily="34" charset="-122"/>
                <a:cs typeface="Calibri" pitchFamily="34" charset="-120"/>
              </a:rPr>
              <a:t>Equity Research Analyst &amp; Compliance Officer (GIFT Branch)</a:t>
            </a:r>
            <a:endParaRPr lang="en-US" sz="1875" dirty="0"/>
          </a:p>
        </p:txBody>
      </p:sp>
      <p:sp>
        <p:nvSpPr>
          <p:cNvPr id="26" name="Text 19"/>
          <p:cNvSpPr/>
          <p:nvPr/>
        </p:nvSpPr>
        <p:spPr>
          <a:xfrm>
            <a:off x="11098530" y="7907933"/>
            <a:ext cx="5913120" cy="1752401"/>
          </a:xfrm>
          <a:prstGeom prst="rect">
            <a:avLst/>
          </a:prstGeom>
          <a:noFill/>
          <a:ln/>
        </p:spPr>
        <p:txBody>
          <a:bodyPr wrap="square" lIns="25400" tIns="25400" rIns="25400" bIns="25400" rtlCol="0" anchor="t">
            <a:normAutofit/>
          </a:bodyPr>
          <a:lstStyle/>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5 years’ experience in equity research, auditing, taxation, business finance and management</a:t>
            </a:r>
            <a:endParaRPr lang="en-US" sz="1800" dirty="0"/>
          </a:p>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Focuses on auto ancillaries, capital goods, power, and bearing industries</a:t>
            </a:r>
            <a:endParaRPr lang="en-US" sz="1800" dirty="0"/>
          </a:p>
          <a:p>
            <a:pPr marL="160020" indent="-160020" algn="l">
              <a:lnSpc>
                <a:spcPct val="110455"/>
              </a:lnSpc>
              <a:buSzPct val="100000"/>
              <a:buChar char="•"/>
              <a:tabLst>
                <a:tab pos="160020" algn="l"/>
              </a:tabLst>
            </a:pPr>
            <a:r>
              <a:rPr lang="en-US" sz="1800" dirty="0">
                <a:solidFill>
                  <a:srgbClr val="33384A"/>
                </a:solidFill>
                <a:latin typeface="Calibri" pitchFamily="34" charset="0"/>
                <a:ea typeface="Calibri" pitchFamily="34" charset="-122"/>
                <a:cs typeface="Calibri" pitchFamily="34" charset="-120"/>
              </a:rPr>
              <a:t>Chartered Accountant (ICAI); B.Com (Gujarat University)</a:t>
            </a:r>
            <a:endParaRPr lang="en-US" sz="1800" dirty="0"/>
          </a:p>
        </p:txBody>
      </p:sp>
      <p:sp>
        <p:nvSpPr>
          <p:cNvPr id="27" name="Shape 20"/>
          <p:cNvSpPr/>
          <p:nvPr/>
        </p:nvSpPr>
        <p:spPr>
          <a:xfrm>
            <a:off x="1047750" y="10159405"/>
            <a:ext cx="16192500" cy="9525"/>
          </a:xfrm>
          <a:prstGeom prst="rect">
            <a:avLst/>
          </a:prstGeom>
          <a:solidFill>
            <a:srgbClr val="E4E6ED"/>
          </a:solidFill>
          <a:ln/>
        </p:spPr>
        <p:txBody>
          <a:bodyPr/>
          <a:lstStyle/>
          <a:p>
            <a:endParaRPr lang="en-IN"/>
          </a:p>
        </p:txBody>
      </p:sp>
      <p:sp>
        <p:nvSpPr>
          <p:cNvPr id="28" name="Text 21"/>
          <p:cNvSpPr/>
          <p:nvPr/>
        </p:nvSpPr>
        <p:spPr>
          <a:xfrm>
            <a:off x="1047750" y="10375305"/>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29" name="Text 22"/>
          <p:cNvSpPr/>
          <p:nvPr/>
        </p:nvSpPr>
        <p:spPr>
          <a:xfrm>
            <a:off x="17008476" y="10375305"/>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05</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15140338" cy="1295400"/>
          </a:xfrm>
          <a:prstGeom prst="rect">
            <a:avLst/>
          </a:prstGeom>
          <a:noFill/>
          <a:ln/>
        </p:spPr>
        <p:txBody>
          <a:bodyPr wrap="square" lIns="25400" tIns="25400" rIns="25400" bIns="25400" rtlCol="0" anchor="t">
            <a:normAutofit/>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UNDERSTANDING ORGANISATIONAL &amp; BUSINESS TRANSFORMATIONS</a:t>
            </a:r>
            <a:endParaRPr lang="en-US" sz="4050" dirty="0"/>
          </a:p>
        </p:txBody>
      </p:sp>
      <p:sp>
        <p:nvSpPr>
          <p:cNvPr id="3" name="Shape 1"/>
          <p:cNvSpPr/>
          <p:nvPr/>
        </p:nvSpPr>
        <p:spPr>
          <a:xfrm>
            <a:off x="1047750" y="2171700"/>
            <a:ext cx="666750" cy="57150"/>
          </a:xfrm>
          <a:prstGeom prst="rect">
            <a:avLst/>
          </a:prstGeom>
          <a:solidFill>
            <a:srgbClr val="157A3E"/>
          </a:solidFill>
          <a:ln/>
        </p:spPr>
        <p:txBody>
          <a:bodyPr/>
          <a:lstStyle/>
          <a:p>
            <a:endParaRPr lang="en-IN"/>
          </a:p>
        </p:txBody>
      </p:sp>
      <p:sp>
        <p:nvSpPr>
          <p:cNvPr id="4" name="Shape 2"/>
          <p:cNvSpPr/>
          <p:nvPr/>
        </p:nvSpPr>
        <p:spPr>
          <a:xfrm>
            <a:off x="1714500" y="217170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Shape 3"/>
          <p:cNvSpPr/>
          <p:nvPr/>
        </p:nvSpPr>
        <p:spPr>
          <a:xfrm>
            <a:off x="1047750" y="2914650"/>
            <a:ext cx="133350" cy="133350"/>
          </a:xfrm>
          <a:prstGeom prst="rect">
            <a:avLst/>
          </a:prstGeom>
          <a:solidFill>
            <a:srgbClr val="157A3E"/>
          </a:solidFill>
          <a:ln/>
        </p:spPr>
        <p:txBody>
          <a:bodyPr/>
          <a:lstStyle/>
          <a:p>
            <a:endParaRPr lang="en-IN"/>
          </a:p>
        </p:txBody>
      </p:sp>
      <p:sp>
        <p:nvSpPr>
          <p:cNvPr id="7" name="Text 4"/>
          <p:cNvSpPr/>
          <p:nvPr/>
        </p:nvSpPr>
        <p:spPr>
          <a:xfrm>
            <a:off x="1466850" y="2762250"/>
            <a:ext cx="8694579" cy="507603"/>
          </a:xfrm>
          <a:prstGeom prst="rect">
            <a:avLst/>
          </a:prstGeom>
          <a:noFill/>
          <a:ln/>
        </p:spPr>
        <p:txBody>
          <a:bodyPr wrap="square" lIns="25400" tIns="25400" rIns="25400" bIns="25400" rtlCol="0" anchor="t">
            <a:normAutofit/>
          </a:bodyPr>
          <a:lstStyle/>
          <a:p>
            <a:pPr marL="0" indent="0" algn="l">
              <a:lnSpc>
                <a:spcPct val="117381"/>
              </a:lnSpc>
              <a:buNone/>
            </a:pPr>
            <a:r>
              <a:rPr lang="en-US" sz="2550" dirty="0">
                <a:solidFill>
                  <a:srgbClr val="33384A"/>
                </a:solidFill>
                <a:latin typeface="Calibri" pitchFamily="34" charset="0"/>
                <a:ea typeface="Calibri" pitchFamily="34" charset="-122"/>
                <a:cs typeface="Calibri" pitchFamily="34" charset="-120"/>
              </a:rPr>
              <a:t>Ability to identify turnarounds and companies shifting orbits</a:t>
            </a:r>
            <a:endParaRPr lang="en-US" sz="2550" dirty="0"/>
          </a:p>
        </p:txBody>
      </p:sp>
      <p:sp>
        <p:nvSpPr>
          <p:cNvPr id="8" name="Shape 5"/>
          <p:cNvSpPr/>
          <p:nvPr/>
        </p:nvSpPr>
        <p:spPr>
          <a:xfrm>
            <a:off x="1047750" y="3765153"/>
            <a:ext cx="133350" cy="133350"/>
          </a:xfrm>
          <a:prstGeom prst="rect">
            <a:avLst/>
          </a:prstGeom>
          <a:solidFill>
            <a:srgbClr val="157A3E"/>
          </a:solidFill>
          <a:ln/>
        </p:spPr>
        <p:txBody>
          <a:bodyPr/>
          <a:lstStyle/>
          <a:p>
            <a:endParaRPr lang="en-IN"/>
          </a:p>
        </p:txBody>
      </p:sp>
      <p:sp>
        <p:nvSpPr>
          <p:cNvPr id="9" name="Text 6"/>
          <p:cNvSpPr/>
          <p:nvPr/>
        </p:nvSpPr>
        <p:spPr>
          <a:xfrm>
            <a:off x="1466850" y="3612753"/>
            <a:ext cx="15352922" cy="507603"/>
          </a:xfrm>
          <a:prstGeom prst="rect">
            <a:avLst/>
          </a:prstGeom>
          <a:noFill/>
          <a:ln/>
        </p:spPr>
        <p:txBody>
          <a:bodyPr wrap="square" lIns="25400" tIns="25400" rIns="25400" bIns="25400" rtlCol="0" anchor="t">
            <a:normAutofit/>
          </a:bodyPr>
          <a:lstStyle/>
          <a:p>
            <a:pPr marL="0" indent="0" algn="l">
              <a:lnSpc>
                <a:spcPct val="117381"/>
              </a:lnSpc>
              <a:buNone/>
            </a:pPr>
            <a:r>
              <a:rPr lang="en-US" sz="2550" dirty="0">
                <a:solidFill>
                  <a:srgbClr val="33384A"/>
                </a:solidFill>
                <a:latin typeface="Calibri" pitchFamily="34" charset="0"/>
                <a:ea typeface="Calibri" pitchFamily="34" charset="-122"/>
                <a:cs typeface="Calibri" pitchFamily="34" charset="-120"/>
              </a:rPr>
              <a:t>Understand innovation of products and services through ground research combined with business analysis</a:t>
            </a:r>
            <a:endParaRPr lang="en-US" sz="2550" dirty="0"/>
          </a:p>
        </p:txBody>
      </p:sp>
      <p:sp>
        <p:nvSpPr>
          <p:cNvPr id="10" name="Shape 7"/>
          <p:cNvSpPr/>
          <p:nvPr/>
        </p:nvSpPr>
        <p:spPr>
          <a:xfrm>
            <a:off x="1047750" y="4615656"/>
            <a:ext cx="133350" cy="133350"/>
          </a:xfrm>
          <a:prstGeom prst="rect">
            <a:avLst/>
          </a:prstGeom>
          <a:solidFill>
            <a:srgbClr val="157A3E"/>
          </a:solidFill>
          <a:ln/>
        </p:spPr>
        <p:txBody>
          <a:bodyPr/>
          <a:lstStyle/>
          <a:p>
            <a:endParaRPr lang="en-IN"/>
          </a:p>
        </p:txBody>
      </p:sp>
      <p:sp>
        <p:nvSpPr>
          <p:cNvPr id="11" name="Text 8"/>
          <p:cNvSpPr/>
          <p:nvPr/>
        </p:nvSpPr>
        <p:spPr>
          <a:xfrm>
            <a:off x="1466850" y="4463256"/>
            <a:ext cx="15893604" cy="507603"/>
          </a:xfrm>
          <a:prstGeom prst="rect">
            <a:avLst/>
          </a:prstGeom>
          <a:noFill/>
          <a:ln/>
        </p:spPr>
        <p:txBody>
          <a:bodyPr wrap="square" lIns="25400" tIns="25400" rIns="25400" bIns="25400" rtlCol="0" anchor="t">
            <a:normAutofit/>
          </a:bodyPr>
          <a:lstStyle/>
          <a:p>
            <a:pPr marL="0" indent="0" algn="l">
              <a:lnSpc>
                <a:spcPct val="117381"/>
              </a:lnSpc>
              <a:buNone/>
            </a:pPr>
            <a:r>
              <a:rPr lang="en-US" sz="2550" dirty="0">
                <a:solidFill>
                  <a:srgbClr val="33384A"/>
                </a:solidFill>
                <a:latin typeface="Calibri" pitchFamily="34" charset="0"/>
                <a:ea typeface="Calibri" pitchFamily="34" charset="-122"/>
                <a:cs typeface="Calibri" pitchFamily="34" charset="-120"/>
              </a:rPr>
              <a:t>Rigorous research process where every company must be observed closely for at least 2 years before investing</a:t>
            </a:r>
            <a:endParaRPr lang="en-US" sz="2550" dirty="0"/>
          </a:p>
        </p:txBody>
      </p:sp>
      <p:sp>
        <p:nvSpPr>
          <p:cNvPr id="12" name="Shape 9"/>
          <p:cNvSpPr/>
          <p:nvPr/>
        </p:nvSpPr>
        <p:spPr>
          <a:xfrm>
            <a:off x="1047750" y="5466159"/>
            <a:ext cx="133350" cy="133350"/>
          </a:xfrm>
          <a:prstGeom prst="rect">
            <a:avLst/>
          </a:prstGeom>
          <a:solidFill>
            <a:srgbClr val="157A3E"/>
          </a:solidFill>
          <a:ln/>
        </p:spPr>
        <p:txBody>
          <a:bodyPr/>
          <a:lstStyle/>
          <a:p>
            <a:endParaRPr lang="en-IN"/>
          </a:p>
        </p:txBody>
      </p:sp>
      <p:sp>
        <p:nvSpPr>
          <p:cNvPr id="13" name="Text 10"/>
          <p:cNvSpPr/>
          <p:nvPr/>
        </p:nvSpPr>
        <p:spPr>
          <a:xfrm>
            <a:off x="1466850" y="5313759"/>
            <a:ext cx="15265527" cy="977106"/>
          </a:xfrm>
          <a:prstGeom prst="rect">
            <a:avLst/>
          </a:prstGeom>
          <a:noFill/>
          <a:ln/>
        </p:spPr>
        <p:txBody>
          <a:bodyPr wrap="square" lIns="25400" tIns="25400" rIns="25400" bIns="25400" rtlCol="0" anchor="t">
            <a:normAutofit/>
          </a:bodyPr>
          <a:lstStyle/>
          <a:p>
            <a:pPr marL="0" indent="0" algn="l">
              <a:lnSpc>
                <a:spcPct val="117381"/>
              </a:lnSpc>
              <a:buNone/>
            </a:pPr>
            <a:r>
              <a:rPr lang="en-US" sz="2550" dirty="0">
                <a:solidFill>
                  <a:srgbClr val="33384A"/>
                </a:solidFill>
                <a:latin typeface="Calibri" pitchFamily="34" charset="0"/>
                <a:ea typeface="Calibri" pitchFamily="34" charset="-122"/>
                <a:cs typeface="Calibri" pitchFamily="34" charset="-120"/>
              </a:rPr>
              <a:t>We create a very concentrated portfolio, with the top 15 companies comprising 80% of the portfolio, as we invest only after complete clarity and based on assumptions we feel convinced about</a:t>
            </a:r>
            <a:endParaRPr lang="en-US" sz="2550" dirty="0"/>
          </a:p>
        </p:txBody>
      </p:sp>
      <p:sp>
        <p:nvSpPr>
          <p:cNvPr id="14" name="Shape 11"/>
          <p:cNvSpPr/>
          <p:nvPr/>
        </p:nvSpPr>
        <p:spPr>
          <a:xfrm>
            <a:off x="1047750" y="9258300"/>
            <a:ext cx="16192500" cy="9525"/>
          </a:xfrm>
          <a:prstGeom prst="rect">
            <a:avLst/>
          </a:prstGeom>
          <a:solidFill>
            <a:srgbClr val="E4E6ED"/>
          </a:solidFill>
          <a:ln/>
        </p:spPr>
        <p:txBody>
          <a:bodyPr/>
          <a:lstStyle/>
          <a:p>
            <a:endParaRPr lang="en-IN"/>
          </a:p>
        </p:txBody>
      </p:sp>
      <p:sp>
        <p:nvSpPr>
          <p:cNvPr id="15" name="Text 12"/>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16" name="Text 13"/>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06</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11030843"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STOCK SELECTION — INVESTMENT PROCESS</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Text 3"/>
          <p:cNvSpPr/>
          <p:nvPr/>
        </p:nvSpPr>
        <p:spPr>
          <a:xfrm>
            <a:off x="1047750" y="1943100"/>
            <a:ext cx="16089630" cy="894358"/>
          </a:xfrm>
          <a:prstGeom prst="rect">
            <a:avLst/>
          </a:prstGeom>
          <a:noFill/>
          <a:ln/>
        </p:spPr>
        <p:txBody>
          <a:bodyPr wrap="square" lIns="25400" tIns="25400" rIns="25400" bIns="25400" rtlCol="0" anchor="t">
            <a:normAutofit/>
          </a:bodyPr>
          <a:lstStyle/>
          <a:p>
            <a:pPr marL="0" indent="0" algn="l">
              <a:lnSpc>
                <a:spcPct val="120402"/>
              </a:lnSpc>
              <a:buNone/>
            </a:pPr>
            <a:r>
              <a:rPr lang="en-US" sz="2325" dirty="0">
                <a:solidFill>
                  <a:srgbClr val="33384A"/>
                </a:solidFill>
                <a:latin typeface="Calibri" pitchFamily="34" charset="0"/>
                <a:ea typeface="Calibri" pitchFamily="34" charset="-122"/>
                <a:cs typeface="Calibri" pitchFamily="34" charset="-120"/>
              </a:rPr>
              <a:t>We are students of the mind of the management. Our focus is on the cash flow of companies — weaving qualitative aspects of business into discounted cash flow valuation.</a:t>
            </a:r>
            <a:endParaRPr lang="en-US" sz="2325" dirty="0"/>
          </a:p>
        </p:txBody>
      </p:sp>
      <p:sp>
        <p:nvSpPr>
          <p:cNvPr id="7" name="Text 4"/>
          <p:cNvSpPr/>
          <p:nvPr/>
        </p:nvSpPr>
        <p:spPr>
          <a:xfrm>
            <a:off x="1047750" y="3142258"/>
            <a:ext cx="8570595" cy="4381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57A3E"/>
                </a:solidFill>
                <a:latin typeface="Calibri" pitchFamily="34" charset="0"/>
                <a:ea typeface="Calibri" pitchFamily="34" charset="-122"/>
                <a:cs typeface="Calibri" pitchFamily="34" charset="-120"/>
              </a:rPr>
              <a:t>Our approach</a:t>
            </a:r>
            <a:endParaRPr lang="en-US" sz="2550" dirty="0"/>
          </a:p>
        </p:txBody>
      </p:sp>
      <p:sp>
        <p:nvSpPr>
          <p:cNvPr id="8" name="Text 5"/>
          <p:cNvSpPr/>
          <p:nvPr/>
        </p:nvSpPr>
        <p:spPr>
          <a:xfrm>
            <a:off x="1140143" y="3751858"/>
            <a:ext cx="7775258" cy="3984625"/>
          </a:xfrm>
          <a:prstGeom prst="rect">
            <a:avLst/>
          </a:prstGeom>
          <a:noFill/>
          <a:ln/>
        </p:spPr>
        <p:txBody>
          <a:bodyPr wrap="square" lIns="25400" tIns="25400" rIns="25400" bIns="25400" rtlCol="0" anchor="t">
            <a:normAutofit/>
          </a:bodyPr>
          <a:lstStyle/>
          <a:p>
            <a:pPr marL="193358" indent="-193358" algn="l">
              <a:lnSpc>
                <a:spcPct val="119009"/>
              </a:lnSpc>
              <a:buSzPct val="100000"/>
              <a:buChar char="•"/>
              <a:tabLst>
                <a:tab pos="193358" algn="l"/>
              </a:tabLst>
            </a:pPr>
            <a:r>
              <a:rPr lang="en-US" sz="2175" dirty="0">
                <a:solidFill>
                  <a:srgbClr val="33384A"/>
                </a:solidFill>
                <a:latin typeface="Calibri" pitchFamily="34" charset="0"/>
                <a:ea typeface="Calibri" pitchFamily="34" charset="-122"/>
                <a:cs typeface="Calibri" pitchFamily="34" charset="-120"/>
              </a:rPr>
              <a:t>We do not invest in a company if there is insufficient margin of safety, no matter how ‘great’ it may seem on the outside</a:t>
            </a:r>
            <a:endParaRPr lang="en-US" sz="2175" dirty="0"/>
          </a:p>
          <a:p>
            <a:pPr marL="193358" indent="-193358" algn="l">
              <a:lnSpc>
                <a:spcPct val="119009"/>
              </a:lnSpc>
              <a:buSzPct val="100000"/>
              <a:buChar char="•"/>
              <a:tabLst>
                <a:tab pos="193358" algn="l"/>
              </a:tabLst>
            </a:pPr>
            <a:r>
              <a:rPr lang="en-US" sz="2175" dirty="0">
                <a:solidFill>
                  <a:srgbClr val="33384A"/>
                </a:solidFill>
                <a:latin typeface="Calibri" pitchFamily="34" charset="0"/>
                <a:ea typeface="Calibri" pitchFamily="34" charset="-122"/>
                <a:cs typeface="Calibri" pitchFamily="34" charset="-120"/>
              </a:rPr>
              <a:t>We offer our investors a balanced mix of good businesses with quality management and turnaround companies available at great value</a:t>
            </a:r>
            <a:endParaRPr lang="en-US" sz="2175" dirty="0"/>
          </a:p>
          <a:p>
            <a:pPr marL="193358" indent="-193358" algn="l">
              <a:lnSpc>
                <a:spcPct val="119009"/>
              </a:lnSpc>
              <a:buSzPct val="100000"/>
              <a:buChar char="•"/>
              <a:tabLst>
                <a:tab pos="193358" algn="l"/>
              </a:tabLst>
            </a:pPr>
            <a:r>
              <a:rPr lang="en-US" sz="2175" dirty="0">
                <a:solidFill>
                  <a:srgbClr val="33384A"/>
                </a:solidFill>
                <a:latin typeface="Calibri" pitchFamily="34" charset="0"/>
                <a:ea typeface="Calibri" pitchFamily="34" charset="-122"/>
                <a:cs typeface="Calibri" pitchFamily="34" charset="-120"/>
              </a:rPr>
              <a:t>Skin in the game — a high percentage of the Chanakya fund managers’ net worth is invested alongside our investors</a:t>
            </a:r>
            <a:endParaRPr lang="en-US" sz="2175" dirty="0"/>
          </a:p>
          <a:p>
            <a:pPr marL="193358" indent="-193358" algn="l">
              <a:lnSpc>
                <a:spcPct val="119009"/>
              </a:lnSpc>
              <a:buSzPct val="100000"/>
              <a:buChar char="•"/>
              <a:tabLst>
                <a:tab pos="193358" algn="l"/>
              </a:tabLst>
            </a:pPr>
            <a:r>
              <a:rPr lang="en-US" sz="2175" dirty="0">
                <a:solidFill>
                  <a:srgbClr val="33384A"/>
                </a:solidFill>
                <a:latin typeface="Calibri" pitchFamily="34" charset="0"/>
                <a:ea typeface="Calibri" pitchFamily="34" charset="-122"/>
                <a:cs typeface="Calibri" pitchFamily="34" charset="-120"/>
              </a:rPr>
              <a:t>Easy liquidity — no exit load</a:t>
            </a:r>
            <a:endParaRPr lang="en-US" sz="2175" dirty="0"/>
          </a:p>
        </p:txBody>
      </p:sp>
      <p:sp>
        <p:nvSpPr>
          <p:cNvPr id="9" name="Text 6"/>
          <p:cNvSpPr/>
          <p:nvPr/>
        </p:nvSpPr>
        <p:spPr>
          <a:xfrm>
            <a:off x="9448800" y="3142258"/>
            <a:ext cx="8570595" cy="4381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57A3E"/>
                </a:solidFill>
                <a:latin typeface="Calibri" pitchFamily="34" charset="0"/>
                <a:ea typeface="Calibri" pitchFamily="34" charset="-122"/>
                <a:cs typeface="Calibri" pitchFamily="34" charset="-120"/>
              </a:rPr>
              <a:t>Where our returns come from</a:t>
            </a:r>
            <a:endParaRPr lang="en-US" sz="2550" dirty="0"/>
          </a:p>
        </p:txBody>
      </p:sp>
      <p:sp>
        <p:nvSpPr>
          <p:cNvPr id="10" name="Text 7"/>
          <p:cNvSpPr/>
          <p:nvPr/>
        </p:nvSpPr>
        <p:spPr>
          <a:xfrm>
            <a:off x="9541193" y="3751858"/>
            <a:ext cx="7775258" cy="2936081"/>
          </a:xfrm>
          <a:prstGeom prst="rect">
            <a:avLst/>
          </a:prstGeom>
          <a:noFill/>
          <a:ln/>
        </p:spPr>
        <p:txBody>
          <a:bodyPr wrap="square" lIns="25400" tIns="25400" rIns="25400" bIns="25400" rtlCol="0" anchor="t">
            <a:normAutofit/>
          </a:bodyPr>
          <a:lstStyle/>
          <a:p>
            <a:pPr marL="193358" indent="-193358" algn="l">
              <a:lnSpc>
                <a:spcPct val="119009"/>
              </a:lnSpc>
              <a:buSzPct val="100000"/>
              <a:buChar char="•"/>
              <a:tabLst>
                <a:tab pos="193358" algn="l"/>
              </a:tabLst>
            </a:pPr>
            <a:r>
              <a:rPr lang="en-US" sz="2175" dirty="0">
                <a:solidFill>
                  <a:srgbClr val="33384A"/>
                </a:solidFill>
                <a:latin typeface="Calibri" pitchFamily="34" charset="0"/>
                <a:ea typeface="Calibri" pitchFamily="34" charset="-122"/>
                <a:cs typeface="Calibri" pitchFamily="34" charset="-120"/>
              </a:rPr>
              <a:t>Depth of research and thorough methodology of arriving at our investment decisions</a:t>
            </a:r>
            <a:endParaRPr lang="en-US" sz="2175" dirty="0"/>
          </a:p>
          <a:p>
            <a:pPr marL="193358" indent="-193358" algn="l">
              <a:lnSpc>
                <a:spcPct val="119009"/>
              </a:lnSpc>
              <a:buSzPct val="100000"/>
              <a:buChar char="•"/>
              <a:tabLst>
                <a:tab pos="193358" algn="l"/>
              </a:tabLst>
            </a:pPr>
            <a:r>
              <a:rPr lang="en-US" sz="2175" dirty="0">
                <a:solidFill>
                  <a:srgbClr val="33384A"/>
                </a:solidFill>
                <a:latin typeface="Calibri" pitchFamily="34" charset="0"/>
                <a:ea typeface="Calibri" pitchFamily="34" charset="-122"/>
                <a:cs typeface="Calibri" pitchFamily="34" charset="-120"/>
              </a:rPr>
              <a:t>Hard research-based conviction when the market is yet to discover the true potential of a stock</a:t>
            </a:r>
            <a:endParaRPr lang="en-US" sz="2175" dirty="0"/>
          </a:p>
          <a:p>
            <a:pPr marL="193358" indent="-193358" algn="l">
              <a:lnSpc>
                <a:spcPct val="119009"/>
              </a:lnSpc>
              <a:buSzPct val="100000"/>
              <a:buChar char="•"/>
              <a:tabLst>
                <a:tab pos="193358" algn="l"/>
              </a:tabLst>
            </a:pPr>
            <a:r>
              <a:rPr lang="en-US" sz="2175" dirty="0">
                <a:solidFill>
                  <a:srgbClr val="33384A"/>
                </a:solidFill>
                <a:latin typeface="Calibri" pitchFamily="34" charset="0"/>
                <a:ea typeface="Calibri" pitchFamily="34" charset="-122"/>
                <a:cs typeface="Calibri" pitchFamily="34" charset="-120"/>
              </a:rPr>
              <a:t>Our strong focus on ground research ensures we get a 360-degree view of the company and thereby minimise judgment errors</a:t>
            </a:r>
            <a:endParaRPr lang="en-US" sz="2175" dirty="0"/>
          </a:p>
        </p:txBody>
      </p:sp>
      <p:sp>
        <p:nvSpPr>
          <p:cNvPr id="11" name="Shape 8"/>
          <p:cNvSpPr/>
          <p:nvPr/>
        </p:nvSpPr>
        <p:spPr>
          <a:xfrm>
            <a:off x="1047750" y="9258300"/>
            <a:ext cx="16192500" cy="9525"/>
          </a:xfrm>
          <a:prstGeom prst="rect">
            <a:avLst/>
          </a:prstGeom>
          <a:solidFill>
            <a:srgbClr val="E4E6ED"/>
          </a:solidFill>
          <a:ln/>
        </p:spPr>
        <p:txBody>
          <a:bodyPr/>
          <a:lstStyle/>
          <a:p>
            <a:endParaRPr lang="en-IN"/>
          </a:p>
        </p:txBody>
      </p:sp>
      <p:sp>
        <p:nvSpPr>
          <p:cNvPr id="12" name="Text 9"/>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13" name="Text 10"/>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07</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9655999"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PORTFOLIO DESIGN: FIRST PRINCIPLES</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Text 3"/>
          <p:cNvSpPr/>
          <p:nvPr/>
        </p:nvSpPr>
        <p:spPr>
          <a:xfrm>
            <a:off x="1047750" y="1981200"/>
            <a:ext cx="17811750" cy="419100"/>
          </a:xfrm>
          <a:prstGeom prst="rect">
            <a:avLst/>
          </a:prstGeom>
          <a:noFill/>
          <a:ln/>
        </p:spPr>
        <p:txBody>
          <a:bodyPr wrap="square" lIns="25400" tIns="25400" rIns="25400" bIns="25400" rtlCol="0" anchor="t">
            <a:normAutofit lnSpcReduction="10000"/>
          </a:bodyPr>
          <a:lstStyle/>
          <a:p>
            <a:pPr marL="0" indent="0" algn="l">
              <a:buNone/>
            </a:pPr>
            <a:r>
              <a:rPr lang="en-US" sz="2475" b="1" dirty="0">
                <a:solidFill>
                  <a:srgbClr val="33384A"/>
                </a:solidFill>
                <a:latin typeface="Calibri" pitchFamily="34" charset="0"/>
                <a:ea typeface="Calibri" pitchFamily="34" charset="-122"/>
                <a:cs typeface="Calibri" pitchFamily="34" charset="-120"/>
              </a:rPr>
              <a:t>We value a stock based on the first principles of:</a:t>
            </a:r>
            <a:endParaRPr lang="en-US" sz="2475" dirty="0"/>
          </a:p>
        </p:txBody>
      </p:sp>
      <p:sp>
        <p:nvSpPr>
          <p:cNvPr id="7" name="Shape 4"/>
          <p:cNvSpPr/>
          <p:nvPr/>
        </p:nvSpPr>
        <p:spPr>
          <a:xfrm>
            <a:off x="1047750" y="2647950"/>
            <a:ext cx="5168900" cy="1425773"/>
          </a:xfrm>
          <a:prstGeom prst="rect">
            <a:avLst/>
          </a:prstGeom>
          <a:solidFill>
            <a:srgbClr val="F6F7FA"/>
          </a:solidFill>
          <a:ln/>
        </p:spPr>
        <p:txBody>
          <a:bodyPr/>
          <a:lstStyle/>
          <a:p>
            <a:endParaRPr lang="en-IN"/>
          </a:p>
        </p:txBody>
      </p:sp>
      <p:sp>
        <p:nvSpPr>
          <p:cNvPr id="8" name="Shape 5"/>
          <p:cNvSpPr/>
          <p:nvPr/>
        </p:nvSpPr>
        <p:spPr>
          <a:xfrm>
            <a:off x="1047750" y="2647950"/>
            <a:ext cx="5168900" cy="57150"/>
          </a:xfrm>
          <a:prstGeom prst="rect">
            <a:avLst/>
          </a:prstGeom>
          <a:solidFill>
            <a:srgbClr val="157A3E"/>
          </a:solidFill>
          <a:ln/>
        </p:spPr>
        <p:txBody>
          <a:bodyPr/>
          <a:lstStyle/>
          <a:p>
            <a:endParaRPr lang="en-IN"/>
          </a:p>
        </p:txBody>
      </p:sp>
      <p:sp>
        <p:nvSpPr>
          <p:cNvPr id="9" name="Text 6"/>
          <p:cNvSpPr/>
          <p:nvPr/>
        </p:nvSpPr>
        <p:spPr>
          <a:xfrm>
            <a:off x="1371600" y="2990850"/>
            <a:ext cx="4656836" cy="835223"/>
          </a:xfrm>
          <a:prstGeom prst="rect">
            <a:avLst/>
          </a:prstGeom>
          <a:noFill/>
          <a:ln/>
        </p:spPr>
        <p:txBody>
          <a:bodyPr wrap="square" lIns="25400" tIns="25400" rIns="25400" bIns="25400" rtlCol="0" anchor="t">
            <a:normAutofit/>
          </a:bodyPr>
          <a:lstStyle/>
          <a:p>
            <a:pPr marL="0" indent="0" algn="l">
              <a:lnSpc>
                <a:spcPct val="112098"/>
              </a:lnSpc>
              <a:buNone/>
            </a:pPr>
            <a:r>
              <a:rPr lang="en-US" sz="2325" b="1" dirty="0">
                <a:solidFill>
                  <a:srgbClr val="23285F"/>
                </a:solidFill>
                <a:latin typeface="Calibri" pitchFamily="34" charset="0"/>
                <a:ea typeface="Calibri" pitchFamily="34" charset="-122"/>
                <a:cs typeface="Calibri" pitchFamily="34" charset="-120"/>
              </a:rPr>
              <a:t>Quality of ownership and management</a:t>
            </a:r>
            <a:endParaRPr lang="en-US" sz="2325" dirty="0"/>
          </a:p>
        </p:txBody>
      </p:sp>
      <p:sp>
        <p:nvSpPr>
          <p:cNvPr id="10" name="Shape 7"/>
          <p:cNvSpPr/>
          <p:nvPr/>
        </p:nvSpPr>
        <p:spPr>
          <a:xfrm>
            <a:off x="6559550" y="2647950"/>
            <a:ext cx="5168900" cy="1425773"/>
          </a:xfrm>
          <a:prstGeom prst="rect">
            <a:avLst/>
          </a:prstGeom>
          <a:solidFill>
            <a:srgbClr val="F6F7FA"/>
          </a:solidFill>
          <a:ln/>
        </p:spPr>
        <p:txBody>
          <a:bodyPr/>
          <a:lstStyle/>
          <a:p>
            <a:endParaRPr lang="en-IN"/>
          </a:p>
        </p:txBody>
      </p:sp>
      <p:sp>
        <p:nvSpPr>
          <p:cNvPr id="11" name="Shape 8"/>
          <p:cNvSpPr/>
          <p:nvPr/>
        </p:nvSpPr>
        <p:spPr>
          <a:xfrm>
            <a:off x="6559550" y="2647950"/>
            <a:ext cx="5168900" cy="57150"/>
          </a:xfrm>
          <a:prstGeom prst="rect">
            <a:avLst/>
          </a:prstGeom>
          <a:solidFill>
            <a:srgbClr val="DD3333"/>
          </a:solidFill>
          <a:ln/>
        </p:spPr>
        <p:txBody>
          <a:bodyPr/>
          <a:lstStyle/>
          <a:p>
            <a:endParaRPr lang="en-IN"/>
          </a:p>
        </p:txBody>
      </p:sp>
      <p:sp>
        <p:nvSpPr>
          <p:cNvPr id="12" name="Text 9"/>
          <p:cNvSpPr/>
          <p:nvPr/>
        </p:nvSpPr>
        <p:spPr>
          <a:xfrm>
            <a:off x="6883400" y="2990850"/>
            <a:ext cx="4973320" cy="436662"/>
          </a:xfrm>
          <a:prstGeom prst="rect">
            <a:avLst/>
          </a:prstGeom>
          <a:noFill/>
          <a:ln/>
        </p:spPr>
        <p:txBody>
          <a:bodyPr wrap="square" lIns="25400" tIns="25400" rIns="25400" bIns="25400" rtlCol="0" anchor="t">
            <a:normAutofit/>
          </a:bodyPr>
          <a:lstStyle/>
          <a:p>
            <a:pPr marL="0" indent="0" algn="l">
              <a:lnSpc>
                <a:spcPct val="112098"/>
              </a:lnSpc>
              <a:buNone/>
            </a:pPr>
            <a:r>
              <a:rPr lang="en-US" sz="2325" b="1" dirty="0">
                <a:solidFill>
                  <a:srgbClr val="23285F"/>
                </a:solidFill>
                <a:latin typeface="Calibri" pitchFamily="34" charset="0"/>
                <a:ea typeface="Calibri" pitchFamily="34" charset="-122"/>
                <a:cs typeface="Calibri" pitchFamily="34" charset="-120"/>
              </a:rPr>
              <a:t>Value system and vision</a:t>
            </a:r>
            <a:endParaRPr lang="en-US" sz="2325" dirty="0"/>
          </a:p>
        </p:txBody>
      </p:sp>
      <p:sp>
        <p:nvSpPr>
          <p:cNvPr id="13" name="Shape 10"/>
          <p:cNvSpPr/>
          <p:nvPr/>
        </p:nvSpPr>
        <p:spPr>
          <a:xfrm>
            <a:off x="12071350" y="2647950"/>
            <a:ext cx="5168900" cy="1425773"/>
          </a:xfrm>
          <a:prstGeom prst="rect">
            <a:avLst/>
          </a:prstGeom>
          <a:solidFill>
            <a:srgbClr val="F6F7FA"/>
          </a:solidFill>
          <a:ln/>
        </p:spPr>
        <p:txBody>
          <a:bodyPr/>
          <a:lstStyle/>
          <a:p>
            <a:endParaRPr lang="en-IN"/>
          </a:p>
        </p:txBody>
      </p:sp>
      <p:sp>
        <p:nvSpPr>
          <p:cNvPr id="14" name="Shape 11"/>
          <p:cNvSpPr/>
          <p:nvPr/>
        </p:nvSpPr>
        <p:spPr>
          <a:xfrm>
            <a:off x="12071350" y="2647950"/>
            <a:ext cx="5168900" cy="57150"/>
          </a:xfrm>
          <a:prstGeom prst="rect">
            <a:avLst/>
          </a:prstGeom>
          <a:solidFill>
            <a:srgbClr val="23285F"/>
          </a:solidFill>
          <a:ln/>
        </p:spPr>
        <p:txBody>
          <a:bodyPr/>
          <a:lstStyle/>
          <a:p>
            <a:endParaRPr lang="en-IN"/>
          </a:p>
        </p:txBody>
      </p:sp>
      <p:sp>
        <p:nvSpPr>
          <p:cNvPr id="15" name="Text 12"/>
          <p:cNvSpPr/>
          <p:nvPr/>
        </p:nvSpPr>
        <p:spPr>
          <a:xfrm>
            <a:off x="12395200" y="2990850"/>
            <a:ext cx="4656836" cy="835223"/>
          </a:xfrm>
          <a:prstGeom prst="rect">
            <a:avLst/>
          </a:prstGeom>
          <a:noFill/>
          <a:ln/>
        </p:spPr>
        <p:txBody>
          <a:bodyPr wrap="square" lIns="25400" tIns="25400" rIns="25400" bIns="25400" rtlCol="0" anchor="t">
            <a:normAutofit/>
          </a:bodyPr>
          <a:lstStyle/>
          <a:p>
            <a:pPr marL="0" indent="0" algn="l">
              <a:lnSpc>
                <a:spcPct val="112098"/>
              </a:lnSpc>
              <a:buNone/>
            </a:pPr>
            <a:r>
              <a:rPr lang="en-US" sz="2325" b="1" dirty="0">
                <a:solidFill>
                  <a:srgbClr val="23285F"/>
                </a:solidFill>
                <a:latin typeface="Calibri" pitchFamily="34" charset="0"/>
                <a:ea typeface="Calibri" pitchFamily="34" charset="-122"/>
                <a:cs typeface="Calibri" pitchFamily="34" charset="-120"/>
              </a:rPr>
              <a:t>Business model and long-term competitiveness</a:t>
            </a:r>
            <a:endParaRPr lang="en-US" sz="2325" dirty="0"/>
          </a:p>
        </p:txBody>
      </p:sp>
      <p:sp>
        <p:nvSpPr>
          <p:cNvPr id="16" name="Text 13"/>
          <p:cNvSpPr/>
          <p:nvPr/>
        </p:nvSpPr>
        <p:spPr>
          <a:xfrm>
            <a:off x="1126808" y="4492823"/>
            <a:ext cx="15903892" cy="1893987"/>
          </a:xfrm>
          <a:prstGeom prst="rect">
            <a:avLst/>
          </a:prstGeom>
          <a:noFill/>
          <a:ln/>
        </p:spPr>
        <p:txBody>
          <a:bodyPr wrap="square" lIns="25400" tIns="25400" rIns="25400" bIns="25400" rtlCol="0" anchor="t">
            <a:normAutofit/>
          </a:bodyPr>
          <a:lstStyle/>
          <a:p>
            <a:pPr marL="206692" indent="-206692" algn="l">
              <a:lnSpc>
                <a:spcPct val="120402"/>
              </a:lnSpc>
              <a:buSzPct val="100000"/>
              <a:buChar char="•"/>
              <a:tabLst>
                <a:tab pos="206692" algn="l"/>
              </a:tabLst>
            </a:pPr>
            <a:r>
              <a:rPr lang="en-US" sz="2325" dirty="0">
                <a:solidFill>
                  <a:srgbClr val="33384A"/>
                </a:solidFill>
                <a:latin typeface="Calibri" pitchFamily="34" charset="0"/>
                <a:ea typeface="Calibri" pitchFamily="34" charset="-122"/>
                <a:cs typeface="Calibri" pitchFamily="34" charset="-120"/>
              </a:rPr>
              <a:t>We never invest in a company which short-changes minority investors or makes other financial or governance transgressions</a:t>
            </a:r>
            <a:endParaRPr lang="en-US" sz="2325" dirty="0"/>
          </a:p>
          <a:p>
            <a:pPr marL="206692" indent="-206692" algn="l">
              <a:lnSpc>
                <a:spcPct val="120402"/>
              </a:lnSpc>
              <a:buSzPct val="100000"/>
              <a:buChar char="•"/>
              <a:tabLst>
                <a:tab pos="206692" algn="l"/>
              </a:tabLst>
            </a:pPr>
            <a:r>
              <a:rPr lang="en-US" sz="2325" dirty="0">
                <a:solidFill>
                  <a:srgbClr val="33384A"/>
                </a:solidFill>
                <a:latin typeface="Calibri" pitchFamily="34" charset="0"/>
                <a:ea typeface="Calibri" pitchFamily="34" charset="-122"/>
                <a:cs typeface="Calibri" pitchFamily="34" charset="-120"/>
              </a:rPr>
              <a:t>DCF valuation based on an estimate of future cash flows over a very long term</a:t>
            </a:r>
            <a:endParaRPr lang="en-US" sz="2325" dirty="0"/>
          </a:p>
          <a:p>
            <a:pPr marL="206692" indent="-206692" algn="l">
              <a:lnSpc>
                <a:spcPct val="120402"/>
              </a:lnSpc>
              <a:buSzPct val="100000"/>
              <a:buChar char="•"/>
              <a:tabLst>
                <a:tab pos="206692" algn="l"/>
              </a:tabLst>
            </a:pPr>
            <a:r>
              <a:rPr lang="en-US" sz="2325" dirty="0">
                <a:solidFill>
                  <a:srgbClr val="33384A"/>
                </a:solidFill>
                <a:latin typeface="Calibri" pitchFamily="34" charset="0"/>
                <a:ea typeface="Calibri" pitchFamily="34" charset="-122"/>
                <a:cs typeface="Calibri" pitchFamily="34" charset="-120"/>
              </a:rPr>
              <a:t>We use maths to analyse past investment data to evaluate and continuously refine investment parameters</a:t>
            </a:r>
            <a:endParaRPr lang="en-US" sz="2325" dirty="0"/>
          </a:p>
        </p:txBody>
      </p:sp>
      <p:sp>
        <p:nvSpPr>
          <p:cNvPr id="17" name="Shape 14"/>
          <p:cNvSpPr/>
          <p:nvPr/>
        </p:nvSpPr>
        <p:spPr>
          <a:xfrm>
            <a:off x="1047750" y="9258300"/>
            <a:ext cx="16192500" cy="9525"/>
          </a:xfrm>
          <a:prstGeom prst="rect">
            <a:avLst/>
          </a:prstGeom>
          <a:solidFill>
            <a:srgbClr val="E4E6ED"/>
          </a:solidFill>
          <a:ln/>
        </p:spPr>
        <p:txBody>
          <a:bodyPr/>
          <a:lstStyle/>
          <a:p>
            <a:endParaRPr lang="en-IN"/>
          </a:p>
        </p:txBody>
      </p:sp>
      <p:sp>
        <p:nvSpPr>
          <p:cNvPr id="18" name="Text 15"/>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19" name="Text 16"/>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08</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11768962"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MARKET TIMING — PROPRIETARY ALGORITHM</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Text 3"/>
          <p:cNvSpPr/>
          <p:nvPr/>
        </p:nvSpPr>
        <p:spPr>
          <a:xfrm>
            <a:off x="1047750" y="2133600"/>
            <a:ext cx="17811750" cy="43815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33384A"/>
                </a:solidFill>
                <a:latin typeface="Calibri" pitchFamily="34" charset="0"/>
                <a:ea typeface="Calibri" pitchFamily="34" charset="-122"/>
                <a:cs typeface="Calibri" pitchFamily="34" charset="-120"/>
              </a:rPr>
              <a:t>Our empirical algorithm helps mitigate the challenges of market timing by:</a:t>
            </a:r>
            <a:endParaRPr lang="en-US" sz="2550" dirty="0"/>
          </a:p>
        </p:txBody>
      </p:sp>
      <p:sp>
        <p:nvSpPr>
          <p:cNvPr id="7" name="Shape 4"/>
          <p:cNvSpPr/>
          <p:nvPr/>
        </p:nvSpPr>
        <p:spPr>
          <a:xfrm>
            <a:off x="1047750" y="3067050"/>
            <a:ext cx="133350" cy="133350"/>
          </a:xfrm>
          <a:prstGeom prst="rect">
            <a:avLst/>
          </a:prstGeom>
          <a:solidFill>
            <a:srgbClr val="157A3E"/>
          </a:solidFill>
          <a:ln/>
        </p:spPr>
        <p:txBody>
          <a:bodyPr/>
          <a:lstStyle/>
          <a:p>
            <a:endParaRPr lang="en-IN"/>
          </a:p>
        </p:txBody>
      </p:sp>
      <p:sp>
        <p:nvSpPr>
          <p:cNvPr id="8" name="Text 5"/>
          <p:cNvSpPr/>
          <p:nvPr/>
        </p:nvSpPr>
        <p:spPr>
          <a:xfrm>
            <a:off x="1466850" y="2914650"/>
            <a:ext cx="8541127" cy="507603"/>
          </a:xfrm>
          <a:prstGeom prst="rect">
            <a:avLst/>
          </a:prstGeom>
          <a:noFill/>
          <a:ln/>
        </p:spPr>
        <p:txBody>
          <a:bodyPr wrap="square" lIns="25400" tIns="25400" rIns="25400" bIns="25400" rtlCol="0" anchor="t">
            <a:normAutofit/>
          </a:bodyPr>
          <a:lstStyle/>
          <a:p>
            <a:pPr marL="0" indent="0" algn="l">
              <a:lnSpc>
                <a:spcPct val="117381"/>
              </a:lnSpc>
              <a:buNone/>
            </a:pPr>
            <a:r>
              <a:rPr lang="en-US" sz="2550" dirty="0">
                <a:solidFill>
                  <a:srgbClr val="33384A"/>
                </a:solidFill>
                <a:latin typeface="Calibri" pitchFamily="34" charset="0"/>
                <a:ea typeface="Calibri" pitchFamily="34" charset="-122"/>
                <a:cs typeface="Calibri" pitchFamily="34" charset="-120"/>
              </a:rPr>
              <a:t>Timing the market with our proprietary order management</a:t>
            </a:r>
            <a:endParaRPr lang="en-US" sz="2550" dirty="0"/>
          </a:p>
        </p:txBody>
      </p:sp>
      <p:sp>
        <p:nvSpPr>
          <p:cNvPr id="9" name="Shape 6"/>
          <p:cNvSpPr/>
          <p:nvPr/>
        </p:nvSpPr>
        <p:spPr>
          <a:xfrm>
            <a:off x="1047750" y="3841353"/>
            <a:ext cx="133350" cy="133350"/>
          </a:xfrm>
          <a:prstGeom prst="rect">
            <a:avLst/>
          </a:prstGeom>
          <a:solidFill>
            <a:srgbClr val="157A3E"/>
          </a:solidFill>
          <a:ln/>
        </p:spPr>
        <p:txBody>
          <a:bodyPr/>
          <a:lstStyle/>
          <a:p>
            <a:endParaRPr lang="en-IN"/>
          </a:p>
        </p:txBody>
      </p:sp>
      <p:sp>
        <p:nvSpPr>
          <p:cNvPr id="10" name="Text 7"/>
          <p:cNvSpPr/>
          <p:nvPr/>
        </p:nvSpPr>
        <p:spPr>
          <a:xfrm>
            <a:off x="1466850" y="3688953"/>
            <a:ext cx="7733159" cy="507603"/>
          </a:xfrm>
          <a:prstGeom prst="rect">
            <a:avLst/>
          </a:prstGeom>
          <a:noFill/>
          <a:ln/>
        </p:spPr>
        <p:txBody>
          <a:bodyPr wrap="square" lIns="25400" tIns="25400" rIns="25400" bIns="25400" rtlCol="0" anchor="t">
            <a:normAutofit/>
          </a:bodyPr>
          <a:lstStyle/>
          <a:p>
            <a:pPr marL="0" indent="0" algn="l">
              <a:lnSpc>
                <a:spcPct val="117381"/>
              </a:lnSpc>
              <a:buNone/>
            </a:pPr>
            <a:r>
              <a:rPr lang="en-US" sz="2550" dirty="0">
                <a:solidFill>
                  <a:srgbClr val="33384A"/>
                </a:solidFill>
                <a:latin typeface="Calibri" pitchFamily="34" charset="0"/>
                <a:ea typeface="Calibri" pitchFamily="34" charset="-122"/>
                <a:cs typeface="Calibri" pitchFamily="34" charset="-120"/>
              </a:rPr>
              <a:t>Enhancing our ability to capitalise on market volatility</a:t>
            </a:r>
            <a:endParaRPr lang="en-US" sz="2550" dirty="0"/>
          </a:p>
        </p:txBody>
      </p:sp>
      <p:sp>
        <p:nvSpPr>
          <p:cNvPr id="11" name="Shape 8"/>
          <p:cNvSpPr/>
          <p:nvPr/>
        </p:nvSpPr>
        <p:spPr>
          <a:xfrm>
            <a:off x="1047750" y="4615656"/>
            <a:ext cx="133350" cy="133350"/>
          </a:xfrm>
          <a:prstGeom prst="rect">
            <a:avLst/>
          </a:prstGeom>
          <a:solidFill>
            <a:srgbClr val="157A3E"/>
          </a:solidFill>
          <a:ln/>
        </p:spPr>
        <p:txBody>
          <a:bodyPr/>
          <a:lstStyle/>
          <a:p>
            <a:endParaRPr lang="en-IN"/>
          </a:p>
        </p:txBody>
      </p:sp>
      <p:sp>
        <p:nvSpPr>
          <p:cNvPr id="12" name="Text 9"/>
          <p:cNvSpPr/>
          <p:nvPr/>
        </p:nvSpPr>
        <p:spPr>
          <a:xfrm>
            <a:off x="1466850" y="4463256"/>
            <a:ext cx="6475422" cy="507603"/>
          </a:xfrm>
          <a:prstGeom prst="rect">
            <a:avLst/>
          </a:prstGeom>
          <a:noFill/>
          <a:ln/>
        </p:spPr>
        <p:txBody>
          <a:bodyPr wrap="square" lIns="25400" tIns="25400" rIns="25400" bIns="25400" rtlCol="0" anchor="t">
            <a:normAutofit/>
          </a:bodyPr>
          <a:lstStyle/>
          <a:p>
            <a:pPr marL="0" indent="0" algn="l">
              <a:lnSpc>
                <a:spcPct val="117381"/>
              </a:lnSpc>
              <a:buNone/>
            </a:pPr>
            <a:r>
              <a:rPr lang="en-US" sz="2550" dirty="0">
                <a:solidFill>
                  <a:srgbClr val="33384A"/>
                </a:solidFill>
                <a:latin typeface="Calibri" pitchFamily="34" charset="0"/>
                <a:ea typeface="Calibri" pitchFamily="34" charset="-122"/>
                <a:cs typeface="Calibri" pitchFamily="34" charset="-120"/>
              </a:rPr>
              <a:t>Ensuring better pricing by investing gradually</a:t>
            </a:r>
            <a:endParaRPr lang="en-US" sz="2550" dirty="0"/>
          </a:p>
        </p:txBody>
      </p:sp>
      <p:sp>
        <p:nvSpPr>
          <p:cNvPr id="13" name="Shape 10"/>
          <p:cNvSpPr/>
          <p:nvPr/>
        </p:nvSpPr>
        <p:spPr>
          <a:xfrm>
            <a:off x="1047750" y="5389959"/>
            <a:ext cx="133350" cy="133350"/>
          </a:xfrm>
          <a:prstGeom prst="rect">
            <a:avLst/>
          </a:prstGeom>
          <a:solidFill>
            <a:srgbClr val="157A3E"/>
          </a:solidFill>
          <a:ln/>
        </p:spPr>
        <p:txBody>
          <a:bodyPr/>
          <a:lstStyle/>
          <a:p>
            <a:endParaRPr lang="en-IN"/>
          </a:p>
        </p:txBody>
      </p:sp>
      <p:sp>
        <p:nvSpPr>
          <p:cNvPr id="14" name="Text 11"/>
          <p:cNvSpPr/>
          <p:nvPr/>
        </p:nvSpPr>
        <p:spPr>
          <a:xfrm>
            <a:off x="1466850" y="5237559"/>
            <a:ext cx="7749858" cy="507603"/>
          </a:xfrm>
          <a:prstGeom prst="rect">
            <a:avLst/>
          </a:prstGeom>
          <a:noFill/>
          <a:ln/>
        </p:spPr>
        <p:txBody>
          <a:bodyPr wrap="square" lIns="25400" tIns="25400" rIns="25400" bIns="25400" rtlCol="0" anchor="t">
            <a:normAutofit/>
          </a:bodyPr>
          <a:lstStyle/>
          <a:p>
            <a:pPr marL="0" indent="0" algn="l">
              <a:lnSpc>
                <a:spcPct val="117381"/>
              </a:lnSpc>
              <a:buNone/>
            </a:pPr>
            <a:r>
              <a:rPr lang="en-US" sz="2550" dirty="0">
                <a:solidFill>
                  <a:srgbClr val="33384A"/>
                </a:solidFill>
                <a:latin typeface="Calibri" pitchFamily="34" charset="0"/>
                <a:ea typeface="Calibri" pitchFamily="34" charset="-122"/>
                <a:cs typeface="Calibri" pitchFamily="34" charset="-120"/>
              </a:rPr>
              <a:t>Standing the test of time in choppy market conditions</a:t>
            </a:r>
            <a:endParaRPr lang="en-US" sz="2550" dirty="0"/>
          </a:p>
        </p:txBody>
      </p:sp>
      <p:sp>
        <p:nvSpPr>
          <p:cNvPr id="15" name="Shape 12"/>
          <p:cNvSpPr/>
          <p:nvPr/>
        </p:nvSpPr>
        <p:spPr>
          <a:xfrm>
            <a:off x="1047750" y="9258300"/>
            <a:ext cx="16192500" cy="9525"/>
          </a:xfrm>
          <a:prstGeom prst="rect">
            <a:avLst/>
          </a:prstGeom>
          <a:solidFill>
            <a:srgbClr val="E4E6ED"/>
          </a:solidFill>
          <a:ln/>
        </p:spPr>
        <p:txBody>
          <a:bodyPr/>
          <a:lstStyle/>
          <a:p>
            <a:endParaRPr lang="en-IN"/>
          </a:p>
        </p:txBody>
      </p:sp>
      <p:sp>
        <p:nvSpPr>
          <p:cNvPr id="16" name="Text 13"/>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17" name="Text 14"/>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09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3868380"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PERFORMANCE</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Text 3"/>
          <p:cNvSpPr/>
          <p:nvPr/>
        </p:nvSpPr>
        <p:spPr>
          <a:xfrm>
            <a:off x="1047750" y="1943100"/>
            <a:ext cx="17811750" cy="38735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33384A"/>
                </a:solidFill>
                <a:latin typeface="Calibri" pitchFamily="34" charset="0"/>
                <a:ea typeface="Calibri" pitchFamily="34" charset="-122"/>
                <a:cs typeface="Calibri" pitchFamily="34" charset="-120"/>
              </a:rPr>
              <a:t>Portfolio performance* as on October 13, 2026</a:t>
            </a:r>
            <a:endParaRPr lang="en-US" sz="2250" dirty="0"/>
          </a:p>
        </p:txBody>
      </p:sp>
      <p:sp>
        <p:nvSpPr>
          <p:cNvPr id="7" name="Shape 4"/>
          <p:cNvSpPr/>
          <p:nvPr/>
        </p:nvSpPr>
        <p:spPr>
          <a:xfrm>
            <a:off x="1047750" y="2559050"/>
            <a:ext cx="7615932" cy="641350"/>
          </a:xfrm>
          <a:prstGeom prst="rect">
            <a:avLst/>
          </a:prstGeom>
          <a:solidFill>
            <a:srgbClr val="23285F"/>
          </a:solidFill>
          <a:ln/>
        </p:spPr>
        <p:txBody>
          <a:bodyPr/>
          <a:lstStyle/>
          <a:p>
            <a:endParaRPr lang="en-IN"/>
          </a:p>
        </p:txBody>
      </p:sp>
      <p:sp>
        <p:nvSpPr>
          <p:cNvPr id="8" name="Text 5"/>
          <p:cNvSpPr/>
          <p:nvPr/>
        </p:nvSpPr>
        <p:spPr>
          <a:xfrm>
            <a:off x="1314450" y="2711450"/>
            <a:ext cx="7311010"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FFFFFF"/>
                </a:solidFill>
                <a:latin typeface="Calibri" pitchFamily="34" charset="0"/>
                <a:ea typeface="Calibri" pitchFamily="34" charset="-122"/>
                <a:cs typeface="Calibri" pitchFamily="34" charset="-120"/>
              </a:rPr>
              <a:t>Period</a:t>
            </a:r>
            <a:endParaRPr lang="en-US" sz="2175" dirty="0"/>
          </a:p>
        </p:txBody>
      </p:sp>
      <p:sp>
        <p:nvSpPr>
          <p:cNvPr id="9" name="Shape 6"/>
          <p:cNvSpPr/>
          <p:nvPr/>
        </p:nvSpPr>
        <p:spPr>
          <a:xfrm>
            <a:off x="8663682" y="2559050"/>
            <a:ext cx="3951387" cy="641350"/>
          </a:xfrm>
          <a:prstGeom prst="rect">
            <a:avLst/>
          </a:prstGeom>
          <a:solidFill>
            <a:srgbClr val="23285F"/>
          </a:solidFill>
          <a:ln/>
        </p:spPr>
        <p:txBody>
          <a:bodyPr/>
          <a:lstStyle/>
          <a:p>
            <a:endParaRPr lang="en-IN"/>
          </a:p>
        </p:txBody>
      </p:sp>
      <p:sp>
        <p:nvSpPr>
          <p:cNvPr id="10" name="Text 7"/>
          <p:cNvSpPr/>
          <p:nvPr/>
        </p:nvSpPr>
        <p:spPr>
          <a:xfrm>
            <a:off x="8811841" y="2711450"/>
            <a:ext cx="3536528" cy="374650"/>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FFFFFF"/>
                </a:solidFill>
                <a:latin typeface="Calibri" pitchFamily="34" charset="0"/>
                <a:ea typeface="Calibri" pitchFamily="34" charset="-122"/>
                <a:cs typeface="Calibri" pitchFamily="34" charset="-120"/>
              </a:rPr>
              <a:t>Portfolio (%)</a:t>
            </a:r>
            <a:endParaRPr lang="en-US" sz="2175" dirty="0"/>
          </a:p>
        </p:txBody>
      </p:sp>
      <p:sp>
        <p:nvSpPr>
          <p:cNvPr id="11" name="Shape 8"/>
          <p:cNvSpPr/>
          <p:nvPr/>
        </p:nvSpPr>
        <p:spPr>
          <a:xfrm>
            <a:off x="12615070" y="2559050"/>
            <a:ext cx="4625181" cy="641350"/>
          </a:xfrm>
          <a:prstGeom prst="rect">
            <a:avLst/>
          </a:prstGeom>
          <a:solidFill>
            <a:srgbClr val="23285F"/>
          </a:solidFill>
          <a:ln/>
        </p:spPr>
        <p:txBody>
          <a:bodyPr/>
          <a:lstStyle/>
          <a:p>
            <a:endParaRPr lang="en-IN"/>
          </a:p>
        </p:txBody>
      </p:sp>
      <p:sp>
        <p:nvSpPr>
          <p:cNvPr id="12" name="Text 9"/>
          <p:cNvSpPr/>
          <p:nvPr/>
        </p:nvSpPr>
        <p:spPr>
          <a:xfrm>
            <a:off x="12743014" y="2711450"/>
            <a:ext cx="4230537" cy="374650"/>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FFFFFF"/>
                </a:solidFill>
                <a:latin typeface="Calibri" pitchFamily="34" charset="0"/>
                <a:ea typeface="Calibri" pitchFamily="34" charset="-122"/>
                <a:cs typeface="Calibri" pitchFamily="34" charset="-120"/>
              </a:rPr>
              <a:t>Nifty 50 TRI (%)</a:t>
            </a:r>
            <a:endParaRPr lang="en-US" sz="2175" dirty="0"/>
          </a:p>
        </p:txBody>
      </p:sp>
      <p:sp>
        <p:nvSpPr>
          <p:cNvPr id="320" name="Shape Band-320"/>
          <p:cNvSpPr/>
          <p:nvPr/>
        </p:nvSpPr>
        <p:spPr>
          <a:xfrm>
            <a:off x="1047750" y="6726061"/>
            <a:ext cx="7615932" cy="500944"/>
          </a:xfrm>
          <a:prstGeom prst="rect">
            <a:avLst/>
          </a:prstGeom>
          <a:solidFill>
            <a:srgbClr val="F6F7FA"/>
          </a:solidFill>
          <a:ln/>
        </p:spPr>
        <p:txBody>
          <a:bodyPr/>
          <a:lstStyle/>
          <a:p>
            <a:endParaRPr lang="en-IN"/>
          </a:p>
        </p:txBody>
      </p:sp>
      <p:sp>
        <p:nvSpPr>
          <p:cNvPr id="321" name="Shape Band-321"/>
          <p:cNvSpPr/>
          <p:nvPr/>
        </p:nvSpPr>
        <p:spPr>
          <a:xfrm>
            <a:off x="8663682" y="6726061"/>
            <a:ext cx="3951387" cy="500944"/>
          </a:xfrm>
          <a:prstGeom prst="rect">
            <a:avLst/>
          </a:prstGeom>
          <a:solidFill>
            <a:srgbClr val="F6F7FA"/>
          </a:solidFill>
          <a:ln/>
        </p:spPr>
        <p:txBody>
          <a:bodyPr/>
          <a:lstStyle/>
          <a:p>
            <a:endParaRPr lang="en-IN"/>
          </a:p>
        </p:txBody>
      </p:sp>
      <p:sp>
        <p:nvSpPr>
          <p:cNvPr id="322" name="Shape Band-322"/>
          <p:cNvSpPr/>
          <p:nvPr/>
        </p:nvSpPr>
        <p:spPr>
          <a:xfrm>
            <a:off x="12615070" y="6726061"/>
            <a:ext cx="4625181" cy="500944"/>
          </a:xfrm>
          <a:prstGeom prst="rect">
            <a:avLst/>
          </a:prstGeom>
          <a:solidFill>
            <a:srgbClr val="F6F7FA"/>
          </a:solidFill>
          <a:ln/>
        </p:spPr>
        <p:txBody>
          <a:bodyPr/>
          <a:lstStyle/>
          <a:p>
            <a:endParaRPr lang="en-IN"/>
          </a:p>
        </p:txBody>
      </p:sp>
      <p:sp>
        <p:nvSpPr>
          <p:cNvPr id="13" name="Shape 10"/>
          <p:cNvSpPr/>
          <p:nvPr/>
        </p:nvSpPr>
        <p:spPr>
          <a:xfrm>
            <a:off x="1047750" y="3714044"/>
            <a:ext cx="7615932" cy="9525"/>
          </a:xfrm>
          <a:prstGeom prst="rect">
            <a:avLst/>
          </a:prstGeom>
          <a:solidFill>
            <a:srgbClr val="E4E6ED"/>
          </a:solidFill>
          <a:ln/>
        </p:spPr>
        <p:txBody>
          <a:bodyPr/>
          <a:lstStyle/>
          <a:p>
            <a:endParaRPr lang="en-IN"/>
          </a:p>
        </p:txBody>
      </p:sp>
      <p:sp>
        <p:nvSpPr>
          <p:cNvPr id="14" name="Text 11"/>
          <p:cNvSpPr/>
          <p:nvPr/>
        </p:nvSpPr>
        <p:spPr>
          <a:xfrm>
            <a:off x="1314450" y="3273072"/>
            <a:ext cx="7311010" cy="371475"/>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3 Months</a:t>
            </a:r>
            <a:endParaRPr lang="en-US" sz="2175" dirty="0"/>
          </a:p>
        </p:txBody>
      </p:sp>
      <p:sp>
        <p:nvSpPr>
          <p:cNvPr id="15" name="Shape 12"/>
          <p:cNvSpPr/>
          <p:nvPr/>
        </p:nvSpPr>
        <p:spPr>
          <a:xfrm>
            <a:off x="8663682" y="3714044"/>
            <a:ext cx="3951387" cy="9525"/>
          </a:xfrm>
          <a:prstGeom prst="rect">
            <a:avLst/>
          </a:prstGeom>
          <a:solidFill>
            <a:srgbClr val="E4E6ED"/>
          </a:solidFill>
          <a:ln/>
        </p:spPr>
        <p:txBody>
          <a:bodyPr/>
          <a:lstStyle/>
          <a:p>
            <a:endParaRPr lang="en-IN"/>
          </a:p>
        </p:txBody>
      </p:sp>
      <p:sp>
        <p:nvSpPr>
          <p:cNvPr id="16" name="Text 13"/>
          <p:cNvSpPr/>
          <p:nvPr/>
        </p:nvSpPr>
        <p:spPr>
          <a:xfrm>
            <a:off x="8811841" y="3273072"/>
            <a:ext cx="3536528" cy="371475"/>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C62828"/>
                </a:solidFill>
                <a:latin typeface="Calibri" pitchFamily="34" charset="0"/>
                <a:ea typeface="Calibri" pitchFamily="34" charset="-122"/>
                <a:cs typeface="Calibri" pitchFamily="34" charset="-120"/>
              </a:rPr>
              <a:t>-1.85</a:t>
            </a:r>
            <a:endParaRPr lang="en-US" sz="2175" dirty="0"/>
          </a:p>
        </p:txBody>
      </p:sp>
      <p:sp>
        <p:nvSpPr>
          <p:cNvPr id="17" name="Shape 14"/>
          <p:cNvSpPr/>
          <p:nvPr/>
        </p:nvSpPr>
        <p:spPr>
          <a:xfrm>
            <a:off x="12615070" y="3714044"/>
            <a:ext cx="4625181" cy="9525"/>
          </a:xfrm>
          <a:prstGeom prst="rect">
            <a:avLst/>
          </a:prstGeom>
          <a:solidFill>
            <a:srgbClr val="E4E6ED"/>
          </a:solidFill>
          <a:ln/>
        </p:spPr>
        <p:txBody>
          <a:bodyPr/>
          <a:lstStyle/>
          <a:p>
            <a:endParaRPr lang="en-IN"/>
          </a:p>
        </p:txBody>
      </p:sp>
      <p:sp>
        <p:nvSpPr>
          <p:cNvPr id="18" name="Text 15"/>
          <p:cNvSpPr/>
          <p:nvPr/>
        </p:nvSpPr>
        <p:spPr>
          <a:xfrm>
            <a:off x="12743014" y="3273072"/>
            <a:ext cx="4230537" cy="371475"/>
          </a:xfrm>
          <a:prstGeom prst="rect">
            <a:avLst/>
          </a:prstGeom>
          <a:noFill/>
          <a:ln/>
        </p:spPr>
        <p:txBody>
          <a:bodyPr wrap="square" lIns="25400" tIns="25400" rIns="25400" bIns="25400" rtlCol="0" anchor="ctr">
            <a:normAutofit lnSpcReduction="10000"/>
          </a:bodyPr>
          <a:lstStyle/>
          <a:p>
            <a:pPr marL="0" indent="0" algn="r">
              <a:buNone/>
            </a:pPr>
            <a:r>
              <a:rPr lang="en-US" sz="2175" dirty="0">
                <a:solidFill>
                  <a:srgbClr val="33384A"/>
                </a:solidFill>
                <a:latin typeface="Calibri" pitchFamily="34" charset="0"/>
                <a:ea typeface="Calibri" pitchFamily="34" charset="-122"/>
                <a:cs typeface="Calibri" pitchFamily="34" charset="-120"/>
              </a:rPr>
              <a:t>-5.91</a:t>
            </a:r>
            <a:endParaRPr lang="en-US" sz="2175" dirty="0"/>
          </a:p>
        </p:txBody>
      </p:sp>
      <p:sp>
        <p:nvSpPr>
          <p:cNvPr id="19" name="Shape 16"/>
          <p:cNvSpPr/>
          <p:nvPr/>
        </p:nvSpPr>
        <p:spPr>
          <a:xfrm>
            <a:off x="1047750" y="3720394"/>
            <a:ext cx="7615932" cy="500944"/>
          </a:xfrm>
          <a:prstGeom prst="rect">
            <a:avLst/>
          </a:prstGeom>
          <a:solidFill>
            <a:srgbClr val="F6F7FA"/>
          </a:solidFill>
          <a:ln/>
        </p:spPr>
        <p:txBody>
          <a:bodyPr/>
          <a:lstStyle/>
          <a:p>
            <a:endParaRPr lang="en-IN"/>
          </a:p>
        </p:txBody>
      </p:sp>
      <p:sp>
        <p:nvSpPr>
          <p:cNvPr id="20" name="Shape 17"/>
          <p:cNvSpPr/>
          <p:nvPr/>
        </p:nvSpPr>
        <p:spPr>
          <a:xfrm>
            <a:off x="1047750" y="4214989"/>
            <a:ext cx="7615932" cy="9525"/>
          </a:xfrm>
          <a:prstGeom prst="rect">
            <a:avLst/>
          </a:prstGeom>
          <a:solidFill>
            <a:srgbClr val="E4E6ED"/>
          </a:solidFill>
          <a:ln/>
        </p:spPr>
        <p:txBody>
          <a:bodyPr/>
          <a:lstStyle/>
          <a:p>
            <a:endParaRPr lang="en-IN"/>
          </a:p>
        </p:txBody>
      </p:sp>
      <p:sp>
        <p:nvSpPr>
          <p:cNvPr id="21" name="Text 18"/>
          <p:cNvSpPr/>
          <p:nvPr/>
        </p:nvSpPr>
        <p:spPr>
          <a:xfrm>
            <a:off x="1314450" y="3774017"/>
            <a:ext cx="7311010"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6 Months</a:t>
            </a:r>
            <a:endParaRPr lang="en-US" sz="2175" dirty="0"/>
          </a:p>
        </p:txBody>
      </p:sp>
      <p:sp>
        <p:nvSpPr>
          <p:cNvPr id="22" name="Shape 19"/>
          <p:cNvSpPr/>
          <p:nvPr/>
        </p:nvSpPr>
        <p:spPr>
          <a:xfrm>
            <a:off x="8663682" y="3720394"/>
            <a:ext cx="3951387" cy="500944"/>
          </a:xfrm>
          <a:prstGeom prst="rect">
            <a:avLst/>
          </a:prstGeom>
          <a:solidFill>
            <a:srgbClr val="F6F7FA"/>
          </a:solidFill>
          <a:ln/>
        </p:spPr>
        <p:txBody>
          <a:bodyPr/>
          <a:lstStyle/>
          <a:p>
            <a:endParaRPr lang="en-IN"/>
          </a:p>
        </p:txBody>
      </p:sp>
      <p:sp>
        <p:nvSpPr>
          <p:cNvPr id="23" name="Shape 20"/>
          <p:cNvSpPr/>
          <p:nvPr/>
        </p:nvSpPr>
        <p:spPr>
          <a:xfrm>
            <a:off x="8663682" y="4214989"/>
            <a:ext cx="3951387" cy="9525"/>
          </a:xfrm>
          <a:prstGeom prst="rect">
            <a:avLst/>
          </a:prstGeom>
          <a:solidFill>
            <a:srgbClr val="E4E6ED"/>
          </a:solidFill>
          <a:ln/>
        </p:spPr>
        <p:txBody>
          <a:bodyPr/>
          <a:lstStyle/>
          <a:p>
            <a:endParaRPr lang="en-IN"/>
          </a:p>
        </p:txBody>
      </p:sp>
      <p:sp>
        <p:nvSpPr>
          <p:cNvPr id="24" name="Text 21"/>
          <p:cNvSpPr/>
          <p:nvPr/>
        </p:nvSpPr>
        <p:spPr>
          <a:xfrm>
            <a:off x="8811841" y="3774017"/>
            <a:ext cx="3536528" cy="374650"/>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157A3E"/>
                </a:solidFill>
                <a:latin typeface="Calibri" pitchFamily="34" charset="0"/>
                <a:ea typeface="Calibri" pitchFamily="34" charset="-122"/>
                <a:cs typeface="Calibri" pitchFamily="34" charset="-120"/>
              </a:rPr>
              <a:t>5.22</a:t>
            </a:r>
            <a:endParaRPr lang="en-US" sz="2175" dirty="0"/>
          </a:p>
        </p:txBody>
      </p:sp>
      <p:sp>
        <p:nvSpPr>
          <p:cNvPr id="25" name="Shape 22"/>
          <p:cNvSpPr/>
          <p:nvPr/>
        </p:nvSpPr>
        <p:spPr>
          <a:xfrm>
            <a:off x="12615070" y="3720394"/>
            <a:ext cx="4625181" cy="500944"/>
          </a:xfrm>
          <a:prstGeom prst="rect">
            <a:avLst/>
          </a:prstGeom>
          <a:solidFill>
            <a:srgbClr val="F6F7FA"/>
          </a:solidFill>
          <a:ln/>
        </p:spPr>
        <p:txBody>
          <a:bodyPr/>
          <a:lstStyle/>
          <a:p>
            <a:endParaRPr lang="en-IN" dirty="0"/>
          </a:p>
        </p:txBody>
      </p:sp>
      <p:sp>
        <p:nvSpPr>
          <p:cNvPr id="26" name="Shape 23"/>
          <p:cNvSpPr/>
          <p:nvPr/>
        </p:nvSpPr>
        <p:spPr>
          <a:xfrm>
            <a:off x="12615070" y="4214989"/>
            <a:ext cx="4625181" cy="9525"/>
          </a:xfrm>
          <a:prstGeom prst="rect">
            <a:avLst/>
          </a:prstGeom>
          <a:solidFill>
            <a:srgbClr val="E4E6ED"/>
          </a:solidFill>
          <a:ln/>
        </p:spPr>
        <p:txBody>
          <a:bodyPr/>
          <a:lstStyle/>
          <a:p>
            <a:endParaRPr lang="en-IN"/>
          </a:p>
        </p:txBody>
      </p:sp>
      <p:sp>
        <p:nvSpPr>
          <p:cNvPr id="27" name="Text 24"/>
          <p:cNvSpPr/>
          <p:nvPr/>
        </p:nvSpPr>
        <p:spPr>
          <a:xfrm>
            <a:off x="12743014" y="3774017"/>
            <a:ext cx="4230537" cy="374650"/>
          </a:xfrm>
          <a:prstGeom prst="rect">
            <a:avLst/>
          </a:prstGeom>
          <a:noFill/>
          <a:ln/>
        </p:spPr>
        <p:txBody>
          <a:bodyPr wrap="square" lIns="25400" tIns="25400" rIns="25400" bIns="25400" rtlCol="0" anchor="ctr">
            <a:normAutofit lnSpcReduction="10000"/>
          </a:bodyPr>
          <a:lstStyle/>
          <a:p>
            <a:pPr marL="0" indent="0" algn="r">
              <a:buNone/>
            </a:pPr>
            <a:r>
              <a:rPr lang="en-US" sz="2175" dirty="0">
                <a:solidFill>
                  <a:srgbClr val="33384A"/>
                </a:solidFill>
                <a:latin typeface="Calibri" pitchFamily="34" charset="0"/>
                <a:ea typeface="Calibri" pitchFamily="34" charset="-122"/>
                <a:cs typeface="Calibri" pitchFamily="34" charset="-120"/>
              </a:rPr>
              <a:t>-3.92</a:t>
            </a:r>
            <a:endParaRPr lang="en-US" sz="2175" dirty="0"/>
          </a:p>
        </p:txBody>
      </p:sp>
      <p:sp>
        <p:nvSpPr>
          <p:cNvPr id="28" name="Shape 25"/>
          <p:cNvSpPr/>
          <p:nvPr/>
        </p:nvSpPr>
        <p:spPr>
          <a:xfrm>
            <a:off x="1047750" y="4715933"/>
            <a:ext cx="7615932" cy="9525"/>
          </a:xfrm>
          <a:prstGeom prst="rect">
            <a:avLst/>
          </a:prstGeom>
          <a:solidFill>
            <a:srgbClr val="E4E6ED"/>
          </a:solidFill>
          <a:ln/>
        </p:spPr>
        <p:txBody>
          <a:bodyPr/>
          <a:lstStyle/>
          <a:p>
            <a:endParaRPr lang="en-IN"/>
          </a:p>
        </p:txBody>
      </p:sp>
      <p:sp>
        <p:nvSpPr>
          <p:cNvPr id="29" name="Text 26"/>
          <p:cNvSpPr/>
          <p:nvPr/>
        </p:nvSpPr>
        <p:spPr>
          <a:xfrm>
            <a:off x="1314450" y="4274961"/>
            <a:ext cx="7311010"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1 Year</a:t>
            </a:r>
            <a:endParaRPr lang="en-US" sz="2175" dirty="0"/>
          </a:p>
        </p:txBody>
      </p:sp>
      <p:sp>
        <p:nvSpPr>
          <p:cNvPr id="30" name="Shape 27"/>
          <p:cNvSpPr/>
          <p:nvPr/>
        </p:nvSpPr>
        <p:spPr>
          <a:xfrm>
            <a:off x="8663682" y="4715933"/>
            <a:ext cx="3951387" cy="9525"/>
          </a:xfrm>
          <a:prstGeom prst="rect">
            <a:avLst/>
          </a:prstGeom>
          <a:solidFill>
            <a:srgbClr val="E4E6ED"/>
          </a:solidFill>
          <a:ln/>
        </p:spPr>
        <p:txBody>
          <a:bodyPr/>
          <a:lstStyle/>
          <a:p>
            <a:endParaRPr lang="en-IN"/>
          </a:p>
        </p:txBody>
      </p:sp>
      <p:sp>
        <p:nvSpPr>
          <p:cNvPr id="31" name="Text 28"/>
          <p:cNvSpPr/>
          <p:nvPr/>
        </p:nvSpPr>
        <p:spPr>
          <a:xfrm>
            <a:off x="8811841" y="4274961"/>
            <a:ext cx="3536528" cy="374650"/>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157A3E"/>
                </a:solidFill>
                <a:latin typeface="Calibri" pitchFamily="34" charset="0"/>
                <a:ea typeface="Calibri" pitchFamily="34" charset="-122"/>
                <a:cs typeface="Calibri" pitchFamily="34" charset="-120"/>
              </a:rPr>
              <a:t>8.09</a:t>
            </a:r>
            <a:endParaRPr lang="en-US" sz="2175" dirty="0"/>
          </a:p>
        </p:txBody>
      </p:sp>
      <p:sp>
        <p:nvSpPr>
          <p:cNvPr id="32" name="Shape 29"/>
          <p:cNvSpPr/>
          <p:nvPr/>
        </p:nvSpPr>
        <p:spPr>
          <a:xfrm>
            <a:off x="12615070" y="4715933"/>
            <a:ext cx="4625181" cy="9525"/>
          </a:xfrm>
          <a:prstGeom prst="rect">
            <a:avLst/>
          </a:prstGeom>
          <a:solidFill>
            <a:srgbClr val="E4E6ED"/>
          </a:solidFill>
          <a:ln/>
        </p:spPr>
        <p:txBody>
          <a:bodyPr/>
          <a:lstStyle/>
          <a:p>
            <a:endParaRPr lang="en-IN"/>
          </a:p>
        </p:txBody>
      </p:sp>
      <p:sp>
        <p:nvSpPr>
          <p:cNvPr id="33" name="Text 30"/>
          <p:cNvSpPr/>
          <p:nvPr/>
        </p:nvSpPr>
        <p:spPr>
          <a:xfrm>
            <a:off x="12743014" y="4274961"/>
            <a:ext cx="4230537" cy="374650"/>
          </a:xfrm>
          <a:prstGeom prst="rect">
            <a:avLst/>
          </a:prstGeom>
          <a:noFill/>
          <a:ln/>
        </p:spPr>
        <p:txBody>
          <a:bodyPr wrap="square" lIns="25400" tIns="25400" rIns="25400" bIns="25400" rtlCol="0" anchor="ctr">
            <a:normAutofit lnSpcReduction="10000"/>
          </a:bodyPr>
          <a:lstStyle/>
          <a:p>
            <a:pPr marL="0" indent="0" algn="r">
              <a:buNone/>
            </a:pPr>
            <a:r>
              <a:rPr lang="en-US" sz="2175" dirty="0">
                <a:solidFill>
                  <a:srgbClr val="33384A"/>
                </a:solidFill>
                <a:latin typeface="Calibri" pitchFamily="34" charset="0"/>
                <a:ea typeface="Calibri" pitchFamily="34" charset="-122"/>
                <a:cs typeface="Calibri" pitchFamily="34" charset="-120"/>
              </a:rPr>
              <a:t>-8.95</a:t>
            </a:r>
            <a:endParaRPr lang="en-US" sz="2175" dirty="0"/>
          </a:p>
        </p:txBody>
      </p:sp>
      <p:sp>
        <p:nvSpPr>
          <p:cNvPr id="34" name="Shape 31"/>
          <p:cNvSpPr/>
          <p:nvPr/>
        </p:nvSpPr>
        <p:spPr>
          <a:xfrm>
            <a:off x="1047750" y="4722283"/>
            <a:ext cx="7615932" cy="500944"/>
          </a:xfrm>
          <a:prstGeom prst="rect">
            <a:avLst/>
          </a:prstGeom>
          <a:solidFill>
            <a:srgbClr val="F6F7FA"/>
          </a:solidFill>
          <a:ln/>
        </p:spPr>
        <p:txBody>
          <a:bodyPr/>
          <a:lstStyle/>
          <a:p>
            <a:endParaRPr lang="en-IN"/>
          </a:p>
        </p:txBody>
      </p:sp>
      <p:sp>
        <p:nvSpPr>
          <p:cNvPr id="35" name="Shape 32"/>
          <p:cNvSpPr/>
          <p:nvPr/>
        </p:nvSpPr>
        <p:spPr>
          <a:xfrm>
            <a:off x="1047750" y="5216878"/>
            <a:ext cx="7615932" cy="9525"/>
          </a:xfrm>
          <a:prstGeom prst="rect">
            <a:avLst/>
          </a:prstGeom>
          <a:solidFill>
            <a:srgbClr val="E4E6ED"/>
          </a:solidFill>
          <a:ln/>
        </p:spPr>
        <p:txBody>
          <a:bodyPr/>
          <a:lstStyle/>
          <a:p>
            <a:endParaRPr lang="en-IN"/>
          </a:p>
        </p:txBody>
      </p:sp>
      <p:sp>
        <p:nvSpPr>
          <p:cNvPr id="36" name="Text 33"/>
          <p:cNvSpPr/>
          <p:nvPr/>
        </p:nvSpPr>
        <p:spPr>
          <a:xfrm>
            <a:off x="1314450" y="4775906"/>
            <a:ext cx="7311010"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2 Years</a:t>
            </a:r>
            <a:endParaRPr lang="en-US" sz="2175" dirty="0"/>
          </a:p>
        </p:txBody>
      </p:sp>
      <p:sp>
        <p:nvSpPr>
          <p:cNvPr id="37" name="Shape 34"/>
          <p:cNvSpPr/>
          <p:nvPr/>
        </p:nvSpPr>
        <p:spPr>
          <a:xfrm>
            <a:off x="8663682" y="4722283"/>
            <a:ext cx="3951387" cy="500944"/>
          </a:xfrm>
          <a:prstGeom prst="rect">
            <a:avLst/>
          </a:prstGeom>
          <a:solidFill>
            <a:srgbClr val="F6F7FA"/>
          </a:solidFill>
          <a:ln/>
        </p:spPr>
        <p:txBody>
          <a:bodyPr/>
          <a:lstStyle/>
          <a:p>
            <a:endParaRPr lang="en-IN" dirty="0"/>
          </a:p>
        </p:txBody>
      </p:sp>
      <p:sp>
        <p:nvSpPr>
          <p:cNvPr id="38" name="Shape 35"/>
          <p:cNvSpPr/>
          <p:nvPr/>
        </p:nvSpPr>
        <p:spPr>
          <a:xfrm>
            <a:off x="8663682" y="5216878"/>
            <a:ext cx="3951387" cy="9525"/>
          </a:xfrm>
          <a:prstGeom prst="rect">
            <a:avLst/>
          </a:prstGeom>
          <a:solidFill>
            <a:srgbClr val="E4E6ED"/>
          </a:solidFill>
          <a:ln/>
        </p:spPr>
        <p:txBody>
          <a:bodyPr/>
          <a:lstStyle/>
          <a:p>
            <a:endParaRPr lang="en-IN"/>
          </a:p>
        </p:txBody>
      </p:sp>
      <p:sp>
        <p:nvSpPr>
          <p:cNvPr id="39" name="Text 36"/>
          <p:cNvSpPr/>
          <p:nvPr/>
        </p:nvSpPr>
        <p:spPr>
          <a:xfrm>
            <a:off x="8811841" y="4775906"/>
            <a:ext cx="3536528" cy="374650"/>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157A3E"/>
                </a:solidFill>
                <a:latin typeface="Calibri" pitchFamily="34" charset="0"/>
                <a:ea typeface="Calibri" pitchFamily="34" charset="-122"/>
                <a:cs typeface="Calibri" pitchFamily="34" charset="-120"/>
              </a:rPr>
              <a:t>6.31</a:t>
            </a:r>
            <a:endParaRPr lang="en-US" sz="2175" dirty="0"/>
          </a:p>
        </p:txBody>
      </p:sp>
      <p:sp>
        <p:nvSpPr>
          <p:cNvPr id="40" name="Shape 37"/>
          <p:cNvSpPr/>
          <p:nvPr/>
        </p:nvSpPr>
        <p:spPr>
          <a:xfrm>
            <a:off x="12615070" y="4722283"/>
            <a:ext cx="4625181" cy="500944"/>
          </a:xfrm>
          <a:prstGeom prst="rect">
            <a:avLst/>
          </a:prstGeom>
          <a:solidFill>
            <a:srgbClr val="F6F7FA"/>
          </a:solidFill>
          <a:ln/>
        </p:spPr>
        <p:txBody>
          <a:bodyPr/>
          <a:lstStyle/>
          <a:p>
            <a:endParaRPr lang="en-IN"/>
          </a:p>
        </p:txBody>
      </p:sp>
      <p:sp>
        <p:nvSpPr>
          <p:cNvPr id="41" name="Shape 38"/>
          <p:cNvSpPr/>
          <p:nvPr/>
        </p:nvSpPr>
        <p:spPr>
          <a:xfrm>
            <a:off x="12615070" y="5216878"/>
            <a:ext cx="4625181" cy="9525"/>
          </a:xfrm>
          <a:prstGeom prst="rect">
            <a:avLst/>
          </a:prstGeom>
          <a:solidFill>
            <a:srgbClr val="E4E6ED"/>
          </a:solidFill>
          <a:ln/>
        </p:spPr>
        <p:txBody>
          <a:bodyPr/>
          <a:lstStyle/>
          <a:p>
            <a:endParaRPr lang="en-IN"/>
          </a:p>
        </p:txBody>
      </p:sp>
      <p:sp>
        <p:nvSpPr>
          <p:cNvPr id="42" name="Text 39"/>
          <p:cNvSpPr/>
          <p:nvPr/>
        </p:nvSpPr>
        <p:spPr>
          <a:xfrm>
            <a:off x="12743014" y="4775906"/>
            <a:ext cx="4230537" cy="374650"/>
          </a:xfrm>
          <a:prstGeom prst="rect">
            <a:avLst/>
          </a:prstGeom>
          <a:noFill/>
          <a:ln/>
        </p:spPr>
        <p:txBody>
          <a:bodyPr wrap="square" lIns="25400" tIns="25400" rIns="25400" bIns="25400" rtlCol="0" anchor="ctr">
            <a:normAutofit lnSpcReduction="10000"/>
          </a:bodyPr>
          <a:lstStyle/>
          <a:p>
            <a:pPr marL="0" indent="0" algn="r">
              <a:buNone/>
            </a:pPr>
            <a:r>
              <a:rPr lang="en-US" sz="2175" dirty="0">
                <a:solidFill>
                  <a:srgbClr val="33384A"/>
                </a:solidFill>
                <a:latin typeface="Calibri" pitchFamily="34" charset="0"/>
                <a:ea typeface="Calibri" pitchFamily="34" charset="-122"/>
                <a:cs typeface="Calibri" pitchFamily="34" charset="-120"/>
              </a:rPr>
              <a:t>-3.48</a:t>
            </a:r>
            <a:endParaRPr lang="en-US" sz="2175" dirty="0"/>
          </a:p>
        </p:txBody>
      </p:sp>
      <p:sp>
        <p:nvSpPr>
          <p:cNvPr id="43" name="Shape 40"/>
          <p:cNvSpPr/>
          <p:nvPr/>
        </p:nvSpPr>
        <p:spPr>
          <a:xfrm>
            <a:off x="1047750" y="5717822"/>
            <a:ext cx="7615932" cy="9525"/>
          </a:xfrm>
          <a:prstGeom prst="rect">
            <a:avLst/>
          </a:prstGeom>
          <a:solidFill>
            <a:srgbClr val="E4E6ED"/>
          </a:solidFill>
          <a:ln/>
        </p:spPr>
        <p:txBody>
          <a:bodyPr/>
          <a:lstStyle/>
          <a:p>
            <a:endParaRPr lang="en-IN"/>
          </a:p>
        </p:txBody>
      </p:sp>
      <p:sp>
        <p:nvSpPr>
          <p:cNvPr id="44" name="Text 41"/>
          <p:cNvSpPr/>
          <p:nvPr/>
        </p:nvSpPr>
        <p:spPr>
          <a:xfrm>
            <a:off x="1314450" y="5276850"/>
            <a:ext cx="7311010"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3 Years</a:t>
            </a:r>
            <a:endParaRPr lang="en-US" sz="2175" dirty="0"/>
          </a:p>
        </p:txBody>
      </p:sp>
      <p:sp>
        <p:nvSpPr>
          <p:cNvPr id="45" name="Shape 42"/>
          <p:cNvSpPr/>
          <p:nvPr/>
        </p:nvSpPr>
        <p:spPr>
          <a:xfrm>
            <a:off x="8663682" y="5717822"/>
            <a:ext cx="3951387" cy="9525"/>
          </a:xfrm>
          <a:prstGeom prst="rect">
            <a:avLst/>
          </a:prstGeom>
          <a:solidFill>
            <a:srgbClr val="E4E6ED"/>
          </a:solidFill>
          <a:ln/>
        </p:spPr>
        <p:txBody>
          <a:bodyPr/>
          <a:lstStyle/>
          <a:p>
            <a:endParaRPr lang="en-IN"/>
          </a:p>
        </p:txBody>
      </p:sp>
      <p:sp>
        <p:nvSpPr>
          <p:cNvPr id="46" name="Text 43"/>
          <p:cNvSpPr/>
          <p:nvPr/>
        </p:nvSpPr>
        <p:spPr>
          <a:xfrm>
            <a:off x="8811841" y="5276850"/>
            <a:ext cx="3536528" cy="374650"/>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157A3E"/>
                </a:solidFill>
                <a:latin typeface="Calibri" pitchFamily="34" charset="0"/>
                <a:ea typeface="Calibri" pitchFamily="34" charset="-122"/>
                <a:cs typeface="Calibri" pitchFamily="34" charset="-120"/>
              </a:rPr>
              <a:t>14.70</a:t>
            </a:r>
            <a:endParaRPr lang="en-US" sz="2175" dirty="0"/>
          </a:p>
        </p:txBody>
      </p:sp>
      <p:sp>
        <p:nvSpPr>
          <p:cNvPr id="47" name="Shape 44"/>
          <p:cNvSpPr/>
          <p:nvPr/>
        </p:nvSpPr>
        <p:spPr>
          <a:xfrm>
            <a:off x="12615070" y="5717822"/>
            <a:ext cx="4625181" cy="9525"/>
          </a:xfrm>
          <a:prstGeom prst="rect">
            <a:avLst/>
          </a:prstGeom>
          <a:solidFill>
            <a:srgbClr val="E4E6ED"/>
          </a:solidFill>
          <a:ln/>
        </p:spPr>
        <p:txBody>
          <a:bodyPr/>
          <a:lstStyle/>
          <a:p>
            <a:endParaRPr lang="en-IN"/>
          </a:p>
        </p:txBody>
      </p:sp>
      <p:sp>
        <p:nvSpPr>
          <p:cNvPr id="48" name="Text 45"/>
          <p:cNvSpPr/>
          <p:nvPr/>
        </p:nvSpPr>
        <p:spPr>
          <a:xfrm>
            <a:off x="12743014" y="5276850"/>
            <a:ext cx="4230537" cy="374650"/>
          </a:xfrm>
          <a:prstGeom prst="rect">
            <a:avLst/>
          </a:prstGeom>
          <a:noFill/>
          <a:ln/>
        </p:spPr>
        <p:txBody>
          <a:bodyPr wrap="square" lIns="25400" tIns="25400" rIns="25400" bIns="25400" rtlCol="0" anchor="ctr">
            <a:normAutofit lnSpcReduction="10000"/>
          </a:bodyPr>
          <a:lstStyle/>
          <a:p>
            <a:pPr marL="0" indent="0" algn="r">
              <a:buNone/>
            </a:pPr>
            <a:r>
              <a:rPr lang="en-US" sz="2175" dirty="0">
                <a:solidFill>
                  <a:srgbClr val="33384A"/>
                </a:solidFill>
                <a:latin typeface="Calibri" pitchFamily="34" charset="0"/>
                <a:ea typeface="Calibri" pitchFamily="34" charset="-122"/>
                <a:cs typeface="Calibri" pitchFamily="34" charset="-120"/>
              </a:rPr>
              <a:t>6.02</a:t>
            </a:r>
            <a:endParaRPr lang="en-US" sz="2175" dirty="0"/>
          </a:p>
        </p:txBody>
      </p:sp>
      <p:sp>
        <p:nvSpPr>
          <p:cNvPr id="49" name="Shape 46"/>
          <p:cNvSpPr/>
          <p:nvPr/>
        </p:nvSpPr>
        <p:spPr>
          <a:xfrm>
            <a:off x="1047750" y="5724172"/>
            <a:ext cx="7615932" cy="500944"/>
          </a:xfrm>
          <a:prstGeom prst="rect">
            <a:avLst/>
          </a:prstGeom>
          <a:solidFill>
            <a:srgbClr val="F6F7FA"/>
          </a:solidFill>
          <a:ln/>
        </p:spPr>
        <p:txBody>
          <a:bodyPr/>
          <a:lstStyle/>
          <a:p>
            <a:endParaRPr lang="en-IN"/>
          </a:p>
        </p:txBody>
      </p:sp>
      <p:sp>
        <p:nvSpPr>
          <p:cNvPr id="50" name="Shape 47"/>
          <p:cNvSpPr/>
          <p:nvPr/>
        </p:nvSpPr>
        <p:spPr>
          <a:xfrm>
            <a:off x="1047750" y="6719711"/>
            <a:ext cx="7615932" cy="9525"/>
          </a:xfrm>
          <a:prstGeom prst="rect">
            <a:avLst/>
          </a:prstGeom>
          <a:solidFill>
            <a:srgbClr val="E4E6ED"/>
          </a:solidFill>
          <a:ln/>
        </p:spPr>
        <p:txBody>
          <a:bodyPr/>
          <a:lstStyle/>
          <a:p>
            <a:endParaRPr lang="en-IN"/>
          </a:p>
        </p:txBody>
      </p:sp>
      <p:sp>
        <p:nvSpPr>
          <p:cNvPr id="51" name="Text 48"/>
          <p:cNvSpPr/>
          <p:nvPr/>
        </p:nvSpPr>
        <p:spPr>
          <a:xfrm>
            <a:off x="1314450" y="6278739"/>
            <a:ext cx="7311010"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5 Years</a:t>
            </a:r>
            <a:endParaRPr lang="en-US" sz="2175" dirty="0"/>
          </a:p>
        </p:txBody>
      </p:sp>
      <p:sp>
        <p:nvSpPr>
          <p:cNvPr id="52" name="Shape 49"/>
          <p:cNvSpPr/>
          <p:nvPr/>
        </p:nvSpPr>
        <p:spPr>
          <a:xfrm>
            <a:off x="8663682" y="5724172"/>
            <a:ext cx="3951387" cy="500944"/>
          </a:xfrm>
          <a:prstGeom prst="rect">
            <a:avLst/>
          </a:prstGeom>
          <a:solidFill>
            <a:srgbClr val="F6F7FA"/>
          </a:solidFill>
          <a:ln/>
        </p:spPr>
        <p:txBody>
          <a:bodyPr/>
          <a:lstStyle/>
          <a:p>
            <a:endParaRPr lang="en-IN"/>
          </a:p>
        </p:txBody>
      </p:sp>
      <p:sp>
        <p:nvSpPr>
          <p:cNvPr id="53" name="Shape 50"/>
          <p:cNvSpPr/>
          <p:nvPr/>
        </p:nvSpPr>
        <p:spPr>
          <a:xfrm>
            <a:off x="8663682" y="6719711"/>
            <a:ext cx="3951387" cy="9525"/>
          </a:xfrm>
          <a:prstGeom prst="rect">
            <a:avLst/>
          </a:prstGeom>
          <a:solidFill>
            <a:srgbClr val="E4E6ED"/>
          </a:solidFill>
          <a:ln/>
        </p:spPr>
        <p:txBody>
          <a:bodyPr/>
          <a:lstStyle/>
          <a:p>
            <a:endParaRPr lang="en-IN"/>
          </a:p>
        </p:txBody>
      </p:sp>
      <p:sp>
        <p:nvSpPr>
          <p:cNvPr id="54" name="Text 51"/>
          <p:cNvSpPr/>
          <p:nvPr/>
        </p:nvSpPr>
        <p:spPr>
          <a:xfrm>
            <a:off x="8811841" y="6278739"/>
            <a:ext cx="3536528" cy="374650"/>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157A3E"/>
                </a:solidFill>
                <a:latin typeface="Calibri" pitchFamily="34" charset="0"/>
                <a:ea typeface="Calibri" pitchFamily="34" charset="-122"/>
                <a:cs typeface="Calibri" pitchFamily="34" charset="-120"/>
              </a:rPr>
              <a:t>15.10</a:t>
            </a:r>
            <a:endParaRPr lang="en-US" sz="2175" dirty="0"/>
          </a:p>
        </p:txBody>
      </p:sp>
      <p:sp>
        <p:nvSpPr>
          <p:cNvPr id="55" name="Shape 52"/>
          <p:cNvSpPr/>
          <p:nvPr/>
        </p:nvSpPr>
        <p:spPr>
          <a:xfrm>
            <a:off x="12615070" y="5724172"/>
            <a:ext cx="4625181" cy="500944"/>
          </a:xfrm>
          <a:prstGeom prst="rect">
            <a:avLst/>
          </a:prstGeom>
          <a:solidFill>
            <a:srgbClr val="F6F7FA"/>
          </a:solidFill>
          <a:ln/>
        </p:spPr>
        <p:txBody>
          <a:bodyPr/>
          <a:lstStyle/>
          <a:p>
            <a:endParaRPr lang="en-IN"/>
          </a:p>
        </p:txBody>
      </p:sp>
      <p:sp>
        <p:nvSpPr>
          <p:cNvPr id="56" name="Shape 53"/>
          <p:cNvSpPr/>
          <p:nvPr/>
        </p:nvSpPr>
        <p:spPr>
          <a:xfrm>
            <a:off x="12615070" y="6719711"/>
            <a:ext cx="4625181" cy="9525"/>
          </a:xfrm>
          <a:prstGeom prst="rect">
            <a:avLst/>
          </a:prstGeom>
          <a:solidFill>
            <a:srgbClr val="E4E6ED"/>
          </a:solidFill>
          <a:ln/>
        </p:spPr>
        <p:txBody>
          <a:bodyPr/>
          <a:lstStyle/>
          <a:p>
            <a:endParaRPr lang="en-IN"/>
          </a:p>
        </p:txBody>
      </p:sp>
      <p:sp>
        <p:nvSpPr>
          <p:cNvPr id="57" name="Text 54"/>
          <p:cNvSpPr/>
          <p:nvPr/>
        </p:nvSpPr>
        <p:spPr>
          <a:xfrm>
            <a:off x="12743014" y="6278739"/>
            <a:ext cx="4230537" cy="374650"/>
          </a:xfrm>
          <a:prstGeom prst="rect">
            <a:avLst/>
          </a:prstGeom>
          <a:noFill/>
          <a:ln/>
        </p:spPr>
        <p:txBody>
          <a:bodyPr wrap="square" lIns="25400" tIns="25400" rIns="25400" bIns="25400" rtlCol="0" anchor="ctr">
            <a:normAutofit lnSpcReduction="10000"/>
          </a:bodyPr>
          <a:lstStyle/>
          <a:p>
            <a:pPr marL="0" indent="0" algn="r">
              <a:buNone/>
            </a:pPr>
            <a:r>
              <a:rPr lang="en-US" sz="2175" dirty="0">
                <a:solidFill>
                  <a:srgbClr val="33384A"/>
                </a:solidFill>
                <a:latin typeface="Calibri" pitchFamily="34" charset="0"/>
                <a:ea typeface="Calibri" pitchFamily="34" charset="-122"/>
                <a:cs typeface="Calibri" pitchFamily="34" charset="-120"/>
              </a:rPr>
              <a:t>5.83</a:t>
            </a:r>
            <a:endParaRPr lang="en-US" sz="2175" dirty="0"/>
          </a:p>
        </p:txBody>
      </p:sp>
      <p:sp>
        <p:nvSpPr>
          <p:cNvPr id="58" name="Shape 55"/>
          <p:cNvSpPr/>
          <p:nvPr/>
        </p:nvSpPr>
        <p:spPr>
          <a:xfrm>
            <a:off x="1047750" y="7721600"/>
            <a:ext cx="7615932" cy="19050"/>
          </a:xfrm>
          <a:prstGeom prst="rect">
            <a:avLst/>
          </a:prstGeom>
          <a:solidFill>
            <a:srgbClr val="23285F"/>
          </a:solidFill>
          <a:ln/>
        </p:spPr>
        <p:txBody>
          <a:bodyPr/>
          <a:lstStyle/>
          <a:p>
            <a:endParaRPr lang="en-IN"/>
          </a:p>
        </p:txBody>
      </p:sp>
      <p:sp>
        <p:nvSpPr>
          <p:cNvPr id="59" name="Text 56"/>
          <p:cNvSpPr/>
          <p:nvPr/>
        </p:nvSpPr>
        <p:spPr>
          <a:xfrm>
            <a:off x="1314450" y="7280628"/>
            <a:ext cx="7311010" cy="36830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Since Inception (13.08.2018)</a:t>
            </a:r>
            <a:endParaRPr lang="en-US" sz="2175" dirty="0"/>
          </a:p>
        </p:txBody>
      </p:sp>
      <p:sp>
        <p:nvSpPr>
          <p:cNvPr id="60" name="Shape 57"/>
          <p:cNvSpPr/>
          <p:nvPr/>
        </p:nvSpPr>
        <p:spPr>
          <a:xfrm>
            <a:off x="8663682" y="7721600"/>
            <a:ext cx="3951387" cy="19050"/>
          </a:xfrm>
          <a:prstGeom prst="rect">
            <a:avLst/>
          </a:prstGeom>
          <a:solidFill>
            <a:srgbClr val="23285F"/>
          </a:solidFill>
          <a:ln/>
        </p:spPr>
        <p:txBody>
          <a:bodyPr/>
          <a:lstStyle/>
          <a:p>
            <a:endParaRPr lang="en-IN"/>
          </a:p>
        </p:txBody>
      </p:sp>
      <p:sp>
        <p:nvSpPr>
          <p:cNvPr id="61" name="Text 58"/>
          <p:cNvSpPr/>
          <p:nvPr/>
        </p:nvSpPr>
        <p:spPr>
          <a:xfrm>
            <a:off x="8811841" y="7280628"/>
            <a:ext cx="3536528" cy="368300"/>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157A3E"/>
                </a:solidFill>
                <a:latin typeface="Calibri" pitchFamily="34" charset="0"/>
                <a:ea typeface="Calibri" pitchFamily="34" charset="-122"/>
                <a:cs typeface="Calibri" pitchFamily="34" charset="-120"/>
              </a:rPr>
              <a:t>15.08</a:t>
            </a:r>
            <a:endParaRPr lang="en-US" sz="2175" dirty="0"/>
          </a:p>
        </p:txBody>
      </p:sp>
      <p:sp>
        <p:nvSpPr>
          <p:cNvPr id="62" name="Shape 59"/>
          <p:cNvSpPr/>
          <p:nvPr/>
        </p:nvSpPr>
        <p:spPr>
          <a:xfrm>
            <a:off x="12615070" y="7721600"/>
            <a:ext cx="4625181" cy="19050"/>
          </a:xfrm>
          <a:prstGeom prst="rect">
            <a:avLst/>
          </a:prstGeom>
          <a:solidFill>
            <a:srgbClr val="23285F"/>
          </a:solidFill>
          <a:ln/>
        </p:spPr>
        <p:txBody>
          <a:bodyPr/>
          <a:lstStyle/>
          <a:p>
            <a:endParaRPr lang="en-IN"/>
          </a:p>
        </p:txBody>
      </p:sp>
      <p:sp>
        <p:nvSpPr>
          <p:cNvPr id="63" name="Text 60"/>
          <p:cNvSpPr/>
          <p:nvPr/>
        </p:nvSpPr>
        <p:spPr>
          <a:xfrm>
            <a:off x="12743014" y="7280628"/>
            <a:ext cx="4230537" cy="368300"/>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23285F"/>
                </a:solidFill>
                <a:latin typeface="Calibri" pitchFamily="34" charset="0"/>
                <a:ea typeface="Calibri" pitchFamily="34" charset="-122"/>
                <a:cs typeface="Calibri" pitchFamily="34" charset="-120"/>
              </a:rPr>
              <a:t>10.06</a:t>
            </a:r>
            <a:endParaRPr lang="en-US" sz="2175" dirty="0"/>
          </a:p>
        </p:txBody>
      </p:sp>
      <p:sp>
        <p:nvSpPr>
          <p:cNvPr id="64" name="Text 61"/>
          <p:cNvSpPr/>
          <p:nvPr/>
        </p:nvSpPr>
        <p:spPr>
          <a:xfrm>
            <a:off x="1047750" y="8013700"/>
            <a:ext cx="8268931" cy="38735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23285F"/>
                </a:solidFill>
                <a:latin typeface="Calibri" pitchFamily="34" charset="0"/>
                <a:ea typeface="Calibri" pitchFamily="34" charset="-122"/>
                <a:cs typeface="Calibri" pitchFamily="34" charset="-120"/>
              </a:rPr>
              <a:t>Consistent track record of outperformance across market cycles</a:t>
            </a:r>
            <a:endParaRPr lang="en-US" sz="2250" dirty="0"/>
          </a:p>
        </p:txBody>
      </p:sp>
      <p:sp>
        <p:nvSpPr>
          <p:cNvPr id="65" name="Text 62"/>
          <p:cNvSpPr/>
          <p:nvPr/>
        </p:nvSpPr>
        <p:spPr>
          <a:xfrm>
            <a:off x="8717360" y="8070850"/>
            <a:ext cx="2170589"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(Source: PMS Bazaar)</a:t>
            </a:r>
            <a:endParaRPr lang="en-US" sz="1800" dirty="0"/>
          </a:p>
        </p:txBody>
      </p:sp>
      <p:sp>
        <p:nvSpPr>
          <p:cNvPr id="66" name="Text 63"/>
          <p:cNvSpPr/>
          <p:nvPr/>
        </p:nvSpPr>
        <p:spPr>
          <a:xfrm>
            <a:off x="1047750" y="8553450"/>
            <a:ext cx="17811750"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*Net of all expenses and fees · *Returns above 1 year are annualised (TWRR) · *Past performance is not indicative of future results · Source: HDFC FA</a:t>
            </a:r>
            <a:endParaRPr lang="en-US" sz="1800" dirty="0"/>
          </a:p>
        </p:txBody>
      </p:sp>
      <p:sp>
        <p:nvSpPr>
          <p:cNvPr id="67" name="Shape 64"/>
          <p:cNvSpPr/>
          <p:nvPr/>
        </p:nvSpPr>
        <p:spPr>
          <a:xfrm>
            <a:off x="1047750" y="9258300"/>
            <a:ext cx="16192500" cy="9525"/>
          </a:xfrm>
          <a:prstGeom prst="rect">
            <a:avLst/>
          </a:prstGeom>
          <a:solidFill>
            <a:srgbClr val="E4E6ED"/>
          </a:solidFill>
          <a:ln/>
        </p:spPr>
        <p:txBody>
          <a:bodyPr/>
          <a:lstStyle/>
          <a:p>
            <a:endParaRPr lang="en-IN"/>
          </a:p>
        </p:txBody>
      </p:sp>
      <p:sp>
        <p:nvSpPr>
          <p:cNvPr id="68" name="Text 65"/>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69" name="Text 66"/>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10</a:t>
            </a:r>
            <a:endParaRPr lang="en-US" sz="1800" dirty="0"/>
          </a:p>
        </p:txBody>
      </p:sp>
      <p:sp>
        <p:nvSpPr>
          <p:cNvPr id="300" name="Shape R7-300"/>
          <p:cNvSpPr/>
          <p:nvPr/>
        </p:nvSpPr>
        <p:spPr>
          <a:xfrm>
            <a:off x="1047750" y="7220656"/>
            <a:ext cx="7615932" cy="9525"/>
          </a:xfrm>
          <a:prstGeom prst="rect">
            <a:avLst/>
          </a:prstGeom>
          <a:solidFill>
            <a:srgbClr val="E4E6ED"/>
          </a:solidFill>
          <a:ln/>
        </p:spPr>
        <p:txBody>
          <a:bodyPr/>
          <a:lstStyle/>
          <a:p>
            <a:endParaRPr lang="en-IN"/>
          </a:p>
        </p:txBody>
      </p:sp>
      <p:sp>
        <p:nvSpPr>
          <p:cNvPr id="301" name="Shape R7-301"/>
          <p:cNvSpPr/>
          <p:nvPr/>
        </p:nvSpPr>
        <p:spPr>
          <a:xfrm>
            <a:off x="8663682" y="7220656"/>
            <a:ext cx="3951387" cy="9525"/>
          </a:xfrm>
          <a:prstGeom prst="rect">
            <a:avLst/>
          </a:prstGeom>
          <a:solidFill>
            <a:srgbClr val="E4E6ED"/>
          </a:solidFill>
          <a:ln/>
        </p:spPr>
        <p:txBody>
          <a:bodyPr/>
          <a:lstStyle/>
          <a:p>
            <a:endParaRPr lang="en-IN"/>
          </a:p>
        </p:txBody>
      </p:sp>
      <p:sp>
        <p:nvSpPr>
          <p:cNvPr id="302" name="Shape R7-302"/>
          <p:cNvSpPr/>
          <p:nvPr/>
        </p:nvSpPr>
        <p:spPr>
          <a:xfrm>
            <a:off x="12615070" y="7220656"/>
            <a:ext cx="4625181" cy="9525"/>
          </a:xfrm>
          <a:prstGeom prst="rect">
            <a:avLst/>
          </a:prstGeom>
          <a:solidFill>
            <a:srgbClr val="E4E6ED"/>
          </a:solidFill>
          <a:ln/>
        </p:spPr>
        <p:txBody>
          <a:bodyPr/>
          <a:lstStyle/>
          <a:p>
            <a:endParaRPr lang="en-IN"/>
          </a:p>
        </p:txBody>
      </p:sp>
      <p:sp>
        <p:nvSpPr>
          <p:cNvPr id="303" name="Text R7-303"/>
          <p:cNvSpPr/>
          <p:nvPr/>
        </p:nvSpPr>
        <p:spPr>
          <a:xfrm>
            <a:off x="1314450" y="6779683"/>
            <a:ext cx="7311010"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7 Years</a:t>
            </a:r>
            <a:endParaRPr lang="en-US" sz="2175" dirty="0"/>
          </a:p>
        </p:txBody>
      </p:sp>
      <p:sp>
        <p:nvSpPr>
          <p:cNvPr id="304" name="Text R7-304"/>
          <p:cNvSpPr/>
          <p:nvPr/>
        </p:nvSpPr>
        <p:spPr>
          <a:xfrm>
            <a:off x="8811841" y="6779683"/>
            <a:ext cx="3536528" cy="374650"/>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157A3E"/>
                </a:solidFill>
                <a:latin typeface="Calibri" pitchFamily="34" charset="0"/>
                <a:ea typeface="Calibri" pitchFamily="34" charset="-122"/>
                <a:cs typeface="Calibri" pitchFamily="34" charset="-120"/>
              </a:rPr>
              <a:t>18.95</a:t>
            </a:r>
            <a:endParaRPr lang="en-US" sz="2175" dirty="0"/>
          </a:p>
        </p:txBody>
      </p:sp>
      <p:sp>
        <p:nvSpPr>
          <p:cNvPr id="305" name="Text R7-305"/>
          <p:cNvSpPr/>
          <p:nvPr/>
        </p:nvSpPr>
        <p:spPr>
          <a:xfrm>
            <a:off x="12743014" y="6779683"/>
            <a:ext cx="4230537" cy="374650"/>
          </a:xfrm>
          <a:prstGeom prst="rect">
            <a:avLst/>
          </a:prstGeom>
          <a:noFill/>
          <a:ln/>
        </p:spPr>
        <p:txBody>
          <a:bodyPr wrap="square" lIns="25400" tIns="25400" rIns="25400" bIns="25400" rtlCol="0" anchor="ctr">
            <a:normAutofit lnSpcReduction="10000"/>
          </a:bodyPr>
          <a:lstStyle/>
          <a:p>
            <a:pPr marL="0" indent="0" algn="r">
              <a:buNone/>
            </a:pPr>
            <a:r>
              <a:rPr lang="en-US" sz="2175" dirty="0">
                <a:solidFill>
                  <a:srgbClr val="33384A"/>
                </a:solidFill>
                <a:latin typeface="Calibri" pitchFamily="34" charset="0"/>
                <a:ea typeface="Calibri" pitchFamily="34" charset="-122"/>
                <a:cs typeface="Calibri" pitchFamily="34" charset="-120"/>
              </a:rPr>
              <a:t>11.78</a:t>
            </a:r>
            <a:endParaRPr lang="en-US" sz="2175" dirty="0"/>
          </a:p>
        </p:txBody>
      </p:sp>
      <p:sp>
        <p:nvSpPr>
          <p:cNvPr id="310" name="Shape R4Y-310"/>
          <p:cNvSpPr/>
          <p:nvPr/>
        </p:nvSpPr>
        <p:spPr>
          <a:xfrm>
            <a:off x="1047750" y="6218767"/>
            <a:ext cx="7615932" cy="9525"/>
          </a:xfrm>
          <a:prstGeom prst="rect">
            <a:avLst/>
          </a:prstGeom>
          <a:solidFill>
            <a:srgbClr val="E4E6ED"/>
          </a:solidFill>
          <a:ln/>
        </p:spPr>
        <p:txBody>
          <a:bodyPr/>
          <a:lstStyle/>
          <a:p>
            <a:endParaRPr lang="en-IN"/>
          </a:p>
        </p:txBody>
      </p:sp>
      <p:sp>
        <p:nvSpPr>
          <p:cNvPr id="311" name="Shape R4Y-311"/>
          <p:cNvSpPr/>
          <p:nvPr/>
        </p:nvSpPr>
        <p:spPr>
          <a:xfrm>
            <a:off x="8663682" y="6218767"/>
            <a:ext cx="3951387" cy="9525"/>
          </a:xfrm>
          <a:prstGeom prst="rect">
            <a:avLst/>
          </a:prstGeom>
          <a:solidFill>
            <a:srgbClr val="E4E6ED"/>
          </a:solidFill>
          <a:ln/>
        </p:spPr>
        <p:txBody>
          <a:bodyPr/>
          <a:lstStyle/>
          <a:p>
            <a:endParaRPr lang="en-IN"/>
          </a:p>
        </p:txBody>
      </p:sp>
      <p:sp>
        <p:nvSpPr>
          <p:cNvPr id="312" name="Shape R4Y-312"/>
          <p:cNvSpPr/>
          <p:nvPr/>
        </p:nvSpPr>
        <p:spPr>
          <a:xfrm>
            <a:off x="12615070" y="6218767"/>
            <a:ext cx="4625181" cy="9525"/>
          </a:xfrm>
          <a:prstGeom prst="rect">
            <a:avLst/>
          </a:prstGeom>
          <a:solidFill>
            <a:srgbClr val="E4E6ED"/>
          </a:solidFill>
          <a:ln/>
        </p:spPr>
        <p:txBody>
          <a:bodyPr/>
          <a:lstStyle/>
          <a:p>
            <a:endParaRPr lang="en-IN"/>
          </a:p>
        </p:txBody>
      </p:sp>
      <p:sp>
        <p:nvSpPr>
          <p:cNvPr id="313" name="Text R4Y-313"/>
          <p:cNvSpPr/>
          <p:nvPr/>
        </p:nvSpPr>
        <p:spPr>
          <a:xfrm>
            <a:off x="1314450" y="5777794"/>
            <a:ext cx="7311010"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4 Years</a:t>
            </a:r>
            <a:endParaRPr lang="en-US" sz="2175" dirty="0"/>
          </a:p>
        </p:txBody>
      </p:sp>
      <p:sp>
        <p:nvSpPr>
          <p:cNvPr id="314" name="Text R4Y-314"/>
          <p:cNvSpPr/>
          <p:nvPr/>
        </p:nvSpPr>
        <p:spPr>
          <a:xfrm>
            <a:off x="8811841" y="5777794"/>
            <a:ext cx="3536528" cy="374650"/>
          </a:xfrm>
          <a:prstGeom prst="rect">
            <a:avLst/>
          </a:prstGeom>
          <a:noFill/>
          <a:ln/>
        </p:spPr>
        <p:txBody>
          <a:bodyPr wrap="square" lIns="25400" tIns="25400" rIns="25400" bIns="25400" rtlCol="0" anchor="ctr">
            <a:normAutofit lnSpcReduction="10000"/>
          </a:bodyPr>
          <a:lstStyle/>
          <a:p>
            <a:pPr marL="0" indent="0" algn="r">
              <a:buNone/>
            </a:pPr>
            <a:r>
              <a:rPr lang="en-US" sz="2175" b="1" dirty="0">
                <a:solidFill>
                  <a:srgbClr val="157A3E"/>
                </a:solidFill>
                <a:latin typeface="Calibri" pitchFamily="34" charset="0"/>
                <a:ea typeface="Calibri" pitchFamily="34" charset="-122"/>
                <a:cs typeface="Calibri" pitchFamily="34" charset="-120"/>
              </a:rPr>
              <a:t>18.00</a:t>
            </a:r>
            <a:endParaRPr lang="en-US" sz="2175" dirty="0"/>
          </a:p>
        </p:txBody>
      </p:sp>
      <p:sp>
        <p:nvSpPr>
          <p:cNvPr id="315" name="Text R4Y-315"/>
          <p:cNvSpPr/>
          <p:nvPr/>
        </p:nvSpPr>
        <p:spPr>
          <a:xfrm>
            <a:off x="12743014" y="5777794"/>
            <a:ext cx="4230537" cy="374650"/>
          </a:xfrm>
          <a:prstGeom prst="rect">
            <a:avLst/>
          </a:prstGeom>
          <a:noFill/>
          <a:ln/>
        </p:spPr>
        <p:txBody>
          <a:bodyPr wrap="square" lIns="25400" tIns="25400" rIns="25400" bIns="25400" rtlCol="0" anchor="ctr">
            <a:normAutofit lnSpcReduction="10000"/>
          </a:bodyPr>
          <a:lstStyle/>
          <a:p>
            <a:pPr marL="0" indent="0" algn="r">
              <a:buNone/>
            </a:pPr>
            <a:r>
              <a:rPr lang="en-US" sz="2175" dirty="0">
                <a:solidFill>
                  <a:srgbClr val="33384A"/>
                </a:solidFill>
                <a:latin typeface="Calibri" pitchFamily="34" charset="0"/>
                <a:ea typeface="Calibri" pitchFamily="34" charset="-122"/>
                <a:cs typeface="Calibri" pitchFamily="34" charset="-120"/>
              </a:rPr>
              <a:t>8.73</a:t>
            </a:r>
            <a:endParaRPr lang="en-US" sz="2175" dirty="0"/>
          </a:p>
        </p:txBody>
      </p:sp>
    </p:spTree>
    <p:extLst>
      <p:ext uri="{BB962C8B-B14F-4D97-AF65-F5344CB8AC3E}">
        <p14:creationId xmlns:p14="http://schemas.microsoft.com/office/powerpoint/2010/main" val="299249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666750"/>
            <a:ext cx="10081756"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PORTFOLIO DATA &amp; IMPORTANT RATIOS</a:t>
            </a:r>
            <a:endParaRPr lang="en-US" sz="4050" dirty="0"/>
          </a:p>
        </p:txBody>
      </p:sp>
      <p:sp>
        <p:nvSpPr>
          <p:cNvPr id="3" name="Shape 1"/>
          <p:cNvSpPr/>
          <p:nvPr/>
        </p:nvSpPr>
        <p:spPr>
          <a:xfrm>
            <a:off x="1047750" y="1447800"/>
            <a:ext cx="666750" cy="57150"/>
          </a:xfrm>
          <a:prstGeom prst="rect">
            <a:avLst/>
          </a:prstGeom>
          <a:solidFill>
            <a:srgbClr val="157A3E"/>
          </a:solidFill>
          <a:ln/>
        </p:spPr>
        <p:txBody>
          <a:bodyPr/>
          <a:lstStyle/>
          <a:p>
            <a:endParaRPr lang="en-IN"/>
          </a:p>
        </p:txBody>
      </p:sp>
      <p:sp>
        <p:nvSpPr>
          <p:cNvPr id="4" name="Shape 2"/>
          <p:cNvSpPr/>
          <p:nvPr/>
        </p:nvSpPr>
        <p:spPr>
          <a:xfrm>
            <a:off x="1714500" y="144780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666750"/>
            <a:ext cx="1493143" cy="552450"/>
          </a:xfrm>
          <a:prstGeom prst="rect">
            <a:avLst/>
          </a:prstGeom>
        </p:spPr>
      </p:pic>
      <p:sp>
        <p:nvSpPr>
          <p:cNvPr id="6" name="Text 3"/>
          <p:cNvSpPr/>
          <p:nvPr/>
        </p:nvSpPr>
        <p:spPr>
          <a:xfrm>
            <a:off x="1047750" y="2567583"/>
            <a:ext cx="5361752" cy="374650"/>
          </a:xfrm>
          <a:prstGeom prst="rect">
            <a:avLst/>
          </a:prstGeom>
          <a:noFill/>
          <a:ln/>
        </p:spPr>
        <p:txBody>
          <a:bodyPr wrap="square" lIns="25400" tIns="25400" rIns="25400" bIns="25400" rtlCol="0" anchor="t">
            <a:normAutofit lnSpcReduction="10000"/>
          </a:bodyPr>
          <a:lstStyle/>
          <a:p>
            <a:pPr marL="0" indent="0" algn="l">
              <a:buNone/>
            </a:pPr>
            <a:r>
              <a:rPr lang="en-US" sz="2175" b="1" dirty="0">
                <a:solidFill>
                  <a:srgbClr val="157A3E"/>
                </a:solidFill>
                <a:latin typeface="Calibri" pitchFamily="34" charset="0"/>
                <a:ea typeface="Calibri" pitchFamily="34" charset="-122"/>
                <a:cs typeface="Calibri" pitchFamily="34" charset="-120"/>
              </a:rPr>
              <a:t>Portfolio composition</a:t>
            </a:r>
            <a:endParaRPr lang="en-US" sz="2175" dirty="0"/>
          </a:p>
        </p:txBody>
      </p:sp>
      <p:sp>
        <p:nvSpPr>
          <p:cNvPr id="7" name="Shape 4"/>
          <p:cNvSpPr/>
          <p:nvPr/>
        </p:nvSpPr>
        <p:spPr>
          <a:xfrm>
            <a:off x="1047750" y="3037483"/>
            <a:ext cx="2591991" cy="558800"/>
          </a:xfrm>
          <a:prstGeom prst="rect">
            <a:avLst/>
          </a:prstGeom>
          <a:solidFill>
            <a:srgbClr val="23285F"/>
          </a:solidFill>
          <a:ln/>
        </p:spPr>
        <p:txBody>
          <a:bodyPr/>
          <a:lstStyle/>
          <a:p>
            <a:endParaRPr lang="en-IN"/>
          </a:p>
        </p:txBody>
      </p:sp>
      <p:sp>
        <p:nvSpPr>
          <p:cNvPr id="8" name="Text 5"/>
          <p:cNvSpPr/>
          <p:nvPr/>
        </p:nvSpPr>
        <p:spPr>
          <a:xfrm>
            <a:off x="1257300" y="3170833"/>
            <a:ext cx="2250650" cy="330200"/>
          </a:xfrm>
          <a:prstGeom prst="rect">
            <a:avLst/>
          </a:prstGeom>
          <a:noFill/>
          <a:ln/>
        </p:spPr>
        <p:txBody>
          <a:bodyPr wrap="square" lIns="25400" tIns="25400" rIns="25400" bIns="25400" rtlCol="0" anchor="ctr">
            <a:normAutofit lnSpcReduction="10000"/>
          </a:bodyPr>
          <a:lstStyle/>
          <a:p>
            <a:pPr marL="0" indent="0" algn="l">
              <a:buNone/>
            </a:pPr>
            <a:r>
              <a:rPr lang="en-US" sz="1875" b="1" dirty="0">
                <a:solidFill>
                  <a:srgbClr val="FFFFFF"/>
                </a:solidFill>
                <a:latin typeface="Calibri" pitchFamily="34" charset="0"/>
                <a:ea typeface="Calibri" pitchFamily="34" charset="-122"/>
                <a:cs typeface="Calibri" pitchFamily="34" charset="-120"/>
              </a:rPr>
              <a:t>Category</a:t>
            </a:r>
            <a:endParaRPr lang="en-US" sz="1875" dirty="0"/>
          </a:p>
        </p:txBody>
      </p:sp>
      <p:sp>
        <p:nvSpPr>
          <p:cNvPr id="9" name="Shape 6"/>
          <p:cNvSpPr/>
          <p:nvPr/>
        </p:nvSpPr>
        <p:spPr>
          <a:xfrm>
            <a:off x="3639741" y="3037483"/>
            <a:ext cx="2282329" cy="558800"/>
          </a:xfrm>
          <a:prstGeom prst="rect">
            <a:avLst/>
          </a:prstGeom>
          <a:solidFill>
            <a:srgbClr val="23285F"/>
          </a:solidFill>
          <a:ln/>
        </p:spPr>
        <p:txBody>
          <a:bodyPr/>
          <a:lstStyle/>
          <a:p>
            <a:endParaRPr lang="en-IN"/>
          </a:p>
        </p:txBody>
      </p:sp>
      <p:sp>
        <p:nvSpPr>
          <p:cNvPr id="10" name="Text 7"/>
          <p:cNvSpPr/>
          <p:nvPr/>
        </p:nvSpPr>
        <p:spPr>
          <a:xfrm>
            <a:off x="3773091" y="3170833"/>
            <a:ext cx="1939429" cy="330200"/>
          </a:xfrm>
          <a:prstGeom prst="rect">
            <a:avLst/>
          </a:prstGeom>
          <a:noFill/>
          <a:ln/>
        </p:spPr>
        <p:txBody>
          <a:bodyPr wrap="square" lIns="25400" tIns="25400" rIns="25400" bIns="25400" rtlCol="0" anchor="ctr">
            <a:normAutofit lnSpcReduction="10000"/>
          </a:bodyPr>
          <a:lstStyle/>
          <a:p>
            <a:pPr marL="0" indent="0" algn="r">
              <a:buNone/>
            </a:pPr>
            <a:r>
              <a:rPr lang="en-US" sz="1875" b="1" dirty="0">
                <a:solidFill>
                  <a:srgbClr val="FFFFFF"/>
                </a:solidFill>
                <a:latin typeface="Calibri" pitchFamily="34" charset="0"/>
                <a:ea typeface="Calibri" pitchFamily="34" charset="-122"/>
                <a:cs typeface="Calibri" pitchFamily="34" charset="-120"/>
              </a:rPr>
              <a:t>Sep 30, 2026 (%)</a:t>
            </a:r>
            <a:endParaRPr lang="en-US" sz="1875" dirty="0"/>
          </a:p>
        </p:txBody>
      </p:sp>
      <p:sp>
        <p:nvSpPr>
          <p:cNvPr id="11" name="Shape 8"/>
          <p:cNvSpPr/>
          <p:nvPr/>
        </p:nvSpPr>
        <p:spPr>
          <a:xfrm>
            <a:off x="1047750" y="4132858"/>
            <a:ext cx="2591991" cy="9525"/>
          </a:xfrm>
          <a:prstGeom prst="rect">
            <a:avLst/>
          </a:prstGeom>
          <a:solidFill>
            <a:srgbClr val="E4E6ED"/>
          </a:solidFill>
          <a:ln/>
        </p:spPr>
        <p:txBody>
          <a:bodyPr/>
          <a:lstStyle/>
          <a:p>
            <a:endParaRPr lang="en-IN"/>
          </a:p>
        </p:txBody>
      </p:sp>
      <p:sp>
        <p:nvSpPr>
          <p:cNvPr id="12" name="Text 9"/>
          <p:cNvSpPr/>
          <p:nvPr/>
        </p:nvSpPr>
        <p:spPr>
          <a:xfrm>
            <a:off x="1257300" y="3720108"/>
            <a:ext cx="2250650" cy="327025"/>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Large Cap</a:t>
            </a:r>
            <a:endParaRPr lang="en-US" sz="1875" dirty="0"/>
          </a:p>
        </p:txBody>
      </p:sp>
      <p:sp>
        <p:nvSpPr>
          <p:cNvPr id="13" name="Shape 10"/>
          <p:cNvSpPr/>
          <p:nvPr/>
        </p:nvSpPr>
        <p:spPr>
          <a:xfrm>
            <a:off x="3639741" y="4132858"/>
            <a:ext cx="2282329" cy="9525"/>
          </a:xfrm>
          <a:prstGeom prst="rect">
            <a:avLst/>
          </a:prstGeom>
          <a:solidFill>
            <a:srgbClr val="E4E6ED"/>
          </a:solidFill>
          <a:ln/>
        </p:spPr>
        <p:txBody>
          <a:bodyPr/>
          <a:lstStyle/>
          <a:p>
            <a:endParaRPr lang="en-IN"/>
          </a:p>
        </p:txBody>
      </p:sp>
      <p:sp>
        <p:nvSpPr>
          <p:cNvPr id="14" name="Text 11"/>
          <p:cNvSpPr/>
          <p:nvPr/>
        </p:nvSpPr>
        <p:spPr>
          <a:xfrm>
            <a:off x="3773091" y="3720108"/>
            <a:ext cx="1939429" cy="327025"/>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ea typeface="Calibri" pitchFamily="34" charset="-122"/>
                <a:cs typeface="Calibri" pitchFamily="34" charset="-120"/>
              </a:rPr>
              <a:t>47.00</a:t>
            </a:r>
            <a:endParaRPr lang="en-US" sz="1875" dirty="0"/>
          </a:p>
        </p:txBody>
      </p:sp>
      <p:sp>
        <p:nvSpPr>
          <p:cNvPr id="15" name="Shape 12"/>
          <p:cNvSpPr/>
          <p:nvPr/>
        </p:nvSpPr>
        <p:spPr>
          <a:xfrm>
            <a:off x="1047750" y="4139208"/>
            <a:ext cx="2591991" cy="546100"/>
          </a:xfrm>
          <a:prstGeom prst="rect">
            <a:avLst/>
          </a:prstGeom>
          <a:solidFill>
            <a:srgbClr val="F6F7FA"/>
          </a:solidFill>
          <a:ln/>
        </p:spPr>
        <p:txBody>
          <a:bodyPr/>
          <a:lstStyle/>
          <a:p>
            <a:endParaRPr lang="en-IN"/>
          </a:p>
        </p:txBody>
      </p:sp>
      <p:sp>
        <p:nvSpPr>
          <p:cNvPr id="16" name="Shape 13"/>
          <p:cNvSpPr/>
          <p:nvPr/>
        </p:nvSpPr>
        <p:spPr>
          <a:xfrm>
            <a:off x="1047750" y="4678958"/>
            <a:ext cx="2591991" cy="9525"/>
          </a:xfrm>
          <a:prstGeom prst="rect">
            <a:avLst/>
          </a:prstGeom>
          <a:solidFill>
            <a:srgbClr val="E4E6ED"/>
          </a:solidFill>
          <a:ln/>
        </p:spPr>
        <p:txBody>
          <a:bodyPr/>
          <a:lstStyle/>
          <a:p>
            <a:endParaRPr lang="en-IN"/>
          </a:p>
        </p:txBody>
      </p:sp>
      <p:sp>
        <p:nvSpPr>
          <p:cNvPr id="17" name="Text 14"/>
          <p:cNvSpPr/>
          <p:nvPr/>
        </p:nvSpPr>
        <p:spPr>
          <a:xfrm>
            <a:off x="1257300" y="4263033"/>
            <a:ext cx="2250650" cy="330200"/>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Holding Companies*</a:t>
            </a:r>
            <a:endParaRPr lang="en-US" sz="1875" dirty="0"/>
          </a:p>
        </p:txBody>
      </p:sp>
      <p:sp>
        <p:nvSpPr>
          <p:cNvPr id="18" name="Shape 15"/>
          <p:cNvSpPr/>
          <p:nvPr/>
        </p:nvSpPr>
        <p:spPr>
          <a:xfrm>
            <a:off x="3639741" y="4139208"/>
            <a:ext cx="2282329" cy="546100"/>
          </a:xfrm>
          <a:prstGeom prst="rect">
            <a:avLst/>
          </a:prstGeom>
          <a:solidFill>
            <a:srgbClr val="F6F7FA"/>
          </a:solidFill>
          <a:ln/>
        </p:spPr>
        <p:txBody>
          <a:bodyPr/>
          <a:lstStyle/>
          <a:p>
            <a:endParaRPr lang="en-IN"/>
          </a:p>
        </p:txBody>
      </p:sp>
      <p:sp>
        <p:nvSpPr>
          <p:cNvPr id="19" name="Shape 16"/>
          <p:cNvSpPr/>
          <p:nvPr/>
        </p:nvSpPr>
        <p:spPr>
          <a:xfrm>
            <a:off x="3639741" y="4678958"/>
            <a:ext cx="2282329" cy="9525"/>
          </a:xfrm>
          <a:prstGeom prst="rect">
            <a:avLst/>
          </a:prstGeom>
          <a:solidFill>
            <a:srgbClr val="E4E6ED"/>
          </a:solidFill>
          <a:ln/>
        </p:spPr>
        <p:txBody>
          <a:bodyPr/>
          <a:lstStyle/>
          <a:p>
            <a:endParaRPr lang="en-IN"/>
          </a:p>
        </p:txBody>
      </p:sp>
      <p:sp>
        <p:nvSpPr>
          <p:cNvPr id="20" name="Text 17"/>
          <p:cNvSpPr/>
          <p:nvPr/>
        </p:nvSpPr>
        <p:spPr>
          <a:xfrm>
            <a:off x="3773091" y="4263033"/>
            <a:ext cx="1939429" cy="330200"/>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ea typeface="Calibri" pitchFamily="34" charset="-122"/>
                <a:cs typeface="Calibri" pitchFamily="34" charset="-120"/>
              </a:rPr>
              <a:t>17.15</a:t>
            </a:r>
            <a:endParaRPr lang="en-US" sz="1875" dirty="0"/>
          </a:p>
        </p:txBody>
      </p:sp>
      <p:sp>
        <p:nvSpPr>
          <p:cNvPr id="21" name="Shape 18"/>
          <p:cNvSpPr/>
          <p:nvPr/>
        </p:nvSpPr>
        <p:spPr>
          <a:xfrm>
            <a:off x="1047750" y="5225058"/>
            <a:ext cx="2591991" cy="9525"/>
          </a:xfrm>
          <a:prstGeom prst="rect">
            <a:avLst/>
          </a:prstGeom>
          <a:solidFill>
            <a:srgbClr val="E4E6ED"/>
          </a:solidFill>
          <a:ln/>
        </p:spPr>
        <p:txBody>
          <a:bodyPr/>
          <a:lstStyle/>
          <a:p>
            <a:endParaRPr lang="en-IN"/>
          </a:p>
        </p:txBody>
      </p:sp>
      <p:sp>
        <p:nvSpPr>
          <p:cNvPr id="22" name="Text 19"/>
          <p:cNvSpPr/>
          <p:nvPr/>
        </p:nvSpPr>
        <p:spPr>
          <a:xfrm>
            <a:off x="1257300" y="4809133"/>
            <a:ext cx="2250650" cy="330200"/>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Mid Cap</a:t>
            </a:r>
            <a:endParaRPr lang="en-US" sz="1875" dirty="0"/>
          </a:p>
        </p:txBody>
      </p:sp>
      <p:sp>
        <p:nvSpPr>
          <p:cNvPr id="23" name="Shape 20"/>
          <p:cNvSpPr/>
          <p:nvPr/>
        </p:nvSpPr>
        <p:spPr>
          <a:xfrm>
            <a:off x="3639741" y="5225058"/>
            <a:ext cx="2282329" cy="9525"/>
          </a:xfrm>
          <a:prstGeom prst="rect">
            <a:avLst/>
          </a:prstGeom>
          <a:solidFill>
            <a:srgbClr val="E4E6ED"/>
          </a:solidFill>
          <a:ln/>
        </p:spPr>
        <p:txBody>
          <a:bodyPr/>
          <a:lstStyle/>
          <a:p>
            <a:endParaRPr lang="en-IN"/>
          </a:p>
        </p:txBody>
      </p:sp>
      <p:sp>
        <p:nvSpPr>
          <p:cNvPr id="24" name="Text 21"/>
          <p:cNvSpPr/>
          <p:nvPr/>
        </p:nvSpPr>
        <p:spPr>
          <a:xfrm>
            <a:off x="3773091" y="4809133"/>
            <a:ext cx="1939429" cy="330200"/>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ea typeface="Calibri" pitchFamily="34" charset="-122"/>
                <a:cs typeface="Calibri" pitchFamily="34" charset="-120"/>
              </a:rPr>
              <a:t>5.64</a:t>
            </a:r>
            <a:endParaRPr lang="en-US" sz="1875" dirty="0"/>
          </a:p>
        </p:txBody>
      </p:sp>
      <p:sp>
        <p:nvSpPr>
          <p:cNvPr id="25" name="Shape 22"/>
          <p:cNvSpPr/>
          <p:nvPr/>
        </p:nvSpPr>
        <p:spPr>
          <a:xfrm>
            <a:off x="1047750" y="5231408"/>
            <a:ext cx="2591991" cy="546100"/>
          </a:xfrm>
          <a:prstGeom prst="rect">
            <a:avLst/>
          </a:prstGeom>
          <a:solidFill>
            <a:srgbClr val="F6F7FA"/>
          </a:solidFill>
          <a:ln/>
        </p:spPr>
        <p:txBody>
          <a:bodyPr/>
          <a:lstStyle/>
          <a:p>
            <a:endParaRPr lang="en-IN"/>
          </a:p>
        </p:txBody>
      </p:sp>
      <p:sp>
        <p:nvSpPr>
          <p:cNvPr id="26" name="Shape 23"/>
          <p:cNvSpPr/>
          <p:nvPr/>
        </p:nvSpPr>
        <p:spPr>
          <a:xfrm>
            <a:off x="1047750" y="5771158"/>
            <a:ext cx="2591991" cy="9525"/>
          </a:xfrm>
          <a:prstGeom prst="rect">
            <a:avLst/>
          </a:prstGeom>
          <a:solidFill>
            <a:srgbClr val="E4E6ED"/>
          </a:solidFill>
          <a:ln/>
        </p:spPr>
        <p:txBody>
          <a:bodyPr/>
          <a:lstStyle/>
          <a:p>
            <a:endParaRPr lang="en-IN"/>
          </a:p>
        </p:txBody>
      </p:sp>
      <p:sp>
        <p:nvSpPr>
          <p:cNvPr id="27" name="Text 24"/>
          <p:cNvSpPr/>
          <p:nvPr/>
        </p:nvSpPr>
        <p:spPr>
          <a:xfrm>
            <a:off x="1257300" y="5355233"/>
            <a:ext cx="2250650" cy="330200"/>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Small Cap</a:t>
            </a:r>
            <a:endParaRPr lang="en-US" sz="1875" dirty="0"/>
          </a:p>
        </p:txBody>
      </p:sp>
      <p:sp>
        <p:nvSpPr>
          <p:cNvPr id="28" name="Shape 25"/>
          <p:cNvSpPr/>
          <p:nvPr/>
        </p:nvSpPr>
        <p:spPr>
          <a:xfrm>
            <a:off x="3639741" y="5231408"/>
            <a:ext cx="2282329" cy="546100"/>
          </a:xfrm>
          <a:prstGeom prst="rect">
            <a:avLst/>
          </a:prstGeom>
          <a:solidFill>
            <a:srgbClr val="F6F7FA"/>
          </a:solidFill>
          <a:ln/>
        </p:spPr>
        <p:txBody>
          <a:bodyPr/>
          <a:lstStyle/>
          <a:p>
            <a:endParaRPr lang="en-IN"/>
          </a:p>
        </p:txBody>
      </p:sp>
      <p:sp>
        <p:nvSpPr>
          <p:cNvPr id="29" name="Shape 26"/>
          <p:cNvSpPr/>
          <p:nvPr/>
        </p:nvSpPr>
        <p:spPr>
          <a:xfrm>
            <a:off x="3639741" y="5771158"/>
            <a:ext cx="2282329" cy="9525"/>
          </a:xfrm>
          <a:prstGeom prst="rect">
            <a:avLst/>
          </a:prstGeom>
          <a:solidFill>
            <a:srgbClr val="E4E6ED"/>
          </a:solidFill>
          <a:ln/>
        </p:spPr>
        <p:txBody>
          <a:bodyPr/>
          <a:lstStyle/>
          <a:p>
            <a:endParaRPr lang="en-IN"/>
          </a:p>
        </p:txBody>
      </p:sp>
      <p:sp>
        <p:nvSpPr>
          <p:cNvPr id="30" name="Text 27"/>
          <p:cNvSpPr/>
          <p:nvPr/>
        </p:nvSpPr>
        <p:spPr>
          <a:xfrm>
            <a:off x="3773091" y="5355233"/>
            <a:ext cx="1939429" cy="330200"/>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ea typeface="Calibri" pitchFamily="34" charset="-122"/>
                <a:cs typeface="Calibri" pitchFamily="34" charset="-120"/>
              </a:rPr>
              <a:t>30.17</a:t>
            </a:r>
            <a:endParaRPr lang="en-US" sz="1875" dirty="0"/>
          </a:p>
        </p:txBody>
      </p:sp>
      <p:sp>
        <p:nvSpPr>
          <p:cNvPr id="31" name="Shape 28"/>
          <p:cNvSpPr/>
          <p:nvPr/>
        </p:nvSpPr>
        <p:spPr>
          <a:xfrm>
            <a:off x="1047750" y="6317258"/>
            <a:ext cx="2591991" cy="9525"/>
          </a:xfrm>
          <a:prstGeom prst="rect">
            <a:avLst/>
          </a:prstGeom>
          <a:solidFill>
            <a:srgbClr val="E4E6ED"/>
          </a:solidFill>
          <a:ln/>
        </p:spPr>
        <p:txBody>
          <a:bodyPr/>
          <a:lstStyle/>
          <a:p>
            <a:endParaRPr lang="en-IN"/>
          </a:p>
        </p:txBody>
      </p:sp>
      <p:sp>
        <p:nvSpPr>
          <p:cNvPr id="32" name="Text 29"/>
          <p:cNvSpPr/>
          <p:nvPr/>
        </p:nvSpPr>
        <p:spPr>
          <a:xfrm>
            <a:off x="1257300" y="5901333"/>
            <a:ext cx="2250650" cy="330200"/>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Cash</a:t>
            </a:r>
            <a:endParaRPr lang="en-US" sz="1875" dirty="0"/>
          </a:p>
        </p:txBody>
      </p:sp>
      <p:sp>
        <p:nvSpPr>
          <p:cNvPr id="33" name="Shape 30"/>
          <p:cNvSpPr/>
          <p:nvPr/>
        </p:nvSpPr>
        <p:spPr>
          <a:xfrm>
            <a:off x="3639741" y="6317258"/>
            <a:ext cx="2282329" cy="9525"/>
          </a:xfrm>
          <a:prstGeom prst="rect">
            <a:avLst/>
          </a:prstGeom>
          <a:solidFill>
            <a:srgbClr val="E4E6ED"/>
          </a:solidFill>
          <a:ln/>
        </p:spPr>
        <p:txBody>
          <a:bodyPr/>
          <a:lstStyle/>
          <a:p>
            <a:endParaRPr lang="en-IN"/>
          </a:p>
        </p:txBody>
      </p:sp>
      <p:sp>
        <p:nvSpPr>
          <p:cNvPr id="34" name="Text 31"/>
          <p:cNvSpPr/>
          <p:nvPr/>
        </p:nvSpPr>
        <p:spPr>
          <a:xfrm>
            <a:off x="3773091" y="5901333"/>
            <a:ext cx="1939429" cy="330200"/>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ea typeface="Calibri" pitchFamily="34" charset="-122"/>
                <a:cs typeface="Calibri" pitchFamily="34" charset="-120"/>
              </a:rPr>
              <a:t>0.04</a:t>
            </a:r>
            <a:endParaRPr lang="en-US" sz="1875" dirty="0"/>
          </a:p>
        </p:txBody>
      </p:sp>
      <p:sp>
        <p:nvSpPr>
          <p:cNvPr id="35" name="Text 32"/>
          <p:cNvSpPr/>
          <p:nvPr/>
        </p:nvSpPr>
        <p:spPr>
          <a:xfrm>
            <a:off x="1047750" y="6460133"/>
            <a:ext cx="5020549" cy="655241"/>
          </a:xfrm>
          <a:prstGeom prst="rect">
            <a:avLst/>
          </a:prstGeom>
          <a:noFill/>
          <a:ln/>
        </p:spPr>
        <p:txBody>
          <a:bodyPr wrap="square" lIns="25400" tIns="25400" rIns="25400" bIns="25400" rtlCol="0" anchor="t">
            <a:normAutofit/>
          </a:bodyPr>
          <a:lstStyle/>
          <a:p>
            <a:pPr marL="0" indent="0" algn="l">
              <a:lnSpc>
                <a:spcPct val="110455"/>
              </a:lnSpc>
              <a:buNone/>
            </a:pPr>
            <a:r>
              <a:rPr lang="en-US" sz="1800" dirty="0">
                <a:solidFill>
                  <a:srgbClr val="6A6F7E"/>
                </a:solidFill>
                <a:latin typeface="Calibri" pitchFamily="34" charset="0"/>
                <a:ea typeface="Calibri" pitchFamily="34" charset="-122"/>
                <a:cs typeface="Calibri" pitchFamily="34" charset="-120"/>
              </a:rPr>
              <a:t>*Underlying assets are shares of holding companies — available at a 50–80% discount to NAV</a:t>
            </a:r>
            <a:endParaRPr lang="en-US" sz="1800" dirty="0"/>
          </a:p>
        </p:txBody>
      </p:sp>
      <p:sp>
        <p:nvSpPr>
          <p:cNvPr id="36" name="Text 33"/>
          <p:cNvSpPr/>
          <p:nvPr/>
        </p:nvSpPr>
        <p:spPr>
          <a:xfrm>
            <a:off x="6341170" y="2567583"/>
            <a:ext cx="6166118" cy="374650"/>
          </a:xfrm>
          <a:prstGeom prst="rect">
            <a:avLst/>
          </a:prstGeom>
          <a:noFill/>
          <a:ln/>
        </p:spPr>
        <p:txBody>
          <a:bodyPr wrap="square" lIns="25400" tIns="25400" rIns="25400" bIns="25400" rtlCol="0" anchor="t">
            <a:normAutofit lnSpcReduction="10000"/>
          </a:bodyPr>
          <a:lstStyle/>
          <a:p>
            <a:pPr marL="0" indent="0" algn="l">
              <a:buNone/>
            </a:pPr>
            <a:r>
              <a:rPr lang="en-US" sz="2175" b="1" dirty="0">
                <a:solidFill>
                  <a:srgbClr val="157A3E"/>
                </a:solidFill>
                <a:latin typeface="Calibri" pitchFamily="34" charset="0"/>
                <a:ea typeface="Calibri" pitchFamily="34" charset="-122"/>
                <a:cs typeface="Calibri" pitchFamily="34" charset="-120"/>
              </a:rPr>
              <a:t>Financial metrics</a:t>
            </a:r>
            <a:endParaRPr lang="en-US" sz="2175" dirty="0"/>
          </a:p>
        </p:txBody>
      </p:sp>
      <p:sp>
        <p:nvSpPr>
          <p:cNvPr id="37" name="Shape 34"/>
          <p:cNvSpPr/>
          <p:nvPr/>
        </p:nvSpPr>
        <p:spPr>
          <a:xfrm>
            <a:off x="6341170" y="3037483"/>
            <a:ext cx="4211042" cy="850900"/>
          </a:xfrm>
          <a:prstGeom prst="rect">
            <a:avLst/>
          </a:prstGeom>
          <a:solidFill>
            <a:srgbClr val="23285F"/>
          </a:solidFill>
          <a:ln/>
        </p:spPr>
        <p:txBody>
          <a:bodyPr/>
          <a:lstStyle/>
          <a:p>
            <a:endParaRPr lang="en-IN"/>
          </a:p>
        </p:txBody>
      </p:sp>
      <p:sp>
        <p:nvSpPr>
          <p:cNvPr id="38" name="Text 35"/>
          <p:cNvSpPr/>
          <p:nvPr/>
        </p:nvSpPr>
        <p:spPr>
          <a:xfrm>
            <a:off x="6550720" y="3170833"/>
            <a:ext cx="3918274" cy="622300"/>
          </a:xfrm>
          <a:prstGeom prst="rect">
            <a:avLst/>
          </a:prstGeom>
          <a:noFill/>
          <a:ln/>
        </p:spPr>
        <p:txBody>
          <a:bodyPr wrap="square" lIns="25400" tIns="25400" rIns="25400" bIns="25400" rtlCol="0" anchor="ctr">
            <a:normAutofit/>
          </a:bodyPr>
          <a:lstStyle/>
          <a:p>
            <a:pPr marL="0" indent="0" algn="l">
              <a:buNone/>
            </a:pPr>
            <a:r>
              <a:rPr lang="en-US" sz="1875" b="1" dirty="0">
                <a:solidFill>
                  <a:srgbClr val="FFFFFF"/>
                </a:solidFill>
                <a:latin typeface="Calibri" pitchFamily="34" charset="0"/>
                <a:ea typeface="Calibri" pitchFamily="34" charset="-122"/>
                <a:cs typeface="Calibri" pitchFamily="34" charset="-120"/>
              </a:rPr>
              <a:t>Financial Metric</a:t>
            </a:r>
            <a:endParaRPr lang="en-US" sz="1875" dirty="0"/>
          </a:p>
        </p:txBody>
      </p:sp>
      <p:sp>
        <p:nvSpPr>
          <p:cNvPr id="39" name="Shape 36"/>
          <p:cNvSpPr/>
          <p:nvPr/>
        </p:nvSpPr>
        <p:spPr>
          <a:xfrm>
            <a:off x="10552212" y="3037483"/>
            <a:ext cx="1394520" cy="850900"/>
          </a:xfrm>
          <a:prstGeom prst="rect">
            <a:avLst/>
          </a:prstGeom>
          <a:solidFill>
            <a:srgbClr val="23285F"/>
          </a:solidFill>
          <a:ln/>
        </p:spPr>
        <p:txBody>
          <a:bodyPr/>
          <a:lstStyle/>
          <a:p>
            <a:endParaRPr lang="en-IN"/>
          </a:p>
        </p:txBody>
      </p:sp>
      <p:sp>
        <p:nvSpPr>
          <p:cNvPr id="40" name="Text 37"/>
          <p:cNvSpPr/>
          <p:nvPr/>
        </p:nvSpPr>
        <p:spPr>
          <a:xfrm>
            <a:off x="10685562" y="3170833"/>
            <a:ext cx="1051620" cy="622300"/>
          </a:xfrm>
          <a:prstGeom prst="rect">
            <a:avLst/>
          </a:prstGeom>
          <a:noFill/>
          <a:ln/>
        </p:spPr>
        <p:txBody>
          <a:bodyPr wrap="square" lIns="25400" tIns="25400" rIns="25400" bIns="25400" rtlCol="0" anchor="ctr">
            <a:normAutofit/>
          </a:bodyPr>
          <a:lstStyle/>
          <a:p>
            <a:pPr marL="0" indent="0" algn="r">
              <a:buNone/>
            </a:pPr>
            <a:r>
              <a:rPr lang="en-US" sz="1875" b="1" dirty="0">
                <a:solidFill>
                  <a:srgbClr val="FFFFFF"/>
                </a:solidFill>
                <a:latin typeface="Calibri" pitchFamily="34" charset="0"/>
                <a:ea typeface="Calibri" pitchFamily="34" charset="-122"/>
                <a:cs typeface="Calibri" pitchFamily="34" charset="-120"/>
              </a:rPr>
              <a:t>Aug 31, 2026</a:t>
            </a:r>
            <a:endParaRPr lang="en-US" sz="1875" dirty="0"/>
          </a:p>
        </p:txBody>
      </p:sp>
      <p:sp>
        <p:nvSpPr>
          <p:cNvPr id="41" name="Shape 38"/>
          <p:cNvSpPr/>
          <p:nvPr/>
        </p:nvSpPr>
        <p:spPr>
          <a:xfrm>
            <a:off x="6341170" y="4424958"/>
            <a:ext cx="4211042" cy="9525"/>
          </a:xfrm>
          <a:prstGeom prst="rect">
            <a:avLst/>
          </a:prstGeom>
          <a:solidFill>
            <a:srgbClr val="E4E6ED"/>
          </a:solidFill>
          <a:ln/>
        </p:spPr>
        <p:txBody>
          <a:bodyPr/>
          <a:lstStyle/>
          <a:p>
            <a:endParaRPr lang="en-IN"/>
          </a:p>
        </p:txBody>
      </p:sp>
      <p:sp>
        <p:nvSpPr>
          <p:cNvPr id="42" name="Text 39"/>
          <p:cNvSpPr/>
          <p:nvPr/>
        </p:nvSpPr>
        <p:spPr>
          <a:xfrm>
            <a:off x="6550720" y="4012208"/>
            <a:ext cx="3918274" cy="327025"/>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Average Market Cap (in ₹ lakh crore)</a:t>
            </a:r>
            <a:endParaRPr lang="en-US" sz="1875" dirty="0"/>
          </a:p>
        </p:txBody>
      </p:sp>
      <p:sp>
        <p:nvSpPr>
          <p:cNvPr id="43" name="Shape 40"/>
          <p:cNvSpPr/>
          <p:nvPr/>
        </p:nvSpPr>
        <p:spPr>
          <a:xfrm>
            <a:off x="10552212" y="4424958"/>
            <a:ext cx="1394520" cy="9525"/>
          </a:xfrm>
          <a:prstGeom prst="rect">
            <a:avLst/>
          </a:prstGeom>
          <a:solidFill>
            <a:srgbClr val="E4E6ED"/>
          </a:solidFill>
          <a:ln/>
        </p:spPr>
        <p:txBody>
          <a:bodyPr/>
          <a:lstStyle/>
          <a:p>
            <a:endParaRPr lang="en-IN"/>
          </a:p>
        </p:txBody>
      </p:sp>
      <p:sp>
        <p:nvSpPr>
          <p:cNvPr id="44" name="Text 41"/>
          <p:cNvSpPr/>
          <p:nvPr/>
        </p:nvSpPr>
        <p:spPr>
          <a:xfrm>
            <a:off x="10685562" y="4012208"/>
            <a:ext cx="1051620" cy="327025"/>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ea typeface="Calibri" pitchFamily="34" charset="-122"/>
                <a:cs typeface="Calibri" pitchFamily="34" charset="-120"/>
              </a:rPr>
              <a:t>2.35</a:t>
            </a:r>
            <a:endParaRPr lang="en-US" sz="1875" dirty="0"/>
          </a:p>
        </p:txBody>
      </p:sp>
      <p:sp>
        <p:nvSpPr>
          <p:cNvPr id="45" name="Shape 42"/>
          <p:cNvSpPr/>
          <p:nvPr/>
        </p:nvSpPr>
        <p:spPr>
          <a:xfrm>
            <a:off x="6341170" y="4431308"/>
            <a:ext cx="4211042" cy="546100"/>
          </a:xfrm>
          <a:prstGeom prst="rect">
            <a:avLst/>
          </a:prstGeom>
          <a:solidFill>
            <a:srgbClr val="F6F7FA"/>
          </a:solidFill>
          <a:ln/>
        </p:spPr>
        <p:txBody>
          <a:bodyPr/>
          <a:lstStyle/>
          <a:p>
            <a:endParaRPr lang="en-IN"/>
          </a:p>
        </p:txBody>
      </p:sp>
      <p:sp>
        <p:nvSpPr>
          <p:cNvPr id="46" name="Shape 43"/>
          <p:cNvSpPr/>
          <p:nvPr/>
        </p:nvSpPr>
        <p:spPr>
          <a:xfrm>
            <a:off x="6341170" y="4971058"/>
            <a:ext cx="4211042" cy="9525"/>
          </a:xfrm>
          <a:prstGeom prst="rect">
            <a:avLst/>
          </a:prstGeom>
          <a:solidFill>
            <a:srgbClr val="E4E6ED"/>
          </a:solidFill>
          <a:ln/>
        </p:spPr>
        <p:txBody>
          <a:bodyPr/>
          <a:lstStyle/>
          <a:p>
            <a:endParaRPr lang="en-IN"/>
          </a:p>
        </p:txBody>
      </p:sp>
      <p:sp>
        <p:nvSpPr>
          <p:cNvPr id="47" name="Text 44"/>
          <p:cNvSpPr/>
          <p:nvPr/>
        </p:nvSpPr>
        <p:spPr>
          <a:xfrm>
            <a:off x="6550720" y="4555133"/>
            <a:ext cx="3918274" cy="330200"/>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Average P/E</a:t>
            </a:r>
            <a:endParaRPr lang="en-US" sz="1875" dirty="0"/>
          </a:p>
        </p:txBody>
      </p:sp>
      <p:sp>
        <p:nvSpPr>
          <p:cNvPr id="48" name="Shape 45"/>
          <p:cNvSpPr/>
          <p:nvPr/>
        </p:nvSpPr>
        <p:spPr>
          <a:xfrm>
            <a:off x="10552212" y="4431308"/>
            <a:ext cx="1394520" cy="546100"/>
          </a:xfrm>
          <a:prstGeom prst="rect">
            <a:avLst/>
          </a:prstGeom>
          <a:solidFill>
            <a:srgbClr val="F6F7FA"/>
          </a:solidFill>
          <a:ln/>
        </p:spPr>
        <p:txBody>
          <a:bodyPr/>
          <a:lstStyle/>
          <a:p>
            <a:endParaRPr lang="en-IN"/>
          </a:p>
        </p:txBody>
      </p:sp>
      <p:sp>
        <p:nvSpPr>
          <p:cNvPr id="49" name="Shape 46"/>
          <p:cNvSpPr/>
          <p:nvPr/>
        </p:nvSpPr>
        <p:spPr>
          <a:xfrm>
            <a:off x="10552212" y="4971058"/>
            <a:ext cx="1394520" cy="9525"/>
          </a:xfrm>
          <a:prstGeom prst="rect">
            <a:avLst/>
          </a:prstGeom>
          <a:solidFill>
            <a:srgbClr val="E4E6ED"/>
          </a:solidFill>
          <a:ln/>
        </p:spPr>
        <p:txBody>
          <a:bodyPr/>
          <a:lstStyle/>
          <a:p>
            <a:endParaRPr lang="en-IN"/>
          </a:p>
        </p:txBody>
      </p:sp>
      <p:sp>
        <p:nvSpPr>
          <p:cNvPr id="50" name="Text 47"/>
          <p:cNvSpPr/>
          <p:nvPr/>
        </p:nvSpPr>
        <p:spPr>
          <a:xfrm>
            <a:off x="10685562" y="4555133"/>
            <a:ext cx="1051620" cy="330200"/>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ea typeface="Calibri" pitchFamily="34" charset="-122"/>
                <a:cs typeface="Calibri" pitchFamily="34" charset="-120"/>
              </a:rPr>
              <a:t>18.98</a:t>
            </a:r>
            <a:endParaRPr lang="en-US" sz="1875" dirty="0"/>
          </a:p>
        </p:txBody>
      </p:sp>
      <p:sp>
        <p:nvSpPr>
          <p:cNvPr id="51" name="Shape 48"/>
          <p:cNvSpPr/>
          <p:nvPr/>
        </p:nvSpPr>
        <p:spPr>
          <a:xfrm>
            <a:off x="6341170" y="5809258"/>
            <a:ext cx="4211042" cy="9525"/>
          </a:xfrm>
          <a:prstGeom prst="rect">
            <a:avLst/>
          </a:prstGeom>
          <a:solidFill>
            <a:srgbClr val="E4E6ED"/>
          </a:solidFill>
          <a:ln/>
        </p:spPr>
        <p:txBody>
          <a:bodyPr/>
          <a:lstStyle/>
          <a:p>
            <a:endParaRPr lang="en-IN"/>
          </a:p>
        </p:txBody>
      </p:sp>
      <p:sp>
        <p:nvSpPr>
          <p:cNvPr id="52" name="Text 49"/>
          <p:cNvSpPr/>
          <p:nvPr/>
        </p:nvSpPr>
        <p:spPr>
          <a:xfrm>
            <a:off x="6550720" y="5101233"/>
            <a:ext cx="3918274" cy="622300"/>
          </a:xfrm>
          <a:prstGeom prst="rect">
            <a:avLst/>
          </a:prstGeom>
          <a:noFill/>
          <a:ln/>
        </p:spPr>
        <p:txBody>
          <a:bodyPr wrap="square" lIns="25400" tIns="25400" rIns="25400" bIns="25400" rtlCol="0" anchor="ctr">
            <a:normAutofit/>
          </a:bodyPr>
          <a:lstStyle/>
          <a:p>
            <a:pPr marL="0" indent="0" algn="l">
              <a:buNone/>
            </a:pPr>
            <a:r>
              <a:rPr lang="en-US" sz="1875" dirty="0">
                <a:solidFill>
                  <a:srgbClr val="33384A"/>
                </a:solidFill>
                <a:latin typeface="Calibri" pitchFamily="34" charset="0"/>
                <a:ea typeface="Calibri" pitchFamily="34" charset="-122"/>
                <a:cs typeface="Calibri" pitchFamily="34" charset="-120"/>
              </a:rPr>
              <a:t>Weighted average margin of safety — Chanakya’s estimate (%)</a:t>
            </a:r>
            <a:endParaRPr lang="en-US" sz="1875" dirty="0"/>
          </a:p>
        </p:txBody>
      </p:sp>
      <p:sp>
        <p:nvSpPr>
          <p:cNvPr id="53" name="Shape 50"/>
          <p:cNvSpPr/>
          <p:nvPr/>
        </p:nvSpPr>
        <p:spPr>
          <a:xfrm>
            <a:off x="10552212" y="5809258"/>
            <a:ext cx="1394520" cy="9525"/>
          </a:xfrm>
          <a:prstGeom prst="rect">
            <a:avLst/>
          </a:prstGeom>
          <a:solidFill>
            <a:srgbClr val="E4E6ED"/>
          </a:solidFill>
          <a:ln/>
        </p:spPr>
        <p:txBody>
          <a:bodyPr/>
          <a:lstStyle/>
          <a:p>
            <a:endParaRPr lang="en-IN"/>
          </a:p>
        </p:txBody>
      </p:sp>
      <p:sp>
        <p:nvSpPr>
          <p:cNvPr id="54" name="Text 51"/>
          <p:cNvSpPr/>
          <p:nvPr/>
        </p:nvSpPr>
        <p:spPr>
          <a:xfrm>
            <a:off x="10685562" y="5101233"/>
            <a:ext cx="1051620" cy="622300"/>
          </a:xfrm>
          <a:prstGeom prst="rect">
            <a:avLst/>
          </a:prstGeom>
          <a:noFill/>
          <a:ln/>
        </p:spPr>
        <p:txBody>
          <a:bodyPr wrap="square" lIns="25400" tIns="25400" rIns="25400" bIns="25400" rtlCol="0" anchor="ctr">
            <a:normAutofit/>
          </a:bodyPr>
          <a:lstStyle/>
          <a:p>
            <a:pPr marL="0" indent="0" algn="r">
              <a:buNone/>
            </a:pPr>
            <a:r>
              <a:rPr lang="en-US" sz="1875" dirty="0">
                <a:solidFill>
                  <a:srgbClr val="33384A"/>
                </a:solidFill>
                <a:latin typeface="Calibri" pitchFamily="34" charset="0"/>
                <a:ea typeface="Calibri" pitchFamily="34" charset="-122"/>
                <a:cs typeface="Calibri" pitchFamily="34" charset="-120"/>
              </a:rPr>
              <a:t>300</a:t>
            </a:r>
            <a:endParaRPr lang="en-US" sz="1875" dirty="0"/>
          </a:p>
        </p:txBody>
      </p:sp>
      <p:sp>
        <p:nvSpPr>
          <p:cNvPr id="55" name="Text 52"/>
          <p:cNvSpPr/>
          <p:nvPr/>
        </p:nvSpPr>
        <p:spPr>
          <a:xfrm>
            <a:off x="6341170" y="5952133"/>
            <a:ext cx="6166118" cy="371475"/>
          </a:xfrm>
          <a:prstGeom prst="rect">
            <a:avLst/>
          </a:prstGeom>
          <a:noFill/>
          <a:ln/>
        </p:spPr>
        <p:txBody>
          <a:bodyPr wrap="square" lIns="25400" tIns="25400" rIns="25400" bIns="25400" rtlCol="0" anchor="t">
            <a:normAutofit/>
          </a:bodyPr>
          <a:lstStyle/>
          <a:p>
            <a:pPr marL="0" indent="0" algn="l">
              <a:lnSpc>
                <a:spcPct val="114130"/>
              </a:lnSpc>
              <a:buNone/>
            </a:pPr>
            <a:r>
              <a:rPr lang="en-US" sz="1875" dirty="0">
                <a:solidFill>
                  <a:srgbClr val="33384A"/>
                </a:solidFill>
                <a:latin typeface="Calibri" pitchFamily="34" charset="0"/>
                <a:ea typeface="Calibri" pitchFamily="34" charset="-122"/>
                <a:cs typeface="Calibri" pitchFamily="34" charset="-120"/>
              </a:rPr>
              <a:t>Conservative risk parameters overall.</a:t>
            </a:r>
            <a:endParaRPr lang="en-US" sz="1875" dirty="0"/>
          </a:p>
        </p:txBody>
      </p:sp>
      <p:sp>
        <p:nvSpPr>
          <p:cNvPr id="56" name="Text 53"/>
          <p:cNvSpPr/>
          <p:nvPr/>
        </p:nvSpPr>
        <p:spPr>
          <a:xfrm>
            <a:off x="12365831" y="2567583"/>
            <a:ext cx="5361752" cy="374650"/>
          </a:xfrm>
          <a:prstGeom prst="rect">
            <a:avLst/>
          </a:prstGeom>
          <a:noFill/>
          <a:ln/>
        </p:spPr>
        <p:txBody>
          <a:bodyPr wrap="square" lIns="25400" tIns="25400" rIns="25400" bIns="25400" rtlCol="0" anchor="t">
            <a:normAutofit lnSpcReduction="10000"/>
          </a:bodyPr>
          <a:lstStyle/>
          <a:p>
            <a:pPr marL="0" indent="0" algn="l">
              <a:buNone/>
            </a:pPr>
            <a:r>
              <a:rPr lang="en-US" sz="2175" b="1" dirty="0">
                <a:solidFill>
                  <a:srgbClr val="157A3E"/>
                </a:solidFill>
                <a:latin typeface="Calibri" pitchFamily="34" charset="0"/>
                <a:ea typeface="Calibri" pitchFamily="34" charset="-122"/>
                <a:cs typeface="Calibri" pitchFamily="34" charset="-120"/>
              </a:rPr>
              <a:t>Important ratios</a:t>
            </a:r>
            <a:endParaRPr lang="en-US" sz="2175" dirty="0"/>
          </a:p>
        </p:txBody>
      </p:sp>
      <p:sp>
        <p:nvSpPr>
          <p:cNvPr id="57" name="Shape 54"/>
          <p:cNvSpPr/>
          <p:nvPr/>
        </p:nvSpPr>
        <p:spPr>
          <a:xfrm>
            <a:off x="12365831" y="3037483"/>
            <a:ext cx="2751435" cy="558800"/>
          </a:xfrm>
          <a:prstGeom prst="rect">
            <a:avLst/>
          </a:prstGeom>
          <a:solidFill>
            <a:srgbClr val="23285F"/>
          </a:solidFill>
          <a:ln/>
        </p:spPr>
        <p:txBody>
          <a:bodyPr/>
          <a:lstStyle/>
          <a:p>
            <a:endParaRPr lang="en-IN"/>
          </a:p>
        </p:txBody>
      </p:sp>
      <p:sp>
        <p:nvSpPr>
          <p:cNvPr id="58" name="Text 55"/>
          <p:cNvSpPr/>
          <p:nvPr/>
        </p:nvSpPr>
        <p:spPr>
          <a:xfrm>
            <a:off x="12575381" y="3170833"/>
            <a:ext cx="2414878" cy="330200"/>
          </a:xfrm>
          <a:prstGeom prst="rect">
            <a:avLst/>
          </a:prstGeom>
          <a:noFill/>
          <a:ln/>
        </p:spPr>
        <p:txBody>
          <a:bodyPr wrap="square" lIns="25400" tIns="25400" rIns="25400" bIns="25400" rtlCol="0" anchor="ctr">
            <a:normAutofit lnSpcReduction="10000"/>
          </a:bodyPr>
          <a:lstStyle/>
          <a:p>
            <a:pPr marL="0" indent="0" algn="l">
              <a:buNone/>
            </a:pPr>
            <a:r>
              <a:rPr lang="en-US" sz="1875" b="1" dirty="0">
                <a:solidFill>
                  <a:srgbClr val="FFFFFF"/>
                </a:solidFill>
                <a:latin typeface="Calibri" pitchFamily="34" charset="0"/>
                <a:ea typeface="Calibri" pitchFamily="34" charset="-122"/>
                <a:cs typeface="Calibri" pitchFamily="34" charset="-120"/>
              </a:rPr>
              <a:t>Ratios (3Y)</a:t>
            </a:r>
            <a:endParaRPr lang="en-US" sz="1875" dirty="0"/>
          </a:p>
        </p:txBody>
      </p:sp>
      <p:sp>
        <p:nvSpPr>
          <p:cNvPr id="59" name="Shape 56"/>
          <p:cNvSpPr/>
          <p:nvPr/>
        </p:nvSpPr>
        <p:spPr>
          <a:xfrm>
            <a:off x="15117267" y="3037483"/>
            <a:ext cx="2122884" cy="558800"/>
          </a:xfrm>
          <a:prstGeom prst="rect">
            <a:avLst/>
          </a:prstGeom>
          <a:solidFill>
            <a:srgbClr val="23285F"/>
          </a:solidFill>
          <a:ln/>
        </p:spPr>
        <p:txBody>
          <a:bodyPr/>
          <a:lstStyle/>
          <a:p>
            <a:endParaRPr lang="en-IN"/>
          </a:p>
        </p:txBody>
      </p:sp>
      <p:sp>
        <p:nvSpPr>
          <p:cNvPr id="60" name="Text 57"/>
          <p:cNvSpPr/>
          <p:nvPr/>
        </p:nvSpPr>
        <p:spPr>
          <a:xfrm>
            <a:off x="15250617" y="3170833"/>
            <a:ext cx="1779984" cy="330200"/>
          </a:xfrm>
          <a:prstGeom prst="rect">
            <a:avLst/>
          </a:prstGeom>
          <a:noFill/>
          <a:ln/>
        </p:spPr>
        <p:txBody>
          <a:bodyPr wrap="square" lIns="25400" tIns="25400" rIns="25400" bIns="25400" rtlCol="0" anchor="ctr">
            <a:normAutofit lnSpcReduction="10000"/>
          </a:bodyPr>
          <a:lstStyle/>
          <a:p>
            <a:pPr marL="0" indent="0" algn="r">
              <a:buNone/>
            </a:pPr>
            <a:r>
              <a:rPr lang="en-US" sz="1875" b="1" dirty="0">
                <a:solidFill>
                  <a:srgbClr val="FFFFFF"/>
                </a:solidFill>
                <a:latin typeface="Calibri" pitchFamily="34" charset="0"/>
                <a:ea typeface="Calibri" pitchFamily="34" charset="-122"/>
                <a:cs typeface="Calibri" pitchFamily="34" charset="-120"/>
              </a:rPr>
              <a:t>Aug 31, 2026</a:t>
            </a:r>
            <a:endParaRPr lang="en-US" sz="1875" dirty="0"/>
          </a:p>
        </p:txBody>
      </p:sp>
      <p:sp>
        <p:nvSpPr>
          <p:cNvPr id="61" name="Shape 58"/>
          <p:cNvSpPr/>
          <p:nvPr/>
        </p:nvSpPr>
        <p:spPr>
          <a:xfrm>
            <a:off x="12365831" y="4132858"/>
            <a:ext cx="2751435" cy="9525"/>
          </a:xfrm>
          <a:prstGeom prst="rect">
            <a:avLst/>
          </a:prstGeom>
          <a:solidFill>
            <a:srgbClr val="E4E6ED"/>
          </a:solidFill>
          <a:ln/>
        </p:spPr>
        <p:txBody>
          <a:bodyPr/>
          <a:lstStyle/>
          <a:p>
            <a:endParaRPr lang="en-IN"/>
          </a:p>
        </p:txBody>
      </p:sp>
      <p:sp>
        <p:nvSpPr>
          <p:cNvPr id="62" name="Text 59"/>
          <p:cNvSpPr/>
          <p:nvPr/>
        </p:nvSpPr>
        <p:spPr>
          <a:xfrm>
            <a:off x="12575381" y="3720108"/>
            <a:ext cx="2414878" cy="327025"/>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Standard Deviation</a:t>
            </a:r>
            <a:endParaRPr lang="en-US" sz="1875" dirty="0"/>
          </a:p>
        </p:txBody>
      </p:sp>
      <p:sp>
        <p:nvSpPr>
          <p:cNvPr id="63" name="Shape 60"/>
          <p:cNvSpPr/>
          <p:nvPr/>
        </p:nvSpPr>
        <p:spPr>
          <a:xfrm>
            <a:off x="15117267" y="4132858"/>
            <a:ext cx="2122884" cy="9525"/>
          </a:xfrm>
          <a:prstGeom prst="rect">
            <a:avLst/>
          </a:prstGeom>
          <a:solidFill>
            <a:srgbClr val="E4E6ED"/>
          </a:solidFill>
          <a:ln/>
        </p:spPr>
        <p:txBody>
          <a:bodyPr/>
          <a:lstStyle/>
          <a:p>
            <a:endParaRPr lang="en-IN"/>
          </a:p>
        </p:txBody>
      </p:sp>
      <p:sp>
        <p:nvSpPr>
          <p:cNvPr id="64" name="Text 61"/>
          <p:cNvSpPr/>
          <p:nvPr/>
        </p:nvSpPr>
        <p:spPr>
          <a:xfrm>
            <a:off x="15250617" y="3720108"/>
            <a:ext cx="1779984" cy="327025"/>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ea typeface="Calibri" pitchFamily="34" charset="-122"/>
                <a:cs typeface="Calibri" pitchFamily="34" charset="-120"/>
              </a:rPr>
              <a:t>17.60</a:t>
            </a:r>
            <a:endParaRPr lang="en-US" sz="1875" dirty="0"/>
          </a:p>
        </p:txBody>
      </p:sp>
      <p:sp>
        <p:nvSpPr>
          <p:cNvPr id="65" name="Shape 62"/>
          <p:cNvSpPr/>
          <p:nvPr/>
        </p:nvSpPr>
        <p:spPr>
          <a:xfrm>
            <a:off x="12365831" y="4139208"/>
            <a:ext cx="2751435" cy="546100"/>
          </a:xfrm>
          <a:prstGeom prst="rect">
            <a:avLst/>
          </a:prstGeom>
          <a:solidFill>
            <a:srgbClr val="F6F7FA"/>
          </a:solidFill>
          <a:ln/>
        </p:spPr>
        <p:txBody>
          <a:bodyPr/>
          <a:lstStyle/>
          <a:p>
            <a:endParaRPr lang="en-IN"/>
          </a:p>
        </p:txBody>
      </p:sp>
      <p:sp>
        <p:nvSpPr>
          <p:cNvPr id="66" name="Shape 63"/>
          <p:cNvSpPr/>
          <p:nvPr/>
        </p:nvSpPr>
        <p:spPr>
          <a:xfrm>
            <a:off x="12365831" y="4678958"/>
            <a:ext cx="2751435" cy="9525"/>
          </a:xfrm>
          <a:prstGeom prst="rect">
            <a:avLst/>
          </a:prstGeom>
          <a:solidFill>
            <a:srgbClr val="E4E6ED"/>
          </a:solidFill>
          <a:ln/>
        </p:spPr>
        <p:txBody>
          <a:bodyPr/>
          <a:lstStyle/>
          <a:p>
            <a:endParaRPr lang="en-IN"/>
          </a:p>
        </p:txBody>
      </p:sp>
      <p:sp>
        <p:nvSpPr>
          <p:cNvPr id="67" name="Text 64"/>
          <p:cNvSpPr/>
          <p:nvPr/>
        </p:nvSpPr>
        <p:spPr>
          <a:xfrm>
            <a:off x="12575381" y="4263033"/>
            <a:ext cx="2414878" cy="330200"/>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Jensen’s Alpha (%)</a:t>
            </a:r>
            <a:endParaRPr lang="en-US" sz="1875" dirty="0"/>
          </a:p>
        </p:txBody>
      </p:sp>
      <p:sp>
        <p:nvSpPr>
          <p:cNvPr id="68" name="Shape 65"/>
          <p:cNvSpPr/>
          <p:nvPr/>
        </p:nvSpPr>
        <p:spPr>
          <a:xfrm>
            <a:off x="15117267" y="4139208"/>
            <a:ext cx="2122884" cy="546100"/>
          </a:xfrm>
          <a:prstGeom prst="rect">
            <a:avLst/>
          </a:prstGeom>
          <a:solidFill>
            <a:srgbClr val="F6F7FA"/>
          </a:solidFill>
          <a:ln/>
        </p:spPr>
        <p:txBody>
          <a:bodyPr/>
          <a:lstStyle/>
          <a:p>
            <a:endParaRPr lang="en-IN"/>
          </a:p>
        </p:txBody>
      </p:sp>
      <p:sp>
        <p:nvSpPr>
          <p:cNvPr id="69" name="Shape 66"/>
          <p:cNvSpPr/>
          <p:nvPr/>
        </p:nvSpPr>
        <p:spPr>
          <a:xfrm>
            <a:off x="15117267" y="4678958"/>
            <a:ext cx="2122884" cy="9525"/>
          </a:xfrm>
          <a:prstGeom prst="rect">
            <a:avLst/>
          </a:prstGeom>
          <a:solidFill>
            <a:srgbClr val="E4E6ED"/>
          </a:solidFill>
          <a:ln/>
        </p:spPr>
        <p:txBody>
          <a:bodyPr/>
          <a:lstStyle/>
          <a:p>
            <a:endParaRPr lang="en-IN"/>
          </a:p>
        </p:txBody>
      </p:sp>
      <p:sp>
        <p:nvSpPr>
          <p:cNvPr id="70" name="Text 67"/>
          <p:cNvSpPr/>
          <p:nvPr/>
        </p:nvSpPr>
        <p:spPr>
          <a:xfrm>
            <a:off x="15250617" y="4263033"/>
            <a:ext cx="1779984" cy="330200"/>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cs typeface="Calibri" pitchFamily="34" charset="-120"/>
              </a:rPr>
              <a:t>8.33</a:t>
            </a:r>
            <a:endParaRPr lang="en-US" sz="1875" dirty="0"/>
          </a:p>
        </p:txBody>
      </p:sp>
      <p:sp>
        <p:nvSpPr>
          <p:cNvPr id="71" name="Shape 68"/>
          <p:cNvSpPr/>
          <p:nvPr/>
        </p:nvSpPr>
        <p:spPr>
          <a:xfrm>
            <a:off x="12365831" y="5225058"/>
            <a:ext cx="2751435" cy="9525"/>
          </a:xfrm>
          <a:prstGeom prst="rect">
            <a:avLst/>
          </a:prstGeom>
          <a:solidFill>
            <a:srgbClr val="E4E6ED"/>
          </a:solidFill>
          <a:ln/>
        </p:spPr>
        <p:txBody>
          <a:bodyPr/>
          <a:lstStyle/>
          <a:p>
            <a:endParaRPr lang="en-IN"/>
          </a:p>
        </p:txBody>
      </p:sp>
      <p:sp>
        <p:nvSpPr>
          <p:cNvPr id="72" name="Text 69"/>
          <p:cNvSpPr/>
          <p:nvPr/>
        </p:nvSpPr>
        <p:spPr>
          <a:xfrm>
            <a:off x="12575381" y="4809133"/>
            <a:ext cx="2414878" cy="330200"/>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Beta</a:t>
            </a:r>
            <a:endParaRPr lang="en-US" sz="1875" dirty="0"/>
          </a:p>
        </p:txBody>
      </p:sp>
      <p:sp>
        <p:nvSpPr>
          <p:cNvPr id="73" name="Shape 70"/>
          <p:cNvSpPr/>
          <p:nvPr/>
        </p:nvSpPr>
        <p:spPr>
          <a:xfrm>
            <a:off x="15117267" y="5225058"/>
            <a:ext cx="2122884" cy="9525"/>
          </a:xfrm>
          <a:prstGeom prst="rect">
            <a:avLst/>
          </a:prstGeom>
          <a:solidFill>
            <a:srgbClr val="E4E6ED"/>
          </a:solidFill>
          <a:ln/>
        </p:spPr>
        <p:txBody>
          <a:bodyPr/>
          <a:lstStyle/>
          <a:p>
            <a:endParaRPr lang="en-IN"/>
          </a:p>
        </p:txBody>
      </p:sp>
      <p:sp>
        <p:nvSpPr>
          <p:cNvPr id="74" name="Text 71"/>
          <p:cNvSpPr/>
          <p:nvPr/>
        </p:nvSpPr>
        <p:spPr>
          <a:xfrm>
            <a:off x="15250617" y="4809133"/>
            <a:ext cx="1779984" cy="330200"/>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ea typeface="Calibri" pitchFamily="34" charset="-122"/>
                <a:cs typeface="Calibri" pitchFamily="34" charset="-120"/>
              </a:rPr>
              <a:t>1.08</a:t>
            </a:r>
            <a:endParaRPr lang="en-US" sz="1875" dirty="0"/>
          </a:p>
        </p:txBody>
      </p:sp>
      <p:sp>
        <p:nvSpPr>
          <p:cNvPr id="75" name="Shape 72"/>
          <p:cNvSpPr/>
          <p:nvPr/>
        </p:nvSpPr>
        <p:spPr>
          <a:xfrm>
            <a:off x="12365831" y="5231408"/>
            <a:ext cx="2751435" cy="546100"/>
          </a:xfrm>
          <a:prstGeom prst="rect">
            <a:avLst/>
          </a:prstGeom>
          <a:solidFill>
            <a:srgbClr val="F6F7FA"/>
          </a:solidFill>
          <a:ln/>
        </p:spPr>
        <p:txBody>
          <a:bodyPr/>
          <a:lstStyle/>
          <a:p>
            <a:endParaRPr lang="en-IN"/>
          </a:p>
        </p:txBody>
      </p:sp>
      <p:sp>
        <p:nvSpPr>
          <p:cNvPr id="76" name="Shape 73"/>
          <p:cNvSpPr/>
          <p:nvPr/>
        </p:nvSpPr>
        <p:spPr>
          <a:xfrm>
            <a:off x="12365831" y="5771158"/>
            <a:ext cx="2751435" cy="9525"/>
          </a:xfrm>
          <a:prstGeom prst="rect">
            <a:avLst/>
          </a:prstGeom>
          <a:solidFill>
            <a:srgbClr val="E4E6ED"/>
          </a:solidFill>
          <a:ln/>
        </p:spPr>
        <p:txBody>
          <a:bodyPr/>
          <a:lstStyle/>
          <a:p>
            <a:endParaRPr lang="en-IN"/>
          </a:p>
        </p:txBody>
      </p:sp>
      <p:sp>
        <p:nvSpPr>
          <p:cNvPr id="77" name="Text 74"/>
          <p:cNvSpPr/>
          <p:nvPr/>
        </p:nvSpPr>
        <p:spPr>
          <a:xfrm>
            <a:off x="12575381" y="5355233"/>
            <a:ext cx="2414878" cy="330200"/>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Sharpe Ratio</a:t>
            </a:r>
            <a:endParaRPr lang="en-US" sz="1875" dirty="0"/>
          </a:p>
        </p:txBody>
      </p:sp>
      <p:sp>
        <p:nvSpPr>
          <p:cNvPr id="78" name="Shape 75"/>
          <p:cNvSpPr/>
          <p:nvPr/>
        </p:nvSpPr>
        <p:spPr>
          <a:xfrm>
            <a:off x="15117267" y="5231408"/>
            <a:ext cx="2122884" cy="546100"/>
          </a:xfrm>
          <a:prstGeom prst="rect">
            <a:avLst/>
          </a:prstGeom>
          <a:solidFill>
            <a:srgbClr val="F6F7FA"/>
          </a:solidFill>
          <a:ln/>
        </p:spPr>
        <p:txBody>
          <a:bodyPr/>
          <a:lstStyle/>
          <a:p>
            <a:endParaRPr lang="en-IN"/>
          </a:p>
        </p:txBody>
      </p:sp>
      <p:sp>
        <p:nvSpPr>
          <p:cNvPr id="79" name="Shape 76"/>
          <p:cNvSpPr/>
          <p:nvPr/>
        </p:nvSpPr>
        <p:spPr>
          <a:xfrm>
            <a:off x="15117267" y="5771158"/>
            <a:ext cx="2122884" cy="9525"/>
          </a:xfrm>
          <a:prstGeom prst="rect">
            <a:avLst/>
          </a:prstGeom>
          <a:solidFill>
            <a:srgbClr val="E4E6ED"/>
          </a:solidFill>
          <a:ln/>
        </p:spPr>
        <p:txBody>
          <a:bodyPr/>
          <a:lstStyle/>
          <a:p>
            <a:endParaRPr lang="en-IN"/>
          </a:p>
        </p:txBody>
      </p:sp>
      <p:sp>
        <p:nvSpPr>
          <p:cNvPr id="80" name="Text 77"/>
          <p:cNvSpPr/>
          <p:nvPr/>
        </p:nvSpPr>
        <p:spPr>
          <a:xfrm>
            <a:off x="15250617" y="5355233"/>
            <a:ext cx="1779984" cy="330200"/>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ea typeface="Calibri" pitchFamily="34" charset="-122"/>
                <a:cs typeface="Calibri" pitchFamily="34" charset="-120"/>
              </a:rPr>
              <a:t>0.74</a:t>
            </a:r>
            <a:endParaRPr lang="en-US" sz="1875" dirty="0"/>
          </a:p>
        </p:txBody>
      </p:sp>
      <p:sp>
        <p:nvSpPr>
          <p:cNvPr id="81" name="Shape 78"/>
          <p:cNvSpPr/>
          <p:nvPr/>
        </p:nvSpPr>
        <p:spPr>
          <a:xfrm>
            <a:off x="12365831" y="6317258"/>
            <a:ext cx="2751435" cy="9525"/>
          </a:xfrm>
          <a:prstGeom prst="rect">
            <a:avLst/>
          </a:prstGeom>
          <a:solidFill>
            <a:srgbClr val="E4E6ED"/>
          </a:solidFill>
          <a:ln/>
        </p:spPr>
        <p:txBody>
          <a:bodyPr/>
          <a:lstStyle/>
          <a:p>
            <a:endParaRPr lang="en-IN"/>
          </a:p>
        </p:txBody>
      </p:sp>
      <p:sp>
        <p:nvSpPr>
          <p:cNvPr id="82" name="Text 79"/>
          <p:cNvSpPr/>
          <p:nvPr/>
        </p:nvSpPr>
        <p:spPr>
          <a:xfrm>
            <a:off x="12575381" y="5901333"/>
            <a:ext cx="2414878" cy="330200"/>
          </a:xfrm>
          <a:prstGeom prst="rect">
            <a:avLst/>
          </a:prstGeom>
          <a:noFill/>
          <a:ln/>
        </p:spPr>
        <p:txBody>
          <a:bodyPr wrap="square" lIns="25400" tIns="25400" rIns="25400" bIns="25400" rtlCol="0" anchor="ctr">
            <a:normAutofit lnSpcReduction="10000"/>
          </a:bodyPr>
          <a:lstStyle/>
          <a:p>
            <a:pPr marL="0" indent="0" algn="l">
              <a:buNone/>
            </a:pPr>
            <a:r>
              <a:rPr lang="en-US" sz="1875" dirty="0">
                <a:solidFill>
                  <a:srgbClr val="33384A"/>
                </a:solidFill>
                <a:latin typeface="Calibri" pitchFamily="34" charset="0"/>
                <a:ea typeface="Calibri" pitchFamily="34" charset="-122"/>
                <a:cs typeface="Calibri" pitchFamily="34" charset="-120"/>
              </a:rPr>
              <a:t>Correlation</a:t>
            </a:r>
            <a:endParaRPr lang="en-US" sz="1875" dirty="0"/>
          </a:p>
        </p:txBody>
      </p:sp>
      <p:sp>
        <p:nvSpPr>
          <p:cNvPr id="83" name="Shape 80"/>
          <p:cNvSpPr/>
          <p:nvPr/>
        </p:nvSpPr>
        <p:spPr>
          <a:xfrm>
            <a:off x="15117267" y="6317258"/>
            <a:ext cx="2122884" cy="9525"/>
          </a:xfrm>
          <a:prstGeom prst="rect">
            <a:avLst/>
          </a:prstGeom>
          <a:solidFill>
            <a:srgbClr val="E4E6ED"/>
          </a:solidFill>
          <a:ln/>
        </p:spPr>
        <p:txBody>
          <a:bodyPr/>
          <a:lstStyle/>
          <a:p>
            <a:endParaRPr lang="en-IN"/>
          </a:p>
        </p:txBody>
      </p:sp>
      <p:sp>
        <p:nvSpPr>
          <p:cNvPr id="84" name="Text 81"/>
          <p:cNvSpPr/>
          <p:nvPr/>
        </p:nvSpPr>
        <p:spPr>
          <a:xfrm>
            <a:off x="15250617" y="5901333"/>
            <a:ext cx="1779984" cy="330200"/>
          </a:xfrm>
          <a:prstGeom prst="rect">
            <a:avLst/>
          </a:prstGeom>
          <a:noFill/>
          <a:ln/>
        </p:spPr>
        <p:txBody>
          <a:bodyPr wrap="square" lIns="25400" tIns="25400" rIns="25400" bIns="25400" rtlCol="0" anchor="ctr">
            <a:normAutofit lnSpcReduction="10000"/>
          </a:bodyPr>
          <a:lstStyle/>
          <a:p>
            <a:pPr marL="0" indent="0" algn="r">
              <a:buNone/>
            </a:pPr>
            <a:r>
              <a:rPr lang="en-US" sz="1875" dirty="0">
                <a:solidFill>
                  <a:srgbClr val="33384A"/>
                </a:solidFill>
                <a:latin typeface="Calibri" pitchFamily="34" charset="0"/>
                <a:ea typeface="Calibri" pitchFamily="34" charset="-122"/>
                <a:cs typeface="Calibri" pitchFamily="34" charset="-120"/>
              </a:rPr>
              <a:t>0.81</a:t>
            </a:r>
            <a:endParaRPr lang="en-US" sz="1875" dirty="0"/>
          </a:p>
        </p:txBody>
      </p:sp>
      <p:sp>
        <p:nvSpPr>
          <p:cNvPr id="85" name="Text 82"/>
          <p:cNvSpPr/>
          <p:nvPr/>
        </p:nvSpPr>
        <p:spPr>
          <a:xfrm>
            <a:off x="1047750" y="8101807"/>
            <a:ext cx="16089630" cy="838994"/>
          </a:xfrm>
          <a:prstGeom prst="rect">
            <a:avLst/>
          </a:prstGeom>
          <a:noFill/>
          <a:ln/>
        </p:spPr>
        <p:txBody>
          <a:bodyPr wrap="square" lIns="25400" tIns="25400" rIns="25400" bIns="25400" rtlCol="0" anchor="t">
            <a:normAutofit/>
          </a:bodyPr>
          <a:lstStyle/>
          <a:p>
            <a:pPr marL="0" indent="0" algn="l">
              <a:lnSpc>
                <a:spcPct val="119009"/>
              </a:lnSpc>
              <a:buNone/>
            </a:pPr>
            <a:r>
              <a:rPr lang="en-US" sz="2175" dirty="0">
                <a:solidFill>
                  <a:srgbClr val="33384A"/>
                </a:solidFill>
                <a:latin typeface="Calibri" pitchFamily="34" charset="0"/>
                <a:ea typeface="Calibri" pitchFamily="34" charset="-122"/>
                <a:cs typeface="Calibri" pitchFamily="34" charset="-120"/>
              </a:rPr>
              <a:t>In light of return measures like absolute return or risk-adjusted “active return”, our numbers place us in the top league of AMCs in India. </a:t>
            </a:r>
            <a:r>
              <a:rPr lang="en-US" sz="2175" dirty="0">
                <a:solidFill>
                  <a:srgbClr val="6A6F7E"/>
                </a:solidFill>
                <a:latin typeface="Calibri" pitchFamily="34" charset="0"/>
                <a:ea typeface="Calibri" pitchFamily="34" charset="-122"/>
                <a:cs typeface="Calibri" pitchFamily="34" charset="-120"/>
              </a:rPr>
              <a:t>(Source: PMS Bazaar)</a:t>
            </a:r>
            <a:endParaRPr lang="en-US" sz="2175" dirty="0"/>
          </a:p>
        </p:txBody>
      </p:sp>
      <p:sp>
        <p:nvSpPr>
          <p:cNvPr id="86" name="Text 83"/>
          <p:cNvSpPr/>
          <p:nvPr/>
        </p:nvSpPr>
        <p:spPr>
          <a:xfrm>
            <a:off x="1047750" y="9036050"/>
            <a:ext cx="17811750"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Statutory disclaimer: performance figures are not verified by SEBI.</a:t>
            </a:r>
            <a:endParaRPr lang="en-US" sz="1800" dirty="0"/>
          </a:p>
        </p:txBody>
      </p:sp>
      <p:sp>
        <p:nvSpPr>
          <p:cNvPr id="87" name="Shape 84"/>
          <p:cNvSpPr/>
          <p:nvPr/>
        </p:nvSpPr>
        <p:spPr>
          <a:xfrm>
            <a:off x="1047750" y="9315450"/>
            <a:ext cx="16192500" cy="9525"/>
          </a:xfrm>
          <a:prstGeom prst="rect">
            <a:avLst/>
          </a:prstGeom>
          <a:solidFill>
            <a:srgbClr val="E4E6ED"/>
          </a:solidFill>
          <a:ln/>
        </p:spPr>
        <p:txBody>
          <a:bodyPr/>
          <a:lstStyle/>
          <a:p>
            <a:endParaRPr lang="en-IN"/>
          </a:p>
        </p:txBody>
      </p:sp>
      <p:sp>
        <p:nvSpPr>
          <p:cNvPr id="88" name="Text 85"/>
          <p:cNvSpPr/>
          <p:nvPr/>
        </p:nvSpPr>
        <p:spPr>
          <a:xfrm>
            <a:off x="1047750" y="953135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89" name="Text 86"/>
          <p:cNvSpPr/>
          <p:nvPr/>
        </p:nvSpPr>
        <p:spPr>
          <a:xfrm>
            <a:off x="17008476" y="953135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11</a:t>
            </a:r>
            <a:endParaRPr lang="en-US" sz="1800" dirty="0"/>
          </a:p>
        </p:txBody>
      </p:sp>
    </p:spTree>
    <p:extLst>
      <p:ext uri="{BB962C8B-B14F-4D97-AF65-F5344CB8AC3E}">
        <p14:creationId xmlns:p14="http://schemas.microsoft.com/office/powerpoint/2010/main" val="441150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666750"/>
            <a:ext cx="15634832"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IS IT A GOOD TIME TO INVEST IN INDIAN OR GLOBAL STOCKS?</a:t>
            </a:r>
            <a:endParaRPr lang="en-US" sz="4050" dirty="0"/>
          </a:p>
        </p:txBody>
      </p:sp>
      <p:sp>
        <p:nvSpPr>
          <p:cNvPr id="3" name="Shape 1"/>
          <p:cNvSpPr/>
          <p:nvPr/>
        </p:nvSpPr>
        <p:spPr>
          <a:xfrm>
            <a:off x="1047750" y="1447800"/>
            <a:ext cx="666750" cy="57150"/>
          </a:xfrm>
          <a:prstGeom prst="rect">
            <a:avLst/>
          </a:prstGeom>
          <a:solidFill>
            <a:srgbClr val="157A3E"/>
          </a:solidFill>
          <a:ln/>
        </p:spPr>
        <p:txBody>
          <a:bodyPr/>
          <a:lstStyle/>
          <a:p>
            <a:endParaRPr lang="en-IN"/>
          </a:p>
        </p:txBody>
      </p:sp>
      <p:sp>
        <p:nvSpPr>
          <p:cNvPr id="4" name="Shape 2"/>
          <p:cNvSpPr/>
          <p:nvPr/>
        </p:nvSpPr>
        <p:spPr>
          <a:xfrm>
            <a:off x="1714500" y="144780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666750"/>
            <a:ext cx="1493143" cy="552450"/>
          </a:xfrm>
          <a:prstGeom prst="rect">
            <a:avLst/>
          </a:prstGeom>
        </p:spPr>
      </p:pic>
      <p:sp>
        <p:nvSpPr>
          <p:cNvPr id="6" name="Text 3"/>
          <p:cNvSpPr/>
          <p:nvPr/>
        </p:nvSpPr>
        <p:spPr>
          <a:xfrm>
            <a:off x="1047750" y="2573338"/>
            <a:ext cx="8591550" cy="44450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57A3E"/>
                </a:solidFill>
                <a:latin typeface="Calibri" pitchFamily="34" charset="0"/>
                <a:ea typeface="Calibri" pitchFamily="34" charset="-122"/>
                <a:cs typeface="Calibri" pitchFamily="34" charset="-120"/>
              </a:rPr>
              <a:t>The right price is the right time</a:t>
            </a:r>
            <a:endParaRPr lang="en-US" sz="2625" dirty="0"/>
          </a:p>
        </p:txBody>
      </p:sp>
      <p:sp>
        <p:nvSpPr>
          <p:cNvPr id="7" name="Text 4"/>
          <p:cNvSpPr/>
          <p:nvPr/>
        </p:nvSpPr>
        <p:spPr>
          <a:xfrm>
            <a:off x="1133475" y="3227388"/>
            <a:ext cx="7800975" cy="3609975"/>
          </a:xfrm>
          <a:prstGeom prst="rect">
            <a:avLst/>
          </a:prstGeom>
          <a:noFill/>
          <a:ln/>
        </p:spPr>
        <p:txBody>
          <a:bodyPr wrap="square" lIns="25400" tIns="25400" rIns="25400" bIns="25400" rtlCol="0" anchor="t">
            <a:normAutofit/>
          </a:bodyPr>
          <a:lstStyle/>
          <a:p>
            <a:pPr marL="200025" indent="-200025" algn="l">
              <a:lnSpc>
                <a:spcPct val="122727"/>
              </a:lnSpc>
              <a:buSzPct val="100000"/>
              <a:buChar char="•"/>
              <a:tabLst>
                <a:tab pos="200025" algn="l"/>
              </a:tabLst>
            </a:pPr>
            <a:r>
              <a:rPr lang="en-US" sz="2250" dirty="0">
                <a:solidFill>
                  <a:srgbClr val="33384A"/>
                </a:solidFill>
                <a:latin typeface="Calibri" pitchFamily="34" charset="0"/>
                <a:ea typeface="Calibri" pitchFamily="34" charset="-122"/>
                <a:cs typeface="Calibri" pitchFamily="34" charset="-120"/>
              </a:rPr>
              <a:t>Our margin of safety criteria ensures investment only when future prospects and the likely return on a stock are attractive</a:t>
            </a:r>
            <a:endParaRPr lang="en-US" sz="2250" dirty="0"/>
          </a:p>
          <a:p>
            <a:pPr marL="200025" indent="-200025" algn="l">
              <a:lnSpc>
                <a:spcPct val="122727"/>
              </a:lnSpc>
              <a:buSzPct val="100000"/>
              <a:buChar char="•"/>
              <a:tabLst>
                <a:tab pos="200025" algn="l"/>
              </a:tabLst>
            </a:pPr>
            <a:r>
              <a:rPr lang="en-US" sz="2250" dirty="0">
                <a:solidFill>
                  <a:srgbClr val="33384A"/>
                </a:solidFill>
                <a:latin typeface="Calibri" pitchFamily="34" charset="0"/>
                <a:ea typeface="Calibri" pitchFamily="34" charset="-122"/>
                <a:cs typeface="Calibri" pitchFamily="34" charset="-120"/>
              </a:rPr>
              <a:t>Our in-house algorithm, based on our past investment data, ensures gradual investment in a stock at appropriate price levels</a:t>
            </a:r>
            <a:endParaRPr lang="en-US" sz="2250" dirty="0"/>
          </a:p>
          <a:p>
            <a:pPr marL="200025" indent="-200025" algn="l">
              <a:lnSpc>
                <a:spcPct val="122727"/>
              </a:lnSpc>
              <a:buSzPct val="100000"/>
              <a:buChar char="•"/>
              <a:tabLst>
                <a:tab pos="200025" algn="l"/>
              </a:tabLst>
            </a:pPr>
            <a:r>
              <a:rPr lang="en-US" sz="2250" dirty="0">
                <a:solidFill>
                  <a:srgbClr val="33384A"/>
                </a:solidFill>
                <a:latin typeface="Calibri" pitchFamily="34" charset="0"/>
                <a:ea typeface="Calibri" pitchFamily="34" charset="-122"/>
                <a:cs typeface="Calibri" pitchFamily="34" charset="-120"/>
              </a:rPr>
              <a:t>For us, a disciplined, research-based investment process ensures investment in our stocks always at the right price — and thereby the right time</a:t>
            </a:r>
            <a:endParaRPr lang="en-US" sz="2250" dirty="0"/>
          </a:p>
        </p:txBody>
      </p:sp>
      <p:sp>
        <p:nvSpPr>
          <p:cNvPr id="8" name="Text 5"/>
          <p:cNvSpPr/>
          <p:nvPr/>
        </p:nvSpPr>
        <p:spPr>
          <a:xfrm>
            <a:off x="9429750" y="1973263"/>
            <a:ext cx="8591550" cy="444500"/>
          </a:xfrm>
          <a:prstGeom prst="rect">
            <a:avLst/>
          </a:prstGeom>
          <a:noFill/>
          <a:ln/>
        </p:spPr>
        <p:txBody>
          <a:bodyPr wrap="square" lIns="25400" tIns="25400" rIns="25400" bIns="25400" rtlCol="0" anchor="t">
            <a:normAutofit lnSpcReduction="10000"/>
          </a:bodyPr>
          <a:lstStyle/>
          <a:p>
            <a:pPr marL="0" indent="0" algn="l">
              <a:buNone/>
            </a:pPr>
            <a:r>
              <a:rPr lang="en-US" sz="2625" b="1" dirty="0">
                <a:solidFill>
                  <a:srgbClr val="157A3E"/>
                </a:solidFill>
                <a:latin typeface="Calibri" pitchFamily="34" charset="0"/>
                <a:ea typeface="Calibri" pitchFamily="34" charset="-122"/>
                <a:cs typeface="Calibri" pitchFamily="34" charset="-120"/>
              </a:rPr>
              <a:t>Why India, why now</a:t>
            </a:r>
            <a:endParaRPr lang="en-US" sz="2625" dirty="0"/>
          </a:p>
        </p:txBody>
      </p:sp>
      <p:sp>
        <p:nvSpPr>
          <p:cNvPr id="9" name="Text 6"/>
          <p:cNvSpPr/>
          <p:nvPr/>
        </p:nvSpPr>
        <p:spPr>
          <a:xfrm>
            <a:off x="9515475" y="2627313"/>
            <a:ext cx="7800975" cy="4810125"/>
          </a:xfrm>
          <a:prstGeom prst="rect">
            <a:avLst/>
          </a:prstGeom>
          <a:noFill/>
          <a:ln/>
        </p:spPr>
        <p:txBody>
          <a:bodyPr wrap="square" lIns="25400" tIns="25400" rIns="25400" bIns="25400" rtlCol="0" anchor="t">
            <a:normAutofit/>
          </a:bodyPr>
          <a:lstStyle/>
          <a:p>
            <a:pPr marL="200025" indent="-200025" algn="l">
              <a:lnSpc>
                <a:spcPct val="122727"/>
              </a:lnSpc>
              <a:buSzPct val="100000"/>
              <a:buChar char="•"/>
              <a:tabLst>
                <a:tab pos="200025" algn="l"/>
              </a:tabLst>
            </a:pPr>
            <a:r>
              <a:rPr lang="en-US" sz="2250" dirty="0">
                <a:solidFill>
                  <a:srgbClr val="33384A"/>
                </a:solidFill>
                <a:latin typeface="Calibri" pitchFamily="34" charset="0"/>
                <a:ea typeface="Calibri" pitchFamily="34" charset="-122"/>
                <a:cs typeface="Calibri" pitchFamily="34" charset="-120"/>
              </a:rPr>
              <a:t>Improving robustness of institutional mechanisms due to continuing economic and regulatory reforms in India</a:t>
            </a:r>
            <a:endParaRPr lang="en-US" sz="2250" dirty="0"/>
          </a:p>
          <a:p>
            <a:pPr marL="200025" indent="-200025" algn="l">
              <a:lnSpc>
                <a:spcPct val="122727"/>
              </a:lnSpc>
              <a:buSzPct val="100000"/>
              <a:buChar char="•"/>
              <a:tabLst>
                <a:tab pos="200025" algn="l"/>
              </a:tabLst>
            </a:pPr>
            <a:r>
              <a:rPr lang="en-US" sz="2250" dirty="0">
                <a:solidFill>
                  <a:srgbClr val="33384A"/>
                </a:solidFill>
                <a:latin typeface="Calibri" pitchFamily="34" charset="0"/>
                <a:ea typeface="Calibri" pitchFamily="34" charset="-122"/>
                <a:cs typeface="Calibri" pitchFamily="34" charset="-120"/>
              </a:rPr>
              <a:t>Increasing sophistication in demand for various goods and services</a:t>
            </a:r>
            <a:endParaRPr lang="en-US" sz="2250" dirty="0"/>
          </a:p>
          <a:p>
            <a:pPr marL="200025" indent="-200025" algn="l">
              <a:lnSpc>
                <a:spcPct val="122727"/>
              </a:lnSpc>
              <a:buSzPct val="100000"/>
              <a:buChar char="•"/>
              <a:tabLst>
                <a:tab pos="200025" algn="l"/>
              </a:tabLst>
            </a:pPr>
            <a:r>
              <a:rPr lang="en-US" sz="2250" dirty="0">
                <a:solidFill>
                  <a:srgbClr val="33384A"/>
                </a:solidFill>
                <a:latin typeface="Calibri" pitchFamily="34" charset="0"/>
                <a:ea typeface="Calibri" pitchFamily="34" charset="-122"/>
                <a:cs typeface="Calibri" pitchFamily="34" charset="-120"/>
              </a:rPr>
              <a:t>Emergence of a new set of enlightened entrepreneurs and managers</a:t>
            </a:r>
            <a:endParaRPr lang="en-US" sz="2250" dirty="0"/>
          </a:p>
          <a:p>
            <a:pPr marL="200025" indent="-200025" algn="l">
              <a:lnSpc>
                <a:spcPct val="122727"/>
              </a:lnSpc>
              <a:buSzPct val="100000"/>
              <a:buChar char="•"/>
              <a:tabLst>
                <a:tab pos="200025" algn="l"/>
              </a:tabLst>
            </a:pPr>
            <a:r>
              <a:rPr lang="en-US" sz="2250" dirty="0">
                <a:solidFill>
                  <a:srgbClr val="33384A"/>
                </a:solidFill>
                <a:latin typeface="Calibri" pitchFamily="34" charset="0"/>
                <a:ea typeface="Calibri" pitchFamily="34" charset="-122"/>
                <a:cs typeface="Calibri" pitchFamily="34" charset="-120"/>
              </a:rPr>
              <a:t>Increasing global competition improving quality of products and services</a:t>
            </a:r>
            <a:endParaRPr lang="en-US" sz="2250" dirty="0"/>
          </a:p>
          <a:p>
            <a:pPr marL="200025" indent="-200025" algn="l">
              <a:lnSpc>
                <a:spcPct val="122727"/>
              </a:lnSpc>
              <a:buSzPct val="100000"/>
              <a:buChar char="•"/>
              <a:tabLst>
                <a:tab pos="200025" algn="l"/>
              </a:tabLst>
            </a:pPr>
            <a:r>
              <a:rPr lang="en-US" sz="2250" dirty="0">
                <a:solidFill>
                  <a:srgbClr val="33384A"/>
                </a:solidFill>
                <a:latin typeface="Calibri" pitchFamily="34" charset="0"/>
                <a:ea typeface="Calibri" pitchFamily="34" charset="-122"/>
                <a:cs typeface="Calibri" pitchFamily="34" charset="-120"/>
              </a:rPr>
              <a:t>Long-term vision of key Indian decision-makers</a:t>
            </a:r>
            <a:endParaRPr lang="en-US" sz="2250" dirty="0"/>
          </a:p>
        </p:txBody>
      </p:sp>
      <p:sp>
        <p:nvSpPr>
          <p:cNvPr id="10" name="Shape 7"/>
          <p:cNvSpPr/>
          <p:nvPr/>
        </p:nvSpPr>
        <p:spPr>
          <a:xfrm>
            <a:off x="1047750" y="7867650"/>
            <a:ext cx="16192500" cy="1447800"/>
          </a:xfrm>
          <a:prstGeom prst="rect">
            <a:avLst/>
          </a:prstGeom>
          <a:solidFill>
            <a:srgbClr val="23285F"/>
          </a:solidFill>
          <a:ln/>
        </p:spPr>
        <p:txBody>
          <a:bodyPr/>
          <a:lstStyle/>
          <a:p>
            <a:endParaRPr lang="en-IN"/>
          </a:p>
        </p:txBody>
      </p:sp>
      <p:sp>
        <p:nvSpPr>
          <p:cNvPr id="11" name="Text 8"/>
          <p:cNvSpPr/>
          <p:nvPr/>
        </p:nvSpPr>
        <p:spPr>
          <a:xfrm>
            <a:off x="1466850" y="8191500"/>
            <a:ext cx="15814929" cy="838200"/>
          </a:xfrm>
          <a:prstGeom prst="rect">
            <a:avLst/>
          </a:prstGeom>
          <a:noFill/>
          <a:ln/>
        </p:spPr>
        <p:txBody>
          <a:bodyPr wrap="square" lIns="25400" tIns="25400" rIns="25400" bIns="25400" rtlCol="0" anchor="t">
            <a:normAutofit/>
          </a:bodyPr>
          <a:lstStyle/>
          <a:p>
            <a:pPr marL="0" indent="0" algn="l">
              <a:lnSpc>
                <a:spcPct val="123529"/>
              </a:lnSpc>
              <a:buNone/>
            </a:pPr>
            <a:r>
              <a:rPr lang="en-US" sz="2100" b="1" dirty="0">
                <a:solidFill>
                  <a:srgbClr val="FFFFFF"/>
                </a:solidFill>
                <a:latin typeface="Calibri" pitchFamily="34" charset="0"/>
                <a:ea typeface="Calibri" pitchFamily="34" charset="-122"/>
                <a:cs typeface="Calibri" pitchFamily="34" charset="-120"/>
              </a:rPr>
              <a:t>ना भूतो न भविष्यति </a:t>
            </a:r>
            <a:r>
              <a:rPr lang="en-US" sz="2100" dirty="0">
                <a:solidFill>
                  <a:srgbClr val="FFFFFF"/>
                </a:solidFill>
                <a:latin typeface="Calibri" pitchFamily="34" charset="0"/>
                <a:ea typeface="Calibri" pitchFamily="34" charset="-122"/>
                <a:cs typeface="Calibri" pitchFamily="34" charset="-120"/>
              </a:rPr>
              <a:t>— we believe the best time ever for the Indian economy and its set of innovative firms has come now. The scale of wealth creation in the coming decades in India is likely to be far more than whatever one has seen so far.</a:t>
            </a:r>
            <a:endParaRPr lang="en-US" sz="2100" dirty="0"/>
          </a:p>
        </p:txBody>
      </p:sp>
      <p:sp>
        <p:nvSpPr>
          <p:cNvPr id="12" name="Shape 9"/>
          <p:cNvSpPr/>
          <p:nvPr/>
        </p:nvSpPr>
        <p:spPr>
          <a:xfrm>
            <a:off x="1047750" y="9315450"/>
            <a:ext cx="16192500" cy="9525"/>
          </a:xfrm>
          <a:prstGeom prst="rect">
            <a:avLst/>
          </a:prstGeom>
          <a:solidFill>
            <a:srgbClr val="E4E6ED"/>
          </a:solidFill>
          <a:ln/>
        </p:spPr>
        <p:txBody>
          <a:bodyPr/>
          <a:lstStyle/>
          <a:p>
            <a:endParaRPr lang="en-IN"/>
          </a:p>
        </p:txBody>
      </p:sp>
      <p:sp>
        <p:nvSpPr>
          <p:cNvPr id="13" name="Text 10"/>
          <p:cNvSpPr/>
          <p:nvPr/>
        </p:nvSpPr>
        <p:spPr>
          <a:xfrm>
            <a:off x="1047750" y="953135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14" name="Text 11"/>
          <p:cNvSpPr/>
          <p:nvPr/>
        </p:nvSpPr>
        <p:spPr>
          <a:xfrm>
            <a:off x="17008476" y="953135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12</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666750"/>
            <a:ext cx="15140338" cy="1193800"/>
          </a:xfrm>
          <a:prstGeom prst="rect">
            <a:avLst/>
          </a:prstGeom>
          <a:noFill/>
          <a:ln/>
        </p:spPr>
        <p:txBody>
          <a:bodyPr wrap="square" lIns="25400" tIns="25400" rIns="25400" bIns="25400" rtlCol="0" anchor="t">
            <a:normAutofit/>
          </a:bodyPr>
          <a:lstStyle/>
          <a:p>
            <a:pPr marL="0" indent="0" algn="l">
              <a:buNone/>
            </a:pPr>
            <a:r>
              <a:rPr lang="en-US" sz="3750" b="1" kern="0" spc="150" dirty="0">
                <a:solidFill>
                  <a:srgbClr val="23285F"/>
                </a:solidFill>
                <a:latin typeface="Calibri" pitchFamily="34" charset="0"/>
                <a:ea typeface="Calibri" pitchFamily="34" charset="-122"/>
                <a:cs typeface="Calibri" pitchFamily="34" charset="-120"/>
              </a:rPr>
              <a:t>CHANAKYA GIFT CITY GROWTH FUND — PROPOSED PORTFOLIO STRATEGY</a:t>
            </a:r>
            <a:endParaRPr lang="en-US" sz="3750" dirty="0"/>
          </a:p>
        </p:txBody>
      </p:sp>
      <p:sp>
        <p:nvSpPr>
          <p:cNvPr id="3" name="Shape 1"/>
          <p:cNvSpPr/>
          <p:nvPr/>
        </p:nvSpPr>
        <p:spPr>
          <a:xfrm>
            <a:off x="1047750" y="1974850"/>
            <a:ext cx="666750" cy="57150"/>
          </a:xfrm>
          <a:prstGeom prst="rect">
            <a:avLst/>
          </a:prstGeom>
          <a:solidFill>
            <a:srgbClr val="157A3E"/>
          </a:solidFill>
          <a:ln/>
        </p:spPr>
        <p:txBody>
          <a:bodyPr/>
          <a:lstStyle/>
          <a:p>
            <a:endParaRPr lang="en-IN"/>
          </a:p>
        </p:txBody>
      </p:sp>
      <p:sp>
        <p:nvSpPr>
          <p:cNvPr id="4" name="Shape 2"/>
          <p:cNvSpPr/>
          <p:nvPr/>
        </p:nvSpPr>
        <p:spPr>
          <a:xfrm>
            <a:off x="1714500" y="19748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666750"/>
            <a:ext cx="1493143" cy="552450"/>
          </a:xfrm>
          <a:prstGeom prst="rect">
            <a:avLst/>
          </a:prstGeom>
        </p:spPr>
      </p:pic>
      <p:sp>
        <p:nvSpPr>
          <p:cNvPr id="6" name="Text 3"/>
          <p:cNvSpPr/>
          <p:nvPr/>
        </p:nvSpPr>
        <p:spPr>
          <a:xfrm>
            <a:off x="1047750" y="2317750"/>
            <a:ext cx="8612505" cy="374650"/>
          </a:xfrm>
          <a:prstGeom prst="rect">
            <a:avLst/>
          </a:prstGeom>
          <a:noFill/>
          <a:ln/>
        </p:spPr>
        <p:txBody>
          <a:bodyPr wrap="square" lIns="25400" tIns="25400" rIns="25400" bIns="25400" rtlCol="0" anchor="t">
            <a:normAutofit lnSpcReduction="10000"/>
          </a:bodyPr>
          <a:lstStyle/>
          <a:p>
            <a:pPr marL="0" indent="0" algn="l">
              <a:buNone/>
            </a:pPr>
            <a:r>
              <a:rPr lang="en-US" sz="2175" b="1" dirty="0">
                <a:solidFill>
                  <a:srgbClr val="157A3E"/>
                </a:solidFill>
                <a:latin typeface="Calibri" pitchFamily="34" charset="0"/>
                <a:ea typeface="Calibri" pitchFamily="34" charset="-122"/>
                <a:cs typeface="Calibri" pitchFamily="34" charset="-120"/>
              </a:rPr>
              <a:t>Allocation</a:t>
            </a:r>
            <a:endParaRPr lang="en-US" sz="2175" dirty="0"/>
          </a:p>
        </p:txBody>
      </p:sp>
      <p:sp>
        <p:nvSpPr>
          <p:cNvPr id="7" name="Text 4"/>
          <p:cNvSpPr/>
          <p:nvPr/>
        </p:nvSpPr>
        <p:spPr>
          <a:xfrm>
            <a:off x="1166812" y="2768600"/>
            <a:ext cx="7786688" cy="1228725"/>
          </a:xfrm>
          <a:prstGeom prst="rect">
            <a:avLst/>
          </a:prstGeom>
          <a:noFill/>
          <a:ln/>
        </p:spPr>
        <p:txBody>
          <a:bodyPr wrap="square" lIns="25400" tIns="25400" rIns="25400" bIns="25400" rtlCol="0" anchor="t">
            <a:normAutofit/>
          </a:bodyPr>
          <a:lstStyle/>
          <a:p>
            <a:pPr marL="166688" indent="-166688" algn="l">
              <a:lnSpc>
                <a:spcPct val="114130"/>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Maximum allocation to unlisted Indian equities: 15%</a:t>
            </a:r>
            <a:endParaRPr lang="en-US" sz="1875" dirty="0"/>
          </a:p>
          <a:p>
            <a:pPr marL="166688" indent="-166688" algn="l">
              <a:lnSpc>
                <a:spcPct val="114130"/>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Maximum allocation to global equities: 15%</a:t>
            </a:r>
            <a:endParaRPr lang="en-US" sz="1875" dirty="0"/>
          </a:p>
          <a:p>
            <a:pPr marL="166688" indent="-166688" algn="l">
              <a:lnSpc>
                <a:spcPct val="114130"/>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At least 85% of the portfolio will be invested in listed Indian equities</a:t>
            </a:r>
            <a:endParaRPr lang="en-US" sz="1875" dirty="0"/>
          </a:p>
        </p:txBody>
      </p:sp>
      <p:sp>
        <p:nvSpPr>
          <p:cNvPr id="8" name="Text 5"/>
          <p:cNvSpPr/>
          <p:nvPr/>
        </p:nvSpPr>
        <p:spPr>
          <a:xfrm>
            <a:off x="1047750" y="4206875"/>
            <a:ext cx="8612505" cy="374650"/>
          </a:xfrm>
          <a:prstGeom prst="rect">
            <a:avLst/>
          </a:prstGeom>
          <a:noFill/>
          <a:ln/>
        </p:spPr>
        <p:txBody>
          <a:bodyPr wrap="square" lIns="25400" tIns="25400" rIns="25400" bIns="25400" rtlCol="0" anchor="t">
            <a:normAutofit lnSpcReduction="10000"/>
          </a:bodyPr>
          <a:lstStyle/>
          <a:p>
            <a:pPr marL="0" indent="0" algn="l">
              <a:buNone/>
            </a:pPr>
            <a:r>
              <a:rPr lang="en-US" sz="2175" b="1" dirty="0">
                <a:solidFill>
                  <a:srgbClr val="157A3E"/>
                </a:solidFill>
                <a:latin typeface="Calibri" pitchFamily="34" charset="0"/>
                <a:ea typeface="Calibri" pitchFamily="34" charset="-122"/>
                <a:cs typeface="Calibri" pitchFamily="34" charset="-120"/>
              </a:rPr>
              <a:t>Portfolio weight of a stock is a function of</a:t>
            </a:r>
            <a:endParaRPr lang="en-US" sz="2175" dirty="0"/>
          </a:p>
        </p:txBody>
      </p:sp>
      <p:sp>
        <p:nvSpPr>
          <p:cNvPr id="9" name="Text 6"/>
          <p:cNvSpPr/>
          <p:nvPr/>
        </p:nvSpPr>
        <p:spPr>
          <a:xfrm>
            <a:off x="1166812" y="4657725"/>
            <a:ext cx="7786688" cy="1228725"/>
          </a:xfrm>
          <a:prstGeom prst="rect">
            <a:avLst/>
          </a:prstGeom>
          <a:noFill/>
          <a:ln/>
        </p:spPr>
        <p:txBody>
          <a:bodyPr wrap="square" lIns="25400" tIns="25400" rIns="25400" bIns="25400" rtlCol="0" anchor="t">
            <a:normAutofit/>
          </a:bodyPr>
          <a:lstStyle/>
          <a:p>
            <a:pPr marL="166688" indent="-166688" algn="l">
              <a:lnSpc>
                <a:spcPct val="114130"/>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Quality of management</a:t>
            </a:r>
            <a:endParaRPr lang="en-US" sz="1875" dirty="0"/>
          </a:p>
          <a:p>
            <a:pPr marL="166688" indent="-166688" algn="l">
              <a:lnSpc>
                <a:spcPct val="114130"/>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Margin of safety, viz. long-term return estimated by us</a:t>
            </a:r>
            <a:endParaRPr lang="en-US" sz="1875" dirty="0"/>
          </a:p>
          <a:p>
            <a:pPr marL="166688" indent="-166688" algn="l">
              <a:lnSpc>
                <a:spcPct val="114130"/>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Risk limits based on the above two factors</a:t>
            </a:r>
            <a:endParaRPr lang="en-US" sz="1875" dirty="0"/>
          </a:p>
        </p:txBody>
      </p:sp>
      <p:sp>
        <p:nvSpPr>
          <p:cNvPr id="10" name="Text 7"/>
          <p:cNvSpPr/>
          <p:nvPr/>
        </p:nvSpPr>
        <p:spPr>
          <a:xfrm>
            <a:off x="9410700" y="2317750"/>
            <a:ext cx="8612505" cy="374650"/>
          </a:xfrm>
          <a:prstGeom prst="rect">
            <a:avLst/>
          </a:prstGeom>
          <a:noFill/>
          <a:ln/>
        </p:spPr>
        <p:txBody>
          <a:bodyPr wrap="square" lIns="25400" tIns="25400" rIns="25400" bIns="25400" rtlCol="0" anchor="t">
            <a:normAutofit lnSpcReduction="10000"/>
          </a:bodyPr>
          <a:lstStyle/>
          <a:p>
            <a:pPr marL="0" indent="0" algn="l">
              <a:buNone/>
            </a:pPr>
            <a:r>
              <a:rPr lang="en-US" sz="2175" b="1" dirty="0">
                <a:solidFill>
                  <a:srgbClr val="157A3E"/>
                </a:solidFill>
                <a:latin typeface="Calibri" pitchFamily="34" charset="0"/>
                <a:ea typeface="Calibri" pitchFamily="34" charset="-122"/>
                <a:cs typeface="Calibri" pitchFamily="34" charset="-120"/>
              </a:rPr>
              <a:t>Structure &amp; selection</a:t>
            </a:r>
            <a:endParaRPr lang="en-US" sz="2175" dirty="0"/>
          </a:p>
        </p:txBody>
      </p:sp>
      <p:sp>
        <p:nvSpPr>
          <p:cNvPr id="11" name="Text 8"/>
          <p:cNvSpPr/>
          <p:nvPr/>
        </p:nvSpPr>
        <p:spPr>
          <a:xfrm>
            <a:off x="9529763" y="2768600"/>
            <a:ext cx="7786688" cy="3105150"/>
          </a:xfrm>
          <a:prstGeom prst="rect">
            <a:avLst/>
          </a:prstGeom>
          <a:noFill/>
          <a:ln/>
        </p:spPr>
        <p:txBody>
          <a:bodyPr wrap="square" lIns="25400" tIns="25400" rIns="25400" bIns="25400" rtlCol="0" anchor="t">
            <a:normAutofit/>
          </a:bodyPr>
          <a:lstStyle/>
          <a:p>
            <a:pPr marL="166688" indent="-166688" algn="l">
              <a:lnSpc>
                <a:spcPct val="114130"/>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The open-end fund structure necessitates investment in low-impact-cost stocks; this is to be achieved by means of appropriate portfolio structure and selection of stocks</a:t>
            </a:r>
            <a:endParaRPr lang="en-US" sz="1875" dirty="0"/>
          </a:p>
          <a:p>
            <a:pPr marL="166688" indent="-166688" algn="l">
              <a:lnSpc>
                <a:spcPct val="114130"/>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Selective investment in high-quality global stocks in knowledge and service businesses at an adequate margin of safety — to avail of value creation in the cutting-edge businesses of the future</a:t>
            </a:r>
            <a:endParaRPr lang="en-US" sz="1875" dirty="0"/>
          </a:p>
          <a:p>
            <a:pPr marL="166688" indent="-166688" algn="l">
              <a:lnSpc>
                <a:spcPct val="114130"/>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Selective investment in Indian stocks very close to IPO</a:t>
            </a:r>
            <a:endParaRPr lang="en-US" sz="1875" dirty="0"/>
          </a:p>
          <a:p>
            <a:pPr marL="166688" indent="-166688" algn="l">
              <a:lnSpc>
                <a:spcPct val="114130"/>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Superior risk management</a:t>
            </a:r>
            <a:endParaRPr lang="en-US" sz="1875" dirty="0"/>
          </a:p>
        </p:txBody>
      </p:sp>
      <p:sp>
        <p:nvSpPr>
          <p:cNvPr id="12" name="Text 9"/>
          <p:cNvSpPr/>
          <p:nvPr/>
        </p:nvSpPr>
        <p:spPr>
          <a:xfrm>
            <a:off x="1047750" y="7049889"/>
            <a:ext cx="17811750" cy="374650"/>
          </a:xfrm>
          <a:prstGeom prst="rect">
            <a:avLst/>
          </a:prstGeom>
          <a:noFill/>
          <a:ln/>
        </p:spPr>
        <p:txBody>
          <a:bodyPr wrap="square" lIns="25400" tIns="25400" rIns="25400" bIns="25400" rtlCol="0" anchor="t">
            <a:normAutofit lnSpcReduction="10000"/>
          </a:bodyPr>
          <a:lstStyle/>
          <a:p>
            <a:pPr marL="0" indent="0" algn="l">
              <a:buNone/>
            </a:pPr>
            <a:r>
              <a:rPr lang="en-US" sz="2175" b="1" dirty="0">
                <a:solidFill>
                  <a:srgbClr val="157A3E"/>
                </a:solidFill>
                <a:latin typeface="Calibri" pitchFamily="34" charset="0"/>
                <a:ea typeface="Calibri" pitchFamily="34" charset="-122"/>
                <a:cs typeface="Calibri" pitchFamily="34" charset="-120"/>
              </a:rPr>
              <a:t>Ensures a superior risk management outcome</a:t>
            </a:r>
            <a:endParaRPr lang="en-US" sz="2175" dirty="0"/>
          </a:p>
        </p:txBody>
      </p:sp>
      <p:sp>
        <p:nvSpPr>
          <p:cNvPr id="13" name="Shape 10"/>
          <p:cNvSpPr/>
          <p:nvPr/>
        </p:nvSpPr>
        <p:spPr>
          <a:xfrm>
            <a:off x="1047750" y="7538839"/>
            <a:ext cx="3848100" cy="1776611"/>
          </a:xfrm>
          <a:prstGeom prst="rect">
            <a:avLst/>
          </a:prstGeom>
          <a:solidFill>
            <a:srgbClr val="F6F7FA"/>
          </a:solidFill>
          <a:ln/>
        </p:spPr>
        <p:txBody>
          <a:bodyPr/>
          <a:lstStyle/>
          <a:p>
            <a:endParaRPr lang="en-IN"/>
          </a:p>
        </p:txBody>
      </p:sp>
      <p:sp>
        <p:nvSpPr>
          <p:cNvPr id="14" name="Shape 11"/>
          <p:cNvSpPr/>
          <p:nvPr/>
        </p:nvSpPr>
        <p:spPr>
          <a:xfrm>
            <a:off x="1047750" y="7538839"/>
            <a:ext cx="3848100" cy="57150"/>
          </a:xfrm>
          <a:prstGeom prst="rect">
            <a:avLst/>
          </a:prstGeom>
          <a:solidFill>
            <a:srgbClr val="157A3E"/>
          </a:solidFill>
          <a:ln/>
        </p:spPr>
        <p:txBody>
          <a:bodyPr/>
          <a:lstStyle/>
          <a:p>
            <a:endParaRPr lang="en-IN"/>
          </a:p>
        </p:txBody>
      </p:sp>
      <p:sp>
        <p:nvSpPr>
          <p:cNvPr id="15" name="Text 12"/>
          <p:cNvSpPr/>
          <p:nvPr/>
        </p:nvSpPr>
        <p:spPr>
          <a:xfrm>
            <a:off x="1295400" y="7805539"/>
            <a:ext cx="3688080" cy="33655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23285F"/>
                </a:solidFill>
                <a:latin typeface="Calibri" pitchFamily="34" charset="0"/>
                <a:ea typeface="Calibri" pitchFamily="34" charset="-122"/>
                <a:cs typeface="Calibri" pitchFamily="34" charset="-120"/>
              </a:rPr>
              <a:t>No margin call risk</a:t>
            </a:r>
            <a:endParaRPr lang="en-US" sz="1950" dirty="0"/>
          </a:p>
        </p:txBody>
      </p:sp>
      <p:sp>
        <p:nvSpPr>
          <p:cNvPr id="16" name="Text 13"/>
          <p:cNvSpPr/>
          <p:nvPr/>
        </p:nvSpPr>
        <p:spPr>
          <a:xfrm>
            <a:off x="1295400" y="8180189"/>
            <a:ext cx="3453384" cy="655241"/>
          </a:xfrm>
          <a:prstGeom prst="rect">
            <a:avLst/>
          </a:prstGeom>
          <a:noFill/>
          <a:ln/>
        </p:spPr>
        <p:txBody>
          <a:bodyPr wrap="square" lIns="25400" tIns="25400" rIns="25400" bIns="25400" rtlCol="0" anchor="t">
            <a:normAutofit/>
          </a:bodyPr>
          <a:lstStyle/>
          <a:p>
            <a:pPr marL="0" indent="0" algn="l">
              <a:lnSpc>
                <a:spcPct val="110455"/>
              </a:lnSpc>
              <a:buNone/>
            </a:pPr>
            <a:r>
              <a:rPr lang="en-US" sz="1800" dirty="0">
                <a:solidFill>
                  <a:srgbClr val="33384A"/>
                </a:solidFill>
                <a:latin typeface="Calibri" pitchFamily="34" charset="0"/>
                <a:ea typeface="Calibri" pitchFamily="34" charset="-122"/>
                <a:cs typeface="Calibri" pitchFamily="34" charset="-120"/>
              </a:rPr>
              <a:t>Zero external leverage — investors will never get a margin call</a:t>
            </a:r>
            <a:endParaRPr lang="en-US" sz="1800" dirty="0"/>
          </a:p>
        </p:txBody>
      </p:sp>
      <p:sp>
        <p:nvSpPr>
          <p:cNvPr id="17" name="Shape 14"/>
          <p:cNvSpPr/>
          <p:nvPr/>
        </p:nvSpPr>
        <p:spPr>
          <a:xfrm>
            <a:off x="5162550" y="7538839"/>
            <a:ext cx="3848100" cy="1776611"/>
          </a:xfrm>
          <a:prstGeom prst="rect">
            <a:avLst/>
          </a:prstGeom>
          <a:solidFill>
            <a:srgbClr val="F6F7FA"/>
          </a:solidFill>
          <a:ln/>
        </p:spPr>
        <p:txBody>
          <a:bodyPr/>
          <a:lstStyle/>
          <a:p>
            <a:endParaRPr lang="en-IN"/>
          </a:p>
        </p:txBody>
      </p:sp>
      <p:sp>
        <p:nvSpPr>
          <p:cNvPr id="18" name="Shape 15"/>
          <p:cNvSpPr/>
          <p:nvPr/>
        </p:nvSpPr>
        <p:spPr>
          <a:xfrm>
            <a:off x="5162550" y="7538839"/>
            <a:ext cx="3848100" cy="57150"/>
          </a:xfrm>
          <a:prstGeom prst="rect">
            <a:avLst/>
          </a:prstGeom>
          <a:solidFill>
            <a:srgbClr val="DD3333"/>
          </a:solidFill>
          <a:ln/>
        </p:spPr>
        <p:txBody>
          <a:bodyPr/>
          <a:lstStyle/>
          <a:p>
            <a:endParaRPr lang="en-IN"/>
          </a:p>
        </p:txBody>
      </p:sp>
      <p:sp>
        <p:nvSpPr>
          <p:cNvPr id="19" name="Text 16"/>
          <p:cNvSpPr/>
          <p:nvPr/>
        </p:nvSpPr>
        <p:spPr>
          <a:xfrm>
            <a:off x="5410200" y="7805539"/>
            <a:ext cx="3688080" cy="33655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23285F"/>
                </a:solidFill>
                <a:latin typeface="Calibri" pitchFamily="34" charset="0"/>
                <a:ea typeface="Calibri" pitchFamily="34" charset="-122"/>
                <a:cs typeface="Calibri" pitchFamily="34" charset="-120"/>
              </a:rPr>
              <a:t>No illiquidity risk</a:t>
            </a:r>
            <a:endParaRPr lang="en-US" sz="1950" dirty="0"/>
          </a:p>
        </p:txBody>
      </p:sp>
      <p:sp>
        <p:nvSpPr>
          <p:cNvPr id="20" name="Text 17"/>
          <p:cNvSpPr/>
          <p:nvPr/>
        </p:nvSpPr>
        <p:spPr>
          <a:xfrm>
            <a:off x="5410200" y="8180189"/>
            <a:ext cx="3453384" cy="963811"/>
          </a:xfrm>
          <a:prstGeom prst="rect">
            <a:avLst/>
          </a:prstGeom>
          <a:noFill/>
          <a:ln/>
        </p:spPr>
        <p:txBody>
          <a:bodyPr wrap="square" lIns="25400" tIns="25400" rIns="25400" bIns="25400" rtlCol="0" anchor="t">
            <a:normAutofit/>
          </a:bodyPr>
          <a:lstStyle/>
          <a:p>
            <a:pPr marL="0" indent="0" algn="l">
              <a:lnSpc>
                <a:spcPct val="110455"/>
              </a:lnSpc>
              <a:buNone/>
            </a:pPr>
            <a:r>
              <a:rPr lang="en-US" sz="1800" dirty="0">
                <a:solidFill>
                  <a:srgbClr val="33384A"/>
                </a:solidFill>
                <a:latin typeface="Calibri" pitchFamily="34" charset="0"/>
                <a:ea typeface="Calibri" pitchFamily="34" charset="-122"/>
                <a:cs typeface="Calibri" pitchFamily="34" charset="-120"/>
              </a:rPr>
              <a:t>Anytime withdrawability of principal and profits; highly liquid investments</a:t>
            </a:r>
            <a:endParaRPr lang="en-US" sz="1800" dirty="0"/>
          </a:p>
        </p:txBody>
      </p:sp>
      <p:sp>
        <p:nvSpPr>
          <p:cNvPr id="21" name="Shape 18"/>
          <p:cNvSpPr/>
          <p:nvPr/>
        </p:nvSpPr>
        <p:spPr>
          <a:xfrm>
            <a:off x="9277350" y="7538839"/>
            <a:ext cx="3848100" cy="1776611"/>
          </a:xfrm>
          <a:prstGeom prst="rect">
            <a:avLst/>
          </a:prstGeom>
          <a:solidFill>
            <a:srgbClr val="F6F7FA"/>
          </a:solidFill>
          <a:ln/>
        </p:spPr>
        <p:txBody>
          <a:bodyPr/>
          <a:lstStyle/>
          <a:p>
            <a:endParaRPr lang="en-IN"/>
          </a:p>
        </p:txBody>
      </p:sp>
      <p:sp>
        <p:nvSpPr>
          <p:cNvPr id="22" name="Shape 19"/>
          <p:cNvSpPr/>
          <p:nvPr/>
        </p:nvSpPr>
        <p:spPr>
          <a:xfrm>
            <a:off x="9277350" y="7538839"/>
            <a:ext cx="3848100" cy="57150"/>
          </a:xfrm>
          <a:prstGeom prst="rect">
            <a:avLst/>
          </a:prstGeom>
          <a:solidFill>
            <a:srgbClr val="23285F"/>
          </a:solidFill>
          <a:ln/>
        </p:spPr>
        <p:txBody>
          <a:bodyPr/>
          <a:lstStyle/>
          <a:p>
            <a:endParaRPr lang="en-IN"/>
          </a:p>
        </p:txBody>
      </p:sp>
      <p:sp>
        <p:nvSpPr>
          <p:cNvPr id="23" name="Text 20"/>
          <p:cNvSpPr/>
          <p:nvPr/>
        </p:nvSpPr>
        <p:spPr>
          <a:xfrm>
            <a:off x="9525000" y="7805539"/>
            <a:ext cx="3688080" cy="33655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23285F"/>
                </a:solidFill>
                <a:latin typeface="Calibri" pitchFamily="34" charset="0"/>
                <a:ea typeface="Calibri" pitchFamily="34" charset="-122"/>
                <a:cs typeface="Calibri" pitchFamily="34" charset="-120"/>
              </a:rPr>
              <a:t>Strong legal recourse</a:t>
            </a:r>
            <a:endParaRPr lang="en-US" sz="1950" dirty="0"/>
          </a:p>
        </p:txBody>
      </p:sp>
      <p:sp>
        <p:nvSpPr>
          <p:cNvPr id="24" name="Text 21"/>
          <p:cNvSpPr/>
          <p:nvPr/>
        </p:nvSpPr>
        <p:spPr>
          <a:xfrm>
            <a:off x="9525000" y="8180189"/>
            <a:ext cx="3453384" cy="963811"/>
          </a:xfrm>
          <a:prstGeom prst="rect">
            <a:avLst/>
          </a:prstGeom>
          <a:noFill/>
          <a:ln/>
        </p:spPr>
        <p:txBody>
          <a:bodyPr wrap="square" lIns="25400" tIns="25400" rIns="25400" bIns="25400" rtlCol="0" anchor="t">
            <a:normAutofit/>
          </a:bodyPr>
          <a:lstStyle/>
          <a:p>
            <a:pPr marL="0" indent="0" algn="l">
              <a:lnSpc>
                <a:spcPct val="110455"/>
              </a:lnSpc>
              <a:buNone/>
            </a:pPr>
            <a:r>
              <a:rPr lang="en-US" sz="1800" dirty="0">
                <a:solidFill>
                  <a:srgbClr val="33384A"/>
                </a:solidFill>
                <a:latin typeface="Calibri" pitchFamily="34" charset="0"/>
                <a:ea typeface="Calibri" pitchFamily="34" charset="-122"/>
                <a:cs typeface="Calibri" pitchFamily="34" charset="-120"/>
              </a:rPr>
              <a:t>The fund is based in strong jurisdictions, giving powerful legal recourse</a:t>
            </a:r>
            <a:endParaRPr lang="en-US" sz="1800" dirty="0"/>
          </a:p>
        </p:txBody>
      </p:sp>
      <p:sp>
        <p:nvSpPr>
          <p:cNvPr id="25" name="Shape 22"/>
          <p:cNvSpPr/>
          <p:nvPr/>
        </p:nvSpPr>
        <p:spPr>
          <a:xfrm>
            <a:off x="13392150" y="7538839"/>
            <a:ext cx="3848100" cy="1776611"/>
          </a:xfrm>
          <a:prstGeom prst="rect">
            <a:avLst/>
          </a:prstGeom>
          <a:solidFill>
            <a:srgbClr val="F6F7FA"/>
          </a:solidFill>
          <a:ln/>
        </p:spPr>
        <p:txBody>
          <a:bodyPr/>
          <a:lstStyle/>
          <a:p>
            <a:endParaRPr lang="en-IN"/>
          </a:p>
        </p:txBody>
      </p:sp>
      <p:sp>
        <p:nvSpPr>
          <p:cNvPr id="26" name="Shape 23"/>
          <p:cNvSpPr/>
          <p:nvPr/>
        </p:nvSpPr>
        <p:spPr>
          <a:xfrm>
            <a:off x="13392150" y="7538839"/>
            <a:ext cx="3848100" cy="57150"/>
          </a:xfrm>
          <a:prstGeom prst="rect">
            <a:avLst/>
          </a:prstGeom>
          <a:solidFill>
            <a:srgbClr val="157A3E"/>
          </a:solidFill>
          <a:ln/>
        </p:spPr>
        <p:txBody>
          <a:bodyPr/>
          <a:lstStyle/>
          <a:p>
            <a:endParaRPr lang="en-IN"/>
          </a:p>
        </p:txBody>
      </p:sp>
      <p:sp>
        <p:nvSpPr>
          <p:cNvPr id="27" name="Text 24"/>
          <p:cNvSpPr/>
          <p:nvPr/>
        </p:nvSpPr>
        <p:spPr>
          <a:xfrm>
            <a:off x="13639800" y="7805539"/>
            <a:ext cx="3688080" cy="33655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23285F"/>
                </a:solidFill>
                <a:latin typeface="Calibri" pitchFamily="34" charset="0"/>
                <a:ea typeface="Calibri" pitchFamily="34" charset="-122"/>
                <a:cs typeface="Calibri" pitchFamily="34" charset="-120"/>
              </a:rPr>
              <a:t>No exit fee</a:t>
            </a:r>
            <a:endParaRPr lang="en-US" sz="1950" dirty="0"/>
          </a:p>
        </p:txBody>
      </p:sp>
      <p:sp>
        <p:nvSpPr>
          <p:cNvPr id="28" name="Text 25"/>
          <p:cNvSpPr/>
          <p:nvPr/>
        </p:nvSpPr>
        <p:spPr>
          <a:xfrm>
            <a:off x="13639800" y="8180189"/>
            <a:ext cx="3453384" cy="655241"/>
          </a:xfrm>
          <a:prstGeom prst="rect">
            <a:avLst/>
          </a:prstGeom>
          <a:noFill/>
          <a:ln/>
        </p:spPr>
        <p:txBody>
          <a:bodyPr wrap="square" lIns="25400" tIns="25400" rIns="25400" bIns="25400" rtlCol="0" anchor="t">
            <a:normAutofit/>
          </a:bodyPr>
          <a:lstStyle/>
          <a:p>
            <a:pPr marL="0" indent="0" algn="l">
              <a:lnSpc>
                <a:spcPct val="110455"/>
              </a:lnSpc>
              <a:buNone/>
            </a:pPr>
            <a:r>
              <a:rPr lang="en-US" sz="1800" dirty="0">
                <a:solidFill>
                  <a:srgbClr val="33384A"/>
                </a:solidFill>
                <a:latin typeface="Calibri" pitchFamily="34" charset="0"/>
                <a:ea typeface="Calibri" pitchFamily="34" charset="-122"/>
                <a:cs typeface="Calibri" pitchFamily="34" charset="-120"/>
              </a:rPr>
              <a:t>Easy liquidity — no exit load on withdrawals</a:t>
            </a:r>
            <a:endParaRPr lang="en-US" sz="1800" dirty="0"/>
          </a:p>
        </p:txBody>
      </p:sp>
      <p:sp>
        <p:nvSpPr>
          <p:cNvPr id="29" name="Shape 26"/>
          <p:cNvSpPr/>
          <p:nvPr/>
        </p:nvSpPr>
        <p:spPr>
          <a:xfrm>
            <a:off x="1047750" y="9315450"/>
            <a:ext cx="16192500" cy="9525"/>
          </a:xfrm>
          <a:prstGeom prst="rect">
            <a:avLst/>
          </a:prstGeom>
          <a:solidFill>
            <a:srgbClr val="E4E6ED"/>
          </a:solidFill>
          <a:ln/>
        </p:spPr>
        <p:txBody>
          <a:bodyPr/>
          <a:lstStyle/>
          <a:p>
            <a:endParaRPr lang="en-IN"/>
          </a:p>
        </p:txBody>
      </p:sp>
      <p:sp>
        <p:nvSpPr>
          <p:cNvPr id="30" name="Text 27"/>
          <p:cNvSpPr/>
          <p:nvPr/>
        </p:nvSpPr>
        <p:spPr>
          <a:xfrm>
            <a:off x="1047750" y="953135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31" name="Text 28"/>
          <p:cNvSpPr/>
          <p:nvPr/>
        </p:nvSpPr>
        <p:spPr>
          <a:xfrm>
            <a:off x="17008476" y="953135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13</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7839462"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OVERVIEW OF GIFT CITY, INDIA</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Text 3"/>
          <p:cNvSpPr/>
          <p:nvPr/>
        </p:nvSpPr>
        <p:spPr>
          <a:xfrm>
            <a:off x="1047750" y="1981200"/>
            <a:ext cx="8754664" cy="923925"/>
          </a:xfrm>
          <a:prstGeom prst="rect">
            <a:avLst/>
          </a:prstGeom>
          <a:noFill/>
          <a:ln/>
        </p:spPr>
        <p:txBody>
          <a:bodyPr wrap="square" lIns="25400" tIns="25400" rIns="25400" bIns="25400" rtlCol="0" anchor="t">
            <a:normAutofit/>
          </a:bodyPr>
          <a:lstStyle/>
          <a:p>
            <a:pPr marL="0" indent="0" algn="l">
              <a:lnSpc>
                <a:spcPct val="124554"/>
              </a:lnSpc>
              <a:buNone/>
            </a:pPr>
            <a:r>
              <a:rPr lang="en-US" sz="2325" dirty="0">
                <a:solidFill>
                  <a:srgbClr val="33384A"/>
                </a:solidFill>
                <a:latin typeface="Calibri" pitchFamily="34" charset="0"/>
                <a:ea typeface="Calibri" pitchFamily="34" charset="-122"/>
                <a:cs typeface="Calibri" pitchFamily="34" charset="-120"/>
              </a:rPr>
              <a:t>Gujarat International Finance Tec-City (GIFT) is India’s first and only International Financial Services Centre (IFSC).</a:t>
            </a:r>
            <a:endParaRPr lang="en-US" sz="2325" dirty="0"/>
          </a:p>
        </p:txBody>
      </p:sp>
      <p:sp>
        <p:nvSpPr>
          <p:cNvPr id="7" name="Text 4"/>
          <p:cNvSpPr/>
          <p:nvPr/>
        </p:nvSpPr>
        <p:spPr>
          <a:xfrm>
            <a:off x="1047750" y="3190875"/>
            <a:ext cx="8754664" cy="1366838"/>
          </a:xfrm>
          <a:prstGeom prst="rect">
            <a:avLst/>
          </a:prstGeom>
          <a:noFill/>
          <a:ln/>
        </p:spPr>
        <p:txBody>
          <a:bodyPr wrap="square" lIns="25400" tIns="25400" rIns="25400" bIns="25400" rtlCol="0" anchor="t">
            <a:normAutofit/>
          </a:bodyPr>
          <a:lstStyle/>
          <a:p>
            <a:pPr marL="0" indent="0" algn="l">
              <a:lnSpc>
                <a:spcPct val="124554"/>
              </a:lnSpc>
              <a:buNone/>
            </a:pPr>
            <a:r>
              <a:rPr lang="en-US" sz="2325" dirty="0">
                <a:solidFill>
                  <a:srgbClr val="33384A"/>
                </a:solidFill>
                <a:latin typeface="Calibri" pitchFamily="34" charset="0"/>
                <a:ea typeface="Calibri" pitchFamily="34" charset="-122"/>
                <a:cs typeface="Calibri" pitchFamily="34" charset="-120"/>
              </a:rPr>
              <a:t>GIFT is positioned as India’s gateway to global financial markets, facilitating inbound and outbound investments and hosting a myriad of other financial activities.</a:t>
            </a:r>
            <a:endParaRPr lang="en-US" sz="2325" dirty="0"/>
          </a:p>
        </p:txBody>
      </p:sp>
      <p:sp>
        <p:nvSpPr>
          <p:cNvPr id="8" name="Text 5"/>
          <p:cNvSpPr/>
          <p:nvPr/>
        </p:nvSpPr>
        <p:spPr>
          <a:xfrm>
            <a:off x="1047750" y="4843463"/>
            <a:ext cx="8754664" cy="1809750"/>
          </a:xfrm>
          <a:prstGeom prst="rect">
            <a:avLst/>
          </a:prstGeom>
          <a:noFill/>
          <a:ln/>
        </p:spPr>
        <p:txBody>
          <a:bodyPr wrap="square" lIns="25400" tIns="25400" rIns="25400" bIns="25400" rtlCol="0" anchor="t">
            <a:normAutofit/>
          </a:bodyPr>
          <a:lstStyle/>
          <a:p>
            <a:pPr marL="0" indent="0" algn="l">
              <a:lnSpc>
                <a:spcPct val="124554"/>
              </a:lnSpc>
              <a:buNone/>
            </a:pPr>
            <a:r>
              <a:rPr lang="en-US" sz="2325" dirty="0">
                <a:solidFill>
                  <a:srgbClr val="33384A"/>
                </a:solidFill>
                <a:latin typeface="Calibri" pitchFamily="34" charset="0"/>
                <a:ea typeface="Calibri" pitchFamily="34" charset="-122"/>
                <a:cs typeface="Calibri" pitchFamily="34" charset="-120"/>
              </a:rPr>
              <a:t>The International Financial Services Centres Authority (IFSCA) is a unified regulator for the IFSC. The regulatory powers of four financial services regulators in India — RBI, SEBI, IRDAI and PFRDA — have been vested in IFSCA.</a:t>
            </a:r>
            <a:endParaRPr lang="en-US" sz="2325" dirty="0"/>
          </a:p>
        </p:txBody>
      </p:sp>
      <p:sp>
        <p:nvSpPr>
          <p:cNvPr id="9" name="Shape 6"/>
          <p:cNvSpPr/>
          <p:nvPr/>
        </p:nvSpPr>
        <p:spPr>
          <a:xfrm>
            <a:off x="10157024" y="1981200"/>
            <a:ext cx="7083128" cy="830560"/>
          </a:xfrm>
          <a:prstGeom prst="rect">
            <a:avLst/>
          </a:prstGeom>
          <a:solidFill>
            <a:srgbClr val="F6F7FA"/>
          </a:solidFill>
          <a:ln/>
        </p:spPr>
        <p:txBody>
          <a:bodyPr/>
          <a:lstStyle/>
          <a:p>
            <a:endParaRPr lang="en-IN"/>
          </a:p>
        </p:txBody>
      </p:sp>
      <p:sp>
        <p:nvSpPr>
          <p:cNvPr id="10" name="Shape 7"/>
          <p:cNvSpPr/>
          <p:nvPr/>
        </p:nvSpPr>
        <p:spPr>
          <a:xfrm>
            <a:off x="10442774" y="2324100"/>
            <a:ext cx="114300" cy="114300"/>
          </a:xfrm>
          <a:prstGeom prst="rect">
            <a:avLst/>
          </a:prstGeom>
          <a:solidFill>
            <a:srgbClr val="157A3E"/>
          </a:solidFill>
          <a:ln/>
        </p:spPr>
        <p:txBody>
          <a:bodyPr/>
          <a:lstStyle/>
          <a:p>
            <a:endParaRPr lang="en-IN"/>
          </a:p>
        </p:txBody>
      </p:sp>
      <p:sp>
        <p:nvSpPr>
          <p:cNvPr id="11" name="Text 8"/>
          <p:cNvSpPr/>
          <p:nvPr/>
        </p:nvSpPr>
        <p:spPr>
          <a:xfrm>
            <a:off x="10728524" y="2209800"/>
            <a:ext cx="3093373" cy="411460"/>
          </a:xfrm>
          <a:prstGeom prst="rect">
            <a:avLst/>
          </a:prstGeom>
          <a:noFill/>
          <a:ln/>
        </p:spPr>
        <p:txBody>
          <a:bodyPr wrap="square" lIns="25400" tIns="25400" rIns="25400" bIns="25400" rtlCol="0" anchor="t">
            <a:normAutofit/>
          </a:bodyPr>
          <a:lstStyle/>
          <a:p>
            <a:pPr marL="0" indent="0" algn="l">
              <a:lnSpc>
                <a:spcPct val="115294"/>
              </a:lnSpc>
              <a:buNone/>
            </a:pPr>
            <a:r>
              <a:rPr lang="en-US" sz="2100" dirty="0">
                <a:solidFill>
                  <a:srgbClr val="33384A"/>
                </a:solidFill>
                <a:latin typeface="Calibri" pitchFamily="34" charset="0"/>
                <a:ea typeface="Calibri" pitchFamily="34" charset="-122"/>
                <a:cs typeface="Calibri" pitchFamily="34" charset="-120"/>
              </a:rPr>
              <a:t>India’s only approved IFSC</a:t>
            </a:r>
            <a:endParaRPr lang="en-US" sz="2100" dirty="0"/>
          </a:p>
        </p:txBody>
      </p:sp>
      <p:sp>
        <p:nvSpPr>
          <p:cNvPr id="12" name="Shape 9"/>
          <p:cNvSpPr/>
          <p:nvPr/>
        </p:nvSpPr>
        <p:spPr>
          <a:xfrm>
            <a:off x="10157024" y="2983210"/>
            <a:ext cx="7083128" cy="1203920"/>
          </a:xfrm>
          <a:prstGeom prst="rect">
            <a:avLst/>
          </a:prstGeom>
          <a:solidFill>
            <a:srgbClr val="F6F7FA"/>
          </a:solidFill>
          <a:ln/>
        </p:spPr>
        <p:txBody>
          <a:bodyPr/>
          <a:lstStyle/>
          <a:p>
            <a:endParaRPr lang="en-IN"/>
          </a:p>
        </p:txBody>
      </p:sp>
      <p:sp>
        <p:nvSpPr>
          <p:cNvPr id="13" name="Shape 10"/>
          <p:cNvSpPr/>
          <p:nvPr/>
        </p:nvSpPr>
        <p:spPr>
          <a:xfrm>
            <a:off x="10442774" y="3326110"/>
            <a:ext cx="114300" cy="114300"/>
          </a:xfrm>
          <a:prstGeom prst="rect">
            <a:avLst/>
          </a:prstGeom>
          <a:solidFill>
            <a:srgbClr val="DD3333"/>
          </a:solidFill>
          <a:ln/>
        </p:spPr>
        <p:txBody>
          <a:bodyPr/>
          <a:lstStyle/>
          <a:p>
            <a:endParaRPr lang="en-IN"/>
          </a:p>
        </p:txBody>
      </p:sp>
      <p:sp>
        <p:nvSpPr>
          <p:cNvPr id="14" name="Text 11"/>
          <p:cNvSpPr/>
          <p:nvPr/>
        </p:nvSpPr>
        <p:spPr>
          <a:xfrm>
            <a:off x="10728524" y="3211810"/>
            <a:ext cx="6412654" cy="784820"/>
          </a:xfrm>
          <a:prstGeom prst="rect">
            <a:avLst/>
          </a:prstGeom>
          <a:noFill/>
          <a:ln/>
        </p:spPr>
        <p:txBody>
          <a:bodyPr wrap="square" lIns="25400" tIns="25400" rIns="25400" bIns="25400" rtlCol="0" anchor="t">
            <a:normAutofit/>
          </a:bodyPr>
          <a:lstStyle/>
          <a:p>
            <a:pPr marL="0" indent="0" algn="l">
              <a:lnSpc>
                <a:spcPct val="115294"/>
              </a:lnSpc>
              <a:buNone/>
            </a:pPr>
            <a:r>
              <a:rPr lang="en-US" sz="2100" dirty="0">
                <a:solidFill>
                  <a:srgbClr val="33384A"/>
                </a:solidFill>
                <a:latin typeface="Calibri" pitchFamily="34" charset="0"/>
                <a:ea typeface="Calibri" pitchFamily="34" charset="-122"/>
                <a:cs typeface="Calibri" pitchFamily="34" charset="-120"/>
              </a:rPr>
              <a:t>Globally benchmarked IFSC developed by the Government of Gujarat through a joint venture</a:t>
            </a:r>
            <a:endParaRPr lang="en-US" sz="2100" dirty="0"/>
          </a:p>
        </p:txBody>
      </p:sp>
      <p:sp>
        <p:nvSpPr>
          <p:cNvPr id="15" name="Shape 12"/>
          <p:cNvSpPr/>
          <p:nvPr/>
        </p:nvSpPr>
        <p:spPr>
          <a:xfrm>
            <a:off x="10157024" y="4358580"/>
            <a:ext cx="7083128" cy="1203920"/>
          </a:xfrm>
          <a:prstGeom prst="rect">
            <a:avLst/>
          </a:prstGeom>
          <a:solidFill>
            <a:srgbClr val="F6F7FA"/>
          </a:solidFill>
          <a:ln/>
        </p:spPr>
        <p:txBody>
          <a:bodyPr/>
          <a:lstStyle/>
          <a:p>
            <a:endParaRPr lang="en-IN"/>
          </a:p>
        </p:txBody>
      </p:sp>
      <p:sp>
        <p:nvSpPr>
          <p:cNvPr id="16" name="Shape 13"/>
          <p:cNvSpPr/>
          <p:nvPr/>
        </p:nvSpPr>
        <p:spPr>
          <a:xfrm>
            <a:off x="10442774" y="4701480"/>
            <a:ext cx="114300" cy="114300"/>
          </a:xfrm>
          <a:prstGeom prst="rect">
            <a:avLst/>
          </a:prstGeom>
          <a:solidFill>
            <a:srgbClr val="23285F"/>
          </a:solidFill>
          <a:ln/>
        </p:spPr>
        <p:txBody>
          <a:bodyPr/>
          <a:lstStyle/>
          <a:p>
            <a:endParaRPr lang="en-IN"/>
          </a:p>
        </p:txBody>
      </p:sp>
      <p:sp>
        <p:nvSpPr>
          <p:cNvPr id="17" name="Text 14"/>
          <p:cNvSpPr/>
          <p:nvPr/>
        </p:nvSpPr>
        <p:spPr>
          <a:xfrm>
            <a:off x="10728524" y="4587180"/>
            <a:ext cx="6412654" cy="784820"/>
          </a:xfrm>
          <a:prstGeom prst="rect">
            <a:avLst/>
          </a:prstGeom>
          <a:noFill/>
          <a:ln/>
        </p:spPr>
        <p:txBody>
          <a:bodyPr wrap="square" lIns="25400" tIns="25400" rIns="25400" bIns="25400" rtlCol="0" anchor="t">
            <a:normAutofit/>
          </a:bodyPr>
          <a:lstStyle/>
          <a:p>
            <a:pPr marL="0" indent="0" algn="l">
              <a:lnSpc>
                <a:spcPct val="115294"/>
              </a:lnSpc>
              <a:buNone/>
            </a:pPr>
            <a:r>
              <a:rPr lang="en-US" sz="2100" dirty="0">
                <a:solidFill>
                  <a:srgbClr val="33384A"/>
                </a:solidFill>
                <a:latin typeface="Calibri" pitchFamily="34" charset="0"/>
                <a:ea typeface="Calibri" pitchFamily="34" charset="-122"/>
                <a:cs typeface="Calibri" pitchFamily="34" charset="-120"/>
              </a:rPr>
              <a:t>Fully integrated with top-tier infrastructure, connectivity, technology, and legal frameworks</a:t>
            </a:r>
            <a:endParaRPr lang="en-US" sz="2100" dirty="0"/>
          </a:p>
        </p:txBody>
      </p:sp>
      <p:sp>
        <p:nvSpPr>
          <p:cNvPr id="18" name="Shape 15"/>
          <p:cNvSpPr/>
          <p:nvPr/>
        </p:nvSpPr>
        <p:spPr>
          <a:xfrm>
            <a:off x="10157024" y="5733951"/>
            <a:ext cx="7083128" cy="1203920"/>
          </a:xfrm>
          <a:prstGeom prst="rect">
            <a:avLst/>
          </a:prstGeom>
          <a:solidFill>
            <a:srgbClr val="F6F7FA"/>
          </a:solidFill>
          <a:ln/>
        </p:spPr>
        <p:txBody>
          <a:bodyPr/>
          <a:lstStyle/>
          <a:p>
            <a:endParaRPr lang="en-IN"/>
          </a:p>
        </p:txBody>
      </p:sp>
      <p:sp>
        <p:nvSpPr>
          <p:cNvPr id="19" name="Shape 16"/>
          <p:cNvSpPr/>
          <p:nvPr/>
        </p:nvSpPr>
        <p:spPr>
          <a:xfrm>
            <a:off x="10442774" y="6076851"/>
            <a:ext cx="114300" cy="114300"/>
          </a:xfrm>
          <a:prstGeom prst="rect">
            <a:avLst/>
          </a:prstGeom>
          <a:solidFill>
            <a:srgbClr val="157A3E"/>
          </a:solidFill>
          <a:ln/>
        </p:spPr>
        <p:txBody>
          <a:bodyPr/>
          <a:lstStyle/>
          <a:p>
            <a:endParaRPr lang="en-IN"/>
          </a:p>
        </p:txBody>
      </p:sp>
      <p:sp>
        <p:nvSpPr>
          <p:cNvPr id="20" name="Text 17"/>
          <p:cNvSpPr/>
          <p:nvPr/>
        </p:nvSpPr>
        <p:spPr>
          <a:xfrm>
            <a:off x="10728524" y="5962551"/>
            <a:ext cx="6412654" cy="784820"/>
          </a:xfrm>
          <a:prstGeom prst="rect">
            <a:avLst/>
          </a:prstGeom>
          <a:noFill/>
          <a:ln/>
        </p:spPr>
        <p:txBody>
          <a:bodyPr wrap="square" lIns="25400" tIns="25400" rIns="25400" bIns="25400" rtlCol="0" anchor="t">
            <a:normAutofit/>
          </a:bodyPr>
          <a:lstStyle/>
          <a:p>
            <a:pPr marL="0" indent="0" algn="l">
              <a:lnSpc>
                <a:spcPct val="115294"/>
              </a:lnSpc>
              <a:buNone/>
            </a:pPr>
            <a:r>
              <a:rPr lang="en-US" sz="2100" dirty="0">
                <a:solidFill>
                  <a:srgbClr val="33384A"/>
                </a:solidFill>
                <a:latin typeface="Calibri" pitchFamily="34" charset="0"/>
                <a:ea typeface="Calibri" pitchFamily="34" charset="-122"/>
                <a:cs typeface="Calibri" pitchFamily="34" charset="-120"/>
              </a:rPr>
              <a:t>Stock exchanges in GIFT City have achieved single-day highest volumes of USD 24 billion</a:t>
            </a:r>
            <a:endParaRPr lang="en-US" sz="2100" dirty="0"/>
          </a:p>
        </p:txBody>
      </p:sp>
      <p:sp>
        <p:nvSpPr>
          <p:cNvPr id="21" name="Shape 18"/>
          <p:cNvSpPr/>
          <p:nvPr/>
        </p:nvSpPr>
        <p:spPr>
          <a:xfrm>
            <a:off x="10157024" y="7109321"/>
            <a:ext cx="7083128" cy="1203920"/>
          </a:xfrm>
          <a:prstGeom prst="rect">
            <a:avLst/>
          </a:prstGeom>
          <a:solidFill>
            <a:srgbClr val="F6F7FA"/>
          </a:solidFill>
          <a:ln/>
        </p:spPr>
        <p:txBody>
          <a:bodyPr/>
          <a:lstStyle/>
          <a:p>
            <a:endParaRPr lang="en-IN"/>
          </a:p>
        </p:txBody>
      </p:sp>
      <p:sp>
        <p:nvSpPr>
          <p:cNvPr id="22" name="Shape 19"/>
          <p:cNvSpPr/>
          <p:nvPr/>
        </p:nvSpPr>
        <p:spPr>
          <a:xfrm>
            <a:off x="10442774" y="7452221"/>
            <a:ext cx="114300" cy="114300"/>
          </a:xfrm>
          <a:prstGeom prst="rect">
            <a:avLst/>
          </a:prstGeom>
          <a:solidFill>
            <a:srgbClr val="DD3333"/>
          </a:solidFill>
          <a:ln/>
        </p:spPr>
        <p:txBody>
          <a:bodyPr/>
          <a:lstStyle/>
          <a:p>
            <a:endParaRPr lang="en-IN"/>
          </a:p>
        </p:txBody>
      </p:sp>
      <p:sp>
        <p:nvSpPr>
          <p:cNvPr id="23" name="Text 20"/>
          <p:cNvSpPr/>
          <p:nvPr/>
        </p:nvSpPr>
        <p:spPr>
          <a:xfrm>
            <a:off x="10728524" y="7337921"/>
            <a:ext cx="6412654" cy="784820"/>
          </a:xfrm>
          <a:prstGeom prst="rect">
            <a:avLst/>
          </a:prstGeom>
          <a:noFill/>
          <a:ln/>
        </p:spPr>
        <p:txBody>
          <a:bodyPr wrap="square" lIns="25400" tIns="25400" rIns="25400" bIns="25400" rtlCol="0" anchor="t">
            <a:normAutofit/>
          </a:bodyPr>
          <a:lstStyle/>
          <a:p>
            <a:pPr marL="0" indent="0" algn="l">
              <a:lnSpc>
                <a:spcPct val="115294"/>
              </a:lnSpc>
              <a:buNone/>
            </a:pPr>
            <a:r>
              <a:rPr lang="en-US" sz="2100" dirty="0">
                <a:solidFill>
                  <a:srgbClr val="33384A"/>
                </a:solidFill>
                <a:latin typeface="Calibri" pitchFamily="34" charset="0"/>
                <a:ea typeface="Calibri" pitchFamily="34" charset="-122"/>
                <a:cs typeface="Calibri" pitchFamily="34" charset="-120"/>
              </a:rPr>
              <a:t>Ranked 1st as a rising financial hub in the Global Financial Centres Index</a:t>
            </a:r>
            <a:endParaRPr lang="en-US" sz="2100" dirty="0"/>
          </a:p>
        </p:txBody>
      </p:sp>
      <p:sp>
        <p:nvSpPr>
          <p:cNvPr id="24" name="Shape 21"/>
          <p:cNvSpPr/>
          <p:nvPr/>
        </p:nvSpPr>
        <p:spPr>
          <a:xfrm>
            <a:off x="1047750" y="9258300"/>
            <a:ext cx="16192500" cy="9525"/>
          </a:xfrm>
          <a:prstGeom prst="rect">
            <a:avLst/>
          </a:prstGeom>
          <a:solidFill>
            <a:srgbClr val="E4E6ED"/>
          </a:solidFill>
          <a:ln/>
        </p:spPr>
        <p:txBody>
          <a:bodyPr/>
          <a:lstStyle/>
          <a:p>
            <a:endParaRPr lang="en-IN"/>
          </a:p>
        </p:txBody>
      </p:sp>
      <p:sp>
        <p:nvSpPr>
          <p:cNvPr id="25" name="Text 22"/>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26" name="Text 23"/>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14</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7453759"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WHY INVEST THROUGH GIFT?</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Shape 3"/>
          <p:cNvSpPr/>
          <p:nvPr/>
        </p:nvSpPr>
        <p:spPr>
          <a:xfrm>
            <a:off x="1047750" y="2795092"/>
            <a:ext cx="6096000" cy="689570"/>
          </a:xfrm>
          <a:prstGeom prst="rect">
            <a:avLst/>
          </a:prstGeom>
          <a:solidFill>
            <a:srgbClr val="F6F7FA"/>
          </a:solidFill>
          <a:ln/>
        </p:spPr>
        <p:txBody>
          <a:bodyPr/>
          <a:lstStyle/>
          <a:p>
            <a:endParaRPr lang="en-IN"/>
          </a:p>
        </p:txBody>
      </p:sp>
      <p:sp>
        <p:nvSpPr>
          <p:cNvPr id="7" name="Shape 4"/>
          <p:cNvSpPr/>
          <p:nvPr/>
        </p:nvSpPr>
        <p:spPr>
          <a:xfrm>
            <a:off x="1047750" y="2795092"/>
            <a:ext cx="44450" cy="689570"/>
          </a:xfrm>
          <a:prstGeom prst="rect">
            <a:avLst/>
          </a:prstGeom>
          <a:solidFill>
            <a:srgbClr val="157A3E"/>
          </a:solidFill>
          <a:ln/>
        </p:spPr>
        <p:txBody>
          <a:bodyPr/>
          <a:lstStyle/>
          <a:p>
            <a:endParaRPr lang="en-IN"/>
          </a:p>
        </p:txBody>
      </p:sp>
      <p:sp>
        <p:nvSpPr>
          <p:cNvPr id="8" name="Text 5"/>
          <p:cNvSpPr/>
          <p:nvPr/>
        </p:nvSpPr>
        <p:spPr>
          <a:xfrm>
            <a:off x="761365" y="2966542"/>
            <a:ext cx="6153785" cy="384770"/>
          </a:xfrm>
          <a:prstGeom prst="rect">
            <a:avLst/>
          </a:prstGeom>
          <a:noFill/>
          <a:ln/>
        </p:spPr>
        <p:txBody>
          <a:bodyPr wrap="square" lIns="25400" tIns="25400" rIns="25400" bIns="25400" rtlCol="0" anchor="t">
            <a:normAutofit/>
          </a:bodyPr>
          <a:lstStyle/>
          <a:p>
            <a:pPr marL="0" indent="0" algn="r">
              <a:lnSpc>
                <a:spcPct val="116170"/>
              </a:lnSpc>
              <a:buNone/>
            </a:pPr>
            <a:r>
              <a:rPr lang="en-US" sz="1950" dirty="0">
                <a:solidFill>
                  <a:srgbClr val="33384A"/>
                </a:solidFill>
                <a:latin typeface="Calibri" pitchFamily="34" charset="0"/>
                <a:ea typeface="Calibri" pitchFamily="34" charset="-122"/>
                <a:cs typeface="Calibri" pitchFamily="34" charset="-120"/>
              </a:rPr>
              <a:t>Best-in-class regulations (internationally aligned)</a:t>
            </a:r>
            <a:endParaRPr lang="en-US" sz="1950" dirty="0"/>
          </a:p>
        </p:txBody>
      </p:sp>
      <p:sp>
        <p:nvSpPr>
          <p:cNvPr id="9" name="Shape 6"/>
          <p:cNvSpPr/>
          <p:nvPr/>
        </p:nvSpPr>
        <p:spPr>
          <a:xfrm>
            <a:off x="1047750" y="3694212"/>
            <a:ext cx="6096000" cy="689570"/>
          </a:xfrm>
          <a:prstGeom prst="rect">
            <a:avLst/>
          </a:prstGeom>
          <a:solidFill>
            <a:srgbClr val="F6F7FA"/>
          </a:solidFill>
          <a:ln/>
        </p:spPr>
        <p:txBody>
          <a:bodyPr/>
          <a:lstStyle/>
          <a:p>
            <a:endParaRPr lang="en-IN"/>
          </a:p>
        </p:txBody>
      </p:sp>
      <p:sp>
        <p:nvSpPr>
          <p:cNvPr id="10" name="Shape 7"/>
          <p:cNvSpPr/>
          <p:nvPr/>
        </p:nvSpPr>
        <p:spPr>
          <a:xfrm>
            <a:off x="1047750" y="3694212"/>
            <a:ext cx="44450" cy="689570"/>
          </a:xfrm>
          <a:prstGeom prst="rect">
            <a:avLst/>
          </a:prstGeom>
          <a:solidFill>
            <a:srgbClr val="DD3333"/>
          </a:solidFill>
          <a:ln/>
        </p:spPr>
        <p:txBody>
          <a:bodyPr/>
          <a:lstStyle/>
          <a:p>
            <a:endParaRPr lang="en-IN"/>
          </a:p>
        </p:txBody>
      </p:sp>
      <p:sp>
        <p:nvSpPr>
          <p:cNvPr id="11" name="Text 8"/>
          <p:cNvSpPr/>
          <p:nvPr/>
        </p:nvSpPr>
        <p:spPr>
          <a:xfrm>
            <a:off x="761365" y="3865662"/>
            <a:ext cx="6153785" cy="384770"/>
          </a:xfrm>
          <a:prstGeom prst="rect">
            <a:avLst/>
          </a:prstGeom>
          <a:noFill/>
          <a:ln/>
        </p:spPr>
        <p:txBody>
          <a:bodyPr wrap="square" lIns="25400" tIns="25400" rIns="25400" bIns="25400" rtlCol="0" anchor="t">
            <a:normAutofit/>
          </a:bodyPr>
          <a:lstStyle/>
          <a:p>
            <a:pPr marL="0" indent="0" algn="r">
              <a:lnSpc>
                <a:spcPct val="116170"/>
              </a:lnSpc>
              <a:buNone/>
            </a:pPr>
            <a:r>
              <a:rPr lang="en-US" sz="1950" dirty="0">
                <a:solidFill>
                  <a:srgbClr val="33384A"/>
                </a:solidFill>
                <a:latin typeface="Calibri" pitchFamily="34" charset="0"/>
                <a:ea typeface="Calibri" pitchFamily="34" charset="-122"/>
                <a:cs typeface="Calibri" pitchFamily="34" charset="-120"/>
              </a:rPr>
              <a:t>Dedicated &amp; unified financial regulator</a:t>
            </a:r>
            <a:endParaRPr lang="en-US" sz="1950" dirty="0"/>
          </a:p>
        </p:txBody>
      </p:sp>
      <p:sp>
        <p:nvSpPr>
          <p:cNvPr id="12" name="Shape 9"/>
          <p:cNvSpPr/>
          <p:nvPr/>
        </p:nvSpPr>
        <p:spPr>
          <a:xfrm>
            <a:off x="1047750" y="4593332"/>
            <a:ext cx="6096000" cy="1036241"/>
          </a:xfrm>
          <a:prstGeom prst="rect">
            <a:avLst/>
          </a:prstGeom>
          <a:solidFill>
            <a:srgbClr val="F6F7FA"/>
          </a:solidFill>
          <a:ln/>
        </p:spPr>
        <p:txBody>
          <a:bodyPr/>
          <a:lstStyle/>
          <a:p>
            <a:endParaRPr lang="en-IN"/>
          </a:p>
        </p:txBody>
      </p:sp>
      <p:sp>
        <p:nvSpPr>
          <p:cNvPr id="13" name="Shape 10"/>
          <p:cNvSpPr/>
          <p:nvPr/>
        </p:nvSpPr>
        <p:spPr>
          <a:xfrm>
            <a:off x="1047750" y="4593332"/>
            <a:ext cx="44450" cy="1036241"/>
          </a:xfrm>
          <a:prstGeom prst="rect">
            <a:avLst/>
          </a:prstGeom>
          <a:solidFill>
            <a:srgbClr val="23285F"/>
          </a:solidFill>
          <a:ln/>
        </p:spPr>
        <p:txBody>
          <a:bodyPr/>
          <a:lstStyle/>
          <a:p>
            <a:endParaRPr lang="en-IN"/>
          </a:p>
        </p:txBody>
      </p:sp>
      <p:sp>
        <p:nvSpPr>
          <p:cNvPr id="14" name="Text 11"/>
          <p:cNvSpPr/>
          <p:nvPr/>
        </p:nvSpPr>
        <p:spPr>
          <a:xfrm>
            <a:off x="1152970" y="4764782"/>
            <a:ext cx="5762181" cy="731441"/>
          </a:xfrm>
          <a:prstGeom prst="rect">
            <a:avLst/>
          </a:prstGeom>
          <a:noFill/>
          <a:ln/>
        </p:spPr>
        <p:txBody>
          <a:bodyPr wrap="square" lIns="25400" tIns="25400" rIns="25400" bIns="25400" rtlCol="0" anchor="t">
            <a:normAutofit/>
          </a:bodyPr>
          <a:lstStyle/>
          <a:p>
            <a:pPr marL="0" indent="0" algn="r">
              <a:lnSpc>
                <a:spcPct val="116170"/>
              </a:lnSpc>
              <a:buNone/>
            </a:pPr>
            <a:r>
              <a:rPr lang="en-US" sz="1950" dirty="0">
                <a:solidFill>
                  <a:srgbClr val="33384A"/>
                </a:solidFill>
                <a:latin typeface="Calibri" pitchFamily="34" charset="0"/>
                <a:ea typeface="Calibri" pitchFamily="34" charset="-122"/>
                <a:cs typeface="Calibri" pitchFamily="34" charset="-120"/>
              </a:rPr>
              <a:t>Permitted to borrow funds and engage in leveraging activities</a:t>
            </a:r>
            <a:endParaRPr lang="en-US" sz="1950" dirty="0"/>
          </a:p>
        </p:txBody>
      </p:sp>
      <p:sp>
        <p:nvSpPr>
          <p:cNvPr id="15" name="Shape 12"/>
          <p:cNvSpPr/>
          <p:nvPr/>
        </p:nvSpPr>
        <p:spPr>
          <a:xfrm>
            <a:off x="1047750" y="5839123"/>
            <a:ext cx="6096000" cy="689570"/>
          </a:xfrm>
          <a:prstGeom prst="rect">
            <a:avLst/>
          </a:prstGeom>
          <a:solidFill>
            <a:srgbClr val="F6F7FA"/>
          </a:solidFill>
          <a:ln/>
        </p:spPr>
        <p:txBody>
          <a:bodyPr/>
          <a:lstStyle/>
          <a:p>
            <a:endParaRPr lang="en-IN"/>
          </a:p>
        </p:txBody>
      </p:sp>
      <p:sp>
        <p:nvSpPr>
          <p:cNvPr id="16" name="Shape 13"/>
          <p:cNvSpPr/>
          <p:nvPr/>
        </p:nvSpPr>
        <p:spPr>
          <a:xfrm>
            <a:off x="1047750" y="5839123"/>
            <a:ext cx="44450" cy="689570"/>
          </a:xfrm>
          <a:prstGeom prst="rect">
            <a:avLst/>
          </a:prstGeom>
          <a:solidFill>
            <a:srgbClr val="157A3E"/>
          </a:solidFill>
          <a:ln/>
        </p:spPr>
        <p:txBody>
          <a:bodyPr/>
          <a:lstStyle/>
          <a:p>
            <a:endParaRPr lang="en-IN"/>
          </a:p>
        </p:txBody>
      </p:sp>
      <p:sp>
        <p:nvSpPr>
          <p:cNvPr id="17" name="Text 14"/>
          <p:cNvSpPr/>
          <p:nvPr/>
        </p:nvSpPr>
        <p:spPr>
          <a:xfrm>
            <a:off x="761365" y="6010573"/>
            <a:ext cx="6153785" cy="384770"/>
          </a:xfrm>
          <a:prstGeom prst="rect">
            <a:avLst/>
          </a:prstGeom>
          <a:noFill/>
          <a:ln/>
        </p:spPr>
        <p:txBody>
          <a:bodyPr wrap="square" lIns="25400" tIns="25400" rIns="25400" bIns="25400" rtlCol="0" anchor="t">
            <a:normAutofit/>
          </a:bodyPr>
          <a:lstStyle/>
          <a:p>
            <a:pPr marL="0" indent="0" algn="r">
              <a:lnSpc>
                <a:spcPct val="116170"/>
              </a:lnSpc>
              <a:buNone/>
            </a:pPr>
            <a:r>
              <a:rPr lang="en-US" sz="1950" dirty="0">
                <a:solidFill>
                  <a:srgbClr val="33384A"/>
                </a:solidFill>
                <a:latin typeface="Calibri" pitchFamily="34" charset="0"/>
                <a:ea typeface="Calibri" pitchFamily="34" charset="-122"/>
                <a:cs typeface="Calibri" pitchFamily="34" charset="-120"/>
              </a:rPr>
              <a:t>No limits on outbound investments</a:t>
            </a:r>
            <a:endParaRPr lang="en-US" sz="1950" dirty="0"/>
          </a:p>
        </p:txBody>
      </p:sp>
      <p:sp>
        <p:nvSpPr>
          <p:cNvPr id="18" name="Shape 15"/>
          <p:cNvSpPr/>
          <p:nvPr/>
        </p:nvSpPr>
        <p:spPr>
          <a:xfrm>
            <a:off x="7143750" y="3223617"/>
            <a:ext cx="571500" cy="19050"/>
          </a:xfrm>
          <a:prstGeom prst="rect">
            <a:avLst/>
          </a:prstGeom>
          <a:solidFill>
            <a:srgbClr val="C9CDE2"/>
          </a:solidFill>
          <a:ln/>
        </p:spPr>
        <p:txBody>
          <a:bodyPr/>
          <a:lstStyle/>
          <a:p>
            <a:endParaRPr lang="en-IN"/>
          </a:p>
        </p:txBody>
      </p:sp>
      <p:sp>
        <p:nvSpPr>
          <p:cNvPr id="19" name="Shape 16"/>
          <p:cNvSpPr/>
          <p:nvPr/>
        </p:nvSpPr>
        <p:spPr>
          <a:xfrm>
            <a:off x="7143750" y="4176117"/>
            <a:ext cx="571500" cy="19050"/>
          </a:xfrm>
          <a:prstGeom prst="rect">
            <a:avLst/>
          </a:prstGeom>
          <a:solidFill>
            <a:srgbClr val="C9CDE2"/>
          </a:solidFill>
          <a:ln/>
        </p:spPr>
        <p:txBody>
          <a:bodyPr/>
          <a:lstStyle/>
          <a:p>
            <a:endParaRPr lang="en-IN"/>
          </a:p>
        </p:txBody>
      </p:sp>
      <p:sp>
        <p:nvSpPr>
          <p:cNvPr id="20" name="Shape 17"/>
          <p:cNvSpPr/>
          <p:nvPr/>
        </p:nvSpPr>
        <p:spPr>
          <a:xfrm>
            <a:off x="7143750" y="5128617"/>
            <a:ext cx="571500" cy="19050"/>
          </a:xfrm>
          <a:prstGeom prst="rect">
            <a:avLst/>
          </a:prstGeom>
          <a:solidFill>
            <a:srgbClr val="C9CDE2"/>
          </a:solidFill>
          <a:ln/>
        </p:spPr>
        <p:txBody>
          <a:bodyPr/>
          <a:lstStyle/>
          <a:p>
            <a:endParaRPr lang="en-IN"/>
          </a:p>
        </p:txBody>
      </p:sp>
      <p:sp>
        <p:nvSpPr>
          <p:cNvPr id="21" name="Shape 18"/>
          <p:cNvSpPr/>
          <p:nvPr/>
        </p:nvSpPr>
        <p:spPr>
          <a:xfrm>
            <a:off x="7143750" y="6081117"/>
            <a:ext cx="571500" cy="19050"/>
          </a:xfrm>
          <a:prstGeom prst="rect">
            <a:avLst/>
          </a:prstGeom>
          <a:solidFill>
            <a:srgbClr val="C9CDE2"/>
          </a:solidFill>
          <a:ln/>
        </p:spPr>
        <p:txBody>
          <a:bodyPr/>
          <a:lstStyle/>
          <a:p>
            <a:endParaRPr lang="en-IN"/>
          </a:p>
        </p:txBody>
      </p:sp>
      <p:sp>
        <p:nvSpPr>
          <p:cNvPr id="22" name="Shape 19"/>
          <p:cNvSpPr/>
          <p:nvPr/>
        </p:nvSpPr>
        <p:spPr>
          <a:xfrm>
            <a:off x="7810500" y="3328392"/>
            <a:ext cx="2667000" cy="2667000"/>
          </a:xfrm>
          <a:prstGeom prst="ellipse">
            <a:avLst/>
          </a:prstGeom>
          <a:solidFill>
            <a:srgbClr val="23285F"/>
          </a:solidFill>
          <a:ln/>
          <a:effectLst>
            <a:outerShdw blurRad="101600" dist="50800" dir="16200000" algn="bl" rotWithShape="0">
              <a:srgbClr val="F6F7FA">
                <a:alpha val="100000"/>
              </a:srgbClr>
            </a:outerShdw>
          </a:effectLst>
        </p:spPr>
        <p:txBody>
          <a:bodyPr/>
          <a:lstStyle/>
          <a:p>
            <a:endParaRPr lang="en-IN"/>
          </a:p>
        </p:txBody>
      </p:sp>
      <p:pic>
        <p:nvPicPr>
          <p:cNvPr id="23" name="Image 1" descr="preencoded.png"/>
          <p:cNvPicPr>
            <a:picLocks noChangeAspect="1"/>
          </p:cNvPicPr>
          <p:nvPr/>
        </p:nvPicPr>
        <p:blipFill>
          <a:blip r:embed="rId4"/>
          <a:stretch>
            <a:fillRect/>
          </a:stretch>
        </p:blipFill>
        <p:spPr>
          <a:xfrm>
            <a:off x="7810500" y="3328392"/>
            <a:ext cx="2667000" cy="2667000"/>
          </a:xfrm>
          <a:prstGeom prst="ellipse">
            <a:avLst/>
          </a:prstGeom>
        </p:spPr>
      </p:pic>
      <p:sp>
        <p:nvSpPr>
          <p:cNvPr id="24" name="Shape 20"/>
          <p:cNvSpPr/>
          <p:nvPr/>
        </p:nvSpPr>
        <p:spPr>
          <a:xfrm>
            <a:off x="10572750" y="3223617"/>
            <a:ext cx="571500" cy="19050"/>
          </a:xfrm>
          <a:prstGeom prst="rect">
            <a:avLst/>
          </a:prstGeom>
          <a:solidFill>
            <a:srgbClr val="C9CDE2"/>
          </a:solidFill>
          <a:ln/>
        </p:spPr>
        <p:txBody>
          <a:bodyPr/>
          <a:lstStyle/>
          <a:p>
            <a:endParaRPr lang="en-IN"/>
          </a:p>
        </p:txBody>
      </p:sp>
      <p:sp>
        <p:nvSpPr>
          <p:cNvPr id="25" name="Shape 21"/>
          <p:cNvSpPr/>
          <p:nvPr/>
        </p:nvSpPr>
        <p:spPr>
          <a:xfrm>
            <a:off x="10572750" y="4176117"/>
            <a:ext cx="571500" cy="19050"/>
          </a:xfrm>
          <a:prstGeom prst="rect">
            <a:avLst/>
          </a:prstGeom>
          <a:solidFill>
            <a:srgbClr val="C9CDE2"/>
          </a:solidFill>
          <a:ln/>
        </p:spPr>
        <p:txBody>
          <a:bodyPr/>
          <a:lstStyle/>
          <a:p>
            <a:endParaRPr lang="en-IN"/>
          </a:p>
        </p:txBody>
      </p:sp>
      <p:sp>
        <p:nvSpPr>
          <p:cNvPr id="26" name="Shape 22"/>
          <p:cNvSpPr/>
          <p:nvPr/>
        </p:nvSpPr>
        <p:spPr>
          <a:xfrm>
            <a:off x="10572750" y="5128617"/>
            <a:ext cx="571500" cy="19050"/>
          </a:xfrm>
          <a:prstGeom prst="rect">
            <a:avLst/>
          </a:prstGeom>
          <a:solidFill>
            <a:srgbClr val="C9CDE2"/>
          </a:solidFill>
          <a:ln/>
        </p:spPr>
        <p:txBody>
          <a:bodyPr/>
          <a:lstStyle/>
          <a:p>
            <a:endParaRPr lang="en-IN"/>
          </a:p>
        </p:txBody>
      </p:sp>
      <p:sp>
        <p:nvSpPr>
          <p:cNvPr id="27" name="Shape 23"/>
          <p:cNvSpPr/>
          <p:nvPr/>
        </p:nvSpPr>
        <p:spPr>
          <a:xfrm>
            <a:off x="10572750" y="6081117"/>
            <a:ext cx="571500" cy="19050"/>
          </a:xfrm>
          <a:prstGeom prst="rect">
            <a:avLst/>
          </a:prstGeom>
          <a:solidFill>
            <a:srgbClr val="C9CDE2"/>
          </a:solidFill>
          <a:ln/>
        </p:spPr>
        <p:txBody>
          <a:bodyPr/>
          <a:lstStyle/>
          <a:p>
            <a:endParaRPr lang="en-IN"/>
          </a:p>
        </p:txBody>
      </p:sp>
      <p:sp>
        <p:nvSpPr>
          <p:cNvPr id="28" name="Shape 24"/>
          <p:cNvSpPr/>
          <p:nvPr/>
        </p:nvSpPr>
        <p:spPr>
          <a:xfrm>
            <a:off x="11144250" y="2795092"/>
            <a:ext cx="6096000" cy="689570"/>
          </a:xfrm>
          <a:prstGeom prst="rect">
            <a:avLst/>
          </a:prstGeom>
          <a:solidFill>
            <a:srgbClr val="F6F7FA"/>
          </a:solidFill>
          <a:ln/>
        </p:spPr>
        <p:txBody>
          <a:bodyPr/>
          <a:lstStyle/>
          <a:p>
            <a:endParaRPr lang="en-IN"/>
          </a:p>
        </p:txBody>
      </p:sp>
      <p:sp>
        <p:nvSpPr>
          <p:cNvPr id="29" name="Shape 25"/>
          <p:cNvSpPr/>
          <p:nvPr/>
        </p:nvSpPr>
        <p:spPr>
          <a:xfrm>
            <a:off x="17195800" y="2795092"/>
            <a:ext cx="44450" cy="689570"/>
          </a:xfrm>
          <a:prstGeom prst="rect">
            <a:avLst/>
          </a:prstGeom>
          <a:solidFill>
            <a:srgbClr val="DD3333"/>
          </a:solidFill>
          <a:ln/>
        </p:spPr>
        <p:txBody>
          <a:bodyPr/>
          <a:lstStyle/>
          <a:p>
            <a:endParaRPr lang="en-IN"/>
          </a:p>
        </p:txBody>
      </p:sp>
      <p:sp>
        <p:nvSpPr>
          <p:cNvPr id="30" name="Text 26"/>
          <p:cNvSpPr/>
          <p:nvPr/>
        </p:nvSpPr>
        <p:spPr>
          <a:xfrm>
            <a:off x="11372850" y="2966542"/>
            <a:ext cx="6153785" cy="384770"/>
          </a:xfrm>
          <a:prstGeom prst="rect">
            <a:avLst/>
          </a:prstGeom>
          <a:noFill/>
          <a:ln/>
        </p:spPr>
        <p:txBody>
          <a:bodyPr wrap="square" lIns="25400" tIns="25400" rIns="25400" bIns="25400" rtlCol="0" anchor="t">
            <a:normAutofit/>
          </a:bodyPr>
          <a:lstStyle/>
          <a:p>
            <a:pPr marL="0" indent="0" algn="l">
              <a:lnSpc>
                <a:spcPct val="116170"/>
              </a:lnSpc>
              <a:buNone/>
            </a:pPr>
            <a:r>
              <a:rPr lang="en-US" sz="1950" dirty="0">
                <a:solidFill>
                  <a:srgbClr val="33384A"/>
                </a:solidFill>
                <a:latin typeface="Calibri" pitchFamily="34" charset="0"/>
                <a:ea typeface="Calibri" pitchFamily="34" charset="-122"/>
                <a:cs typeface="Calibri" pitchFamily="34" charset="-120"/>
              </a:rPr>
              <a:t>Availability of skilled talent pool</a:t>
            </a:r>
            <a:endParaRPr lang="en-US" sz="1950" dirty="0"/>
          </a:p>
        </p:txBody>
      </p:sp>
      <p:sp>
        <p:nvSpPr>
          <p:cNvPr id="31" name="Shape 27"/>
          <p:cNvSpPr/>
          <p:nvPr/>
        </p:nvSpPr>
        <p:spPr>
          <a:xfrm>
            <a:off x="11144250" y="3694212"/>
            <a:ext cx="6096000" cy="1036241"/>
          </a:xfrm>
          <a:prstGeom prst="rect">
            <a:avLst/>
          </a:prstGeom>
          <a:solidFill>
            <a:srgbClr val="F6F7FA"/>
          </a:solidFill>
          <a:ln/>
        </p:spPr>
        <p:txBody>
          <a:bodyPr/>
          <a:lstStyle/>
          <a:p>
            <a:endParaRPr lang="en-IN"/>
          </a:p>
        </p:txBody>
      </p:sp>
      <p:sp>
        <p:nvSpPr>
          <p:cNvPr id="32" name="Shape 28"/>
          <p:cNvSpPr/>
          <p:nvPr/>
        </p:nvSpPr>
        <p:spPr>
          <a:xfrm>
            <a:off x="17195800" y="3694212"/>
            <a:ext cx="44450" cy="1036241"/>
          </a:xfrm>
          <a:prstGeom prst="rect">
            <a:avLst/>
          </a:prstGeom>
          <a:solidFill>
            <a:srgbClr val="23285F"/>
          </a:solidFill>
          <a:ln/>
        </p:spPr>
        <p:txBody>
          <a:bodyPr/>
          <a:lstStyle/>
          <a:p>
            <a:endParaRPr lang="en-IN"/>
          </a:p>
        </p:txBody>
      </p:sp>
      <p:sp>
        <p:nvSpPr>
          <p:cNvPr id="33" name="Text 29"/>
          <p:cNvSpPr/>
          <p:nvPr/>
        </p:nvSpPr>
        <p:spPr>
          <a:xfrm>
            <a:off x="11372850" y="3865662"/>
            <a:ext cx="5762181" cy="731441"/>
          </a:xfrm>
          <a:prstGeom prst="rect">
            <a:avLst/>
          </a:prstGeom>
          <a:noFill/>
          <a:ln/>
        </p:spPr>
        <p:txBody>
          <a:bodyPr wrap="square" lIns="25400" tIns="25400" rIns="25400" bIns="25400" rtlCol="0" anchor="t">
            <a:normAutofit/>
          </a:bodyPr>
          <a:lstStyle/>
          <a:p>
            <a:pPr marL="0" indent="0" algn="l">
              <a:lnSpc>
                <a:spcPct val="116170"/>
              </a:lnSpc>
              <a:buNone/>
            </a:pPr>
            <a:r>
              <a:rPr lang="en-US" sz="1950" dirty="0">
                <a:solidFill>
                  <a:srgbClr val="33384A"/>
                </a:solidFill>
                <a:latin typeface="Calibri" pitchFamily="34" charset="0"/>
                <a:ea typeface="Calibri" pitchFamily="34" charset="-122"/>
                <a:cs typeface="Calibri" pitchFamily="34" charset="-120"/>
              </a:rPr>
              <a:t>Sovereign support, including special carve-outs from domestic laws</a:t>
            </a:r>
            <a:endParaRPr lang="en-US" sz="1950" dirty="0"/>
          </a:p>
        </p:txBody>
      </p:sp>
      <p:sp>
        <p:nvSpPr>
          <p:cNvPr id="34" name="Shape 30"/>
          <p:cNvSpPr/>
          <p:nvPr/>
        </p:nvSpPr>
        <p:spPr>
          <a:xfrm>
            <a:off x="11144250" y="4940003"/>
            <a:ext cx="6096000" cy="689570"/>
          </a:xfrm>
          <a:prstGeom prst="rect">
            <a:avLst/>
          </a:prstGeom>
          <a:solidFill>
            <a:srgbClr val="F6F7FA"/>
          </a:solidFill>
          <a:ln/>
        </p:spPr>
        <p:txBody>
          <a:bodyPr/>
          <a:lstStyle/>
          <a:p>
            <a:endParaRPr lang="en-IN"/>
          </a:p>
        </p:txBody>
      </p:sp>
      <p:sp>
        <p:nvSpPr>
          <p:cNvPr id="35" name="Shape 31"/>
          <p:cNvSpPr/>
          <p:nvPr/>
        </p:nvSpPr>
        <p:spPr>
          <a:xfrm>
            <a:off x="17195800" y="4940003"/>
            <a:ext cx="44450" cy="689570"/>
          </a:xfrm>
          <a:prstGeom prst="rect">
            <a:avLst/>
          </a:prstGeom>
          <a:solidFill>
            <a:srgbClr val="157A3E"/>
          </a:solidFill>
          <a:ln/>
        </p:spPr>
        <p:txBody>
          <a:bodyPr/>
          <a:lstStyle/>
          <a:p>
            <a:endParaRPr lang="en-IN"/>
          </a:p>
        </p:txBody>
      </p:sp>
      <p:sp>
        <p:nvSpPr>
          <p:cNvPr id="36" name="Text 32"/>
          <p:cNvSpPr/>
          <p:nvPr/>
        </p:nvSpPr>
        <p:spPr>
          <a:xfrm>
            <a:off x="11372850" y="5111453"/>
            <a:ext cx="6153785" cy="384770"/>
          </a:xfrm>
          <a:prstGeom prst="rect">
            <a:avLst/>
          </a:prstGeom>
          <a:noFill/>
          <a:ln/>
        </p:spPr>
        <p:txBody>
          <a:bodyPr wrap="square" lIns="25400" tIns="25400" rIns="25400" bIns="25400" rtlCol="0" anchor="t">
            <a:normAutofit/>
          </a:bodyPr>
          <a:lstStyle/>
          <a:p>
            <a:pPr marL="0" indent="0" algn="l">
              <a:lnSpc>
                <a:spcPct val="116170"/>
              </a:lnSpc>
              <a:buNone/>
            </a:pPr>
            <a:r>
              <a:rPr lang="en-US" sz="1950" dirty="0">
                <a:solidFill>
                  <a:srgbClr val="33384A"/>
                </a:solidFill>
                <a:latin typeface="Calibri" pitchFamily="34" charset="0"/>
                <a:ea typeface="Calibri" pitchFamily="34" charset="-122"/>
                <a:cs typeface="Calibri" pitchFamily="34" charset="-120"/>
              </a:rPr>
              <a:t>Beneficial cost of operations</a:t>
            </a:r>
            <a:endParaRPr lang="en-US" sz="1950" dirty="0"/>
          </a:p>
        </p:txBody>
      </p:sp>
      <p:sp>
        <p:nvSpPr>
          <p:cNvPr id="37" name="Shape 33"/>
          <p:cNvSpPr/>
          <p:nvPr/>
        </p:nvSpPr>
        <p:spPr>
          <a:xfrm>
            <a:off x="11144250" y="5839123"/>
            <a:ext cx="6096000" cy="689570"/>
          </a:xfrm>
          <a:prstGeom prst="rect">
            <a:avLst/>
          </a:prstGeom>
          <a:solidFill>
            <a:srgbClr val="F6F7FA"/>
          </a:solidFill>
          <a:ln/>
        </p:spPr>
        <p:txBody>
          <a:bodyPr/>
          <a:lstStyle/>
          <a:p>
            <a:endParaRPr lang="en-IN"/>
          </a:p>
        </p:txBody>
      </p:sp>
      <p:sp>
        <p:nvSpPr>
          <p:cNvPr id="38" name="Shape 34"/>
          <p:cNvSpPr/>
          <p:nvPr/>
        </p:nvSpPr>
        <p:spPr>
          <a:xfrm>
            <a:off x="17195800" y="5839123"/>
            <a:ext cx="44450" cy="689570"/>
          </a:xfrm>
          <a:prstGeom prst="rect">
            <a:avLst/>
          </a:prstGeom>
          <a:solidFill>
            <a:srgbClr val="DD3333"/>
          </a:solidFill>
          <a:ln/>
        </p:spPr>
        <p:txBody>
          <a:bodyPr/>
          <a:lstStyle/>
          <a:p>
            <a:endParaRPr lang="en-IN"/>
          </a:p>
        </p:txBody>
      </p:sp>
      <p:sp>
        <p:nvSpPr>
          <p:cNvPr id="39" name="Text 35"/>
          <p:cNvSpPr/>
          <p:nvPr/>
        </p:nvSpPr>
        <p:spPr>
          <a:xfrm>
            <a:off x="11372850" y="6010573"/>
            <a:ext cx="6153785" cy="384770"/>
          </a:xfrm>
          <a:prstGeom prst="rect">
            <a:avLst/>
          </a:prstGeom>
          <a:noFill/>
          <a:ln/>
        </p:spPr>
        <p:txBody>
          <a:bodyPr wrap="square" lIns="25400" tIns="25400" rIns="25400" bIns="25400" rtlCol="0" anchor="t">
            <a:normAutofit/>
          </a:bodyPr>
          <a:lstStyle/>
          <a:p>
            <a:pPr marL="0" indent="0" algn="l">
              <a:lnSpc>
                <a:spcPct val="116170"/>
              </a:lnSpc>
              <a:buNone/>
            </a:pPr>
            <a:r>
              <a:rPr lang="en-US" sz="1950" dirty="0">
                <a:solidFill>
                  <a:srgbClr val="33384A"/>
                </a:solidFill>
                <a:latin typeface="Calibri" pitchFamily="34" charset="0"/>
                <a:ea typeface="Calibri" pitchFamily="34" charset="-122"/>
                <a:cs typeface="Calibri" pitchFamily="34" charset="-120"/>
              </a:rPr>
              <a:t>Competitive tax regime</a:t>
            </a:r>
            <a:endParaRPr lang="en-US" sz="1950" dirty="0"/>
          </a:p>
        </p:txBody>
      </p:sp>
      <p:sp>
        <p:nvSpPr>
          <p:cNvPr id="40" name="Shape 36"/>
          <p:cNvSpPr/>
          <p:nvPr/>
        </p:nvSpPr>
        <p:spPr>
          <a:xfrm>
            <a:off x="1047750" y="7685484"/>
            <a:ext cx="16192500" cy="1572816"/>
          </a:xfrm>
          <a:prstGeom prst="rect">
            <a:avLst/>
          </a:prstGeom>
          <a:solidFill>
            <a:srgbClr val="23285F"/>
          </a:solidFill>
          <a:ln/>
        </p:spPr>
        <p:txBody>
          <a:bodyPr/>
          <a:lstStyle/>
          <a:p>
            <a:endParaRPr lang="en-IN"/>
          </a:p>
        </p:txBody>
      </p:sp>
      <p:sp>
        <p:nvSpPr>
          <p:cNvPr id="41" name="Text 37"/>
          <p:cNvSpPr/>
          <p:nvPr/>
        </p:nvSpPr>
        <p:spPr>
          <a:xfrm>
            <a:off x="1466850" y="8028384"/>
            <a:ext cx="16889730" cy="41275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FFFFFF"/>
                </a:solidFill>
                <a:latin typeface="Calibri" pitchFamily="34" charset="0"/>
                <a:ea typeface="Calibri" pitchFamily="34" charset="-122"/>
                <a:cs typeface="Calibri" pitchFamily="34" charset="-120"/>
              </a:rPr>
              <a:t>GIFT IFSC is the best way to invest in India</a:t>
            </a:r>
            <a:endParaRPr lang="en-US" sz="2400" dirty="0"/>
          </a:p>
        </p:txBody>
      </p:sp>
      <p:sp>
        <p:nvSpPr>
          <p:cNvPr id="42" name="Text 38"/>
          <p:cNvSpPr/>
          <p:nvPr/>
        </p:nvSpPr>
        <p:spPr>
          <a:xfrm>
            <a:off x="1466850" y="8555435"/>
            <a:ext cx="16889730" cy="398066"/>
          </a:xfrm>
          <a:prstGeom prst="rect">
            <a:avLst/>
          </a:prstGeom>
          <a:noFill/>
          <a:ln/>
        </p:spPr>
        <p:txBody>
          <a:bodyPr wrap="square" lIns="25400" tIns="25400" rIns="25400" bIns="25400" rtlCol="0" anchor="t">
            <a:normAutofit/>
          </a:bodyPr>
          <a:lstStyle/>
          <a:p>
            <a:pPr marL="0" indent="0" algn="l">
              <a:lnSpc>
                <a:spcPct val="113400"/>
              </a:lnSpc>
              <a:buNone/>
            </a:pPr>
            <a:r>
              <a:rPr lang="en-US" sz="2025" dirty="0">
                <a:solidFill>
                  <a:srgbClr val="C9CDE2"/>
                </a:solidFill>
                <a:latin typeface="Calibri" pitchFamily="34" charset="0"/>
                <a:ea typeface="Calibri" pitchFamily="34" charset="-122"/>
                <a:cs typeface="Calibri" pitchFamily="34" charset="-120"/>
              </a:rPr>
              <a:t>Stable regulatory regime at par with global jurisdictions · Favourable carve-out in tax laws to promote GIFT IFSC-based funds</a:t>
            </a:r>
            <a:endParaRPr lang="en-US" sz="2025" dirty="0"/>
          </a:p>
        </p:txBody>
      </p:sp>
      <p:sp>
        <p:nvSpPr>
          <p:cNvPr id="43" name="Shape 39"/>
          <p:cNvSpPr/>
          <p:nvPr/>
        </p:nvSpPr>
        <p:spPr>
          <a:xfrm>
            <a:off x="1047750" y="9258300"/>
            <a:ext cx="16192500" cy="9525"/>
          </a:xfrm>
          <a:prstGeom prst="rect">
            <a:avLst/>
          </a:prstGeom>
          <a:solidFill>
            <a:srgbClr val="E4E6ED"/>
          </a:solidFill>
          <a:ln/>
        </p:spPr>
        <p:txBody>
          <a:bodyPr/>
          <a:lstStyle/>
          <a:p>
            <a:endParaRPr lang="en-IN"/>
          </a:p>
        </p:txBody>
      </p:sp>
      <p:sp>
        <p:nvSpPr>
          <p:cNvPr id="44" name="Text 40"/>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45" name="Text 41"/>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15</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4770209"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WHO CAN INVEST?</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Text 3"/>
          <p:cNvSpPr/>
          <p:nvPr/>
        </p:nvSpPr>
        <p:spPr>
          <a:xfrm>
            <a:off x="1047750" y="1905000"/>
            <a:ext cx="16678275" cy="998041"/>
          </a:xfrm>
          <a:prstGeom prst="rect">
            <a:avLst/>
          </a:prstGeom>
          <a:noFill/>
          <a:ln/>
        </p:spPr>
        <p:txBody>
          <a:bodyPr wrap="square" lIns="25400" tIns="25400" rIns="25400" bIns="25400" rtlCol="0" anchor="t">
            <a:normAutofit/>
          </a:bodyPr>
          <a:lstStyle/>
          <a:p>
            <a:pPr marL="0" indent="0" algn="l">
              <a:lnSpc>
                <a:spcPct val="114545"/>
              </a:lnSpc>
              <a:buNone/>
            </a:pPr>
            <a:r>
              <a:rPr lang="en-US" sz="1800" dirty="0">
                <a:solidFill>
                  <a:srgbClr val="33384A"/>
                </a:solidFill>
                <a:latin typeface="Calibri" pitchFamily="34" charset="0"/>
                <a:ea typeface="Calibri" pitchFamily="34" charset="-122"/>
                <a:cs typeface="Calibri" pitchFamily="34" charset="-120"/>
              </a:rPr>
              <a:t>Targeted investors shall include, but not be limited to, sophisticated and/or private investors including non-resident Indians, family offices, government institutions, corporates, public sector undertakings, private banks, insurance companies, global development financial institutions, multilateral organizations, and institutional investors, and other permissible investors under applicable laws, including accredited investors.</a:t>
            </a:r>
            <a:endParaRPr lang="en-US" sz="1800" dirty="0"/>
          </a:p>
        </p:txBody>
      </p:sp>
      <p:sp>
        <p:nvSpPr>
          <p:cNvPr id="7" name="Shape 4"/>
          <p:cNvSpPr/>
          <p:nvPr/>
        </p:nvSpPr>
        <p:spPr>
          <a:xfrm>
            <a:off x="1047750" y="3131641"/>
            <a:ext cx="7867650" cy="3162895"/>
          </a:xfrm>
          <a:prstGeom prst="rect">
            <a:avLst/>
          </a:prstGeom>
          <a:solidFill>
            <a:srgbClr val="F6F7FA"/>
          </a:solidFill>
          <a:ln/>
        </p:spPr>
        <p:txBody>
          <a:bodyPr/>
          <a:lstStyle/>
          <a:p>
            <a:endParaRPr lang="en-IN"/>
          </a:p>
        </p:txBody>
      </p:sp>
      <p:sp>
        <p:nvSpPr>
          <p:cNvPr id="8" name="Shape 5"/>
          <p:cNvSpPr/>
          <p:nvPr/>
        </p:nvSpPr>
        <p:spPr>
          <a:xfrm>
            <a:off x="1047750" y="3131641"/>
            <a:ext cx="7867650" cy="57150"/>
          </a:xfrm>
          <a:prstGeom prst="rect">
            <a:avLst/>
          </a:prstGeom>
          <a:solidFill>
            <a:srgbClr val="157A3E"/>
          </a:solidFill>
          <a:ln/>
        </p:spPr>
        <p:txBody>
          <a:bodyPr/>
          <a:lstStyle/>
          <a:p>
            <a:endParaRPr lang="en-IN"/>
          </a:p>
        </p:txBody>
      </p:sp>
      <p:sp>
        <p:nvSpPr>
          <p:cNvPr id="9" name="Text 6"/>
          <p:cNvSpPr/>
          <p:nvPr/>
        </p:nvSpPr>
        <p:spPr>
          <a:xfrm>
            <a:off x="1390650" y="3474541"/>
            <a:ext cx="7900035" cy="38735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57A3E"/>
                </a:solidFill>
                <a:latin typeface="Calibri" pitchFamily="34" charset="0"/>
                <a:ea typeface="Calibri" pitchFamily="34" charset="-122"/>
                <a:cs typeface="Calibri" pitchFamily="34" charset="-120"/>
              </a:rPr>
              <a:t>Who can invest</a:t>
            </a:r>
            <a:endParaRPr lang="en-US" sz="2250" dirty="0"/>
          </a:p>
        </p:txBody>
      </p:sp>
      <p:sp>
        <p:nvSpPr>
          <p:cNvPr id="10" name="Text 7"/>
          <p:cNvSpPr/>
          <p:nvPr/>
        </p:nvSpPr>
        <p:spPr>
          <a:xfrm>
            <a:off x="1490663" y="3957142"/>
            <a:ext cx="7158038" cy="1609725"/>
          </a:xfrm>
          <a:prstGeom prst="rect">
            <a:avLst/>
          </a:prstGeom>
          <a:noFill/>
          <a:ln/>
        </p:spPr>
        <p:txBody>
          <a:bodyPr wrap="square" lIns="25400" tIns="25400" rIns="25400" bIns="25400" rtlCol="0" anchor="t">
            <a:normAutofit/>
          </a:bodyPr>
          <a:lstStyle/>
          <a:p>
            <a:pPr marL="166688" indent="-166688" algn="l">
              <a:lnSpc>
                <a:spcPct val="110054"/>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NRIs</a:t>
            </a:r>
            <a:endParaRPr lang="en-US" sz="1875" dirty="0"/>
          </a:p>
          <a:p>
            <a:pPr marL="166688" indent="-166688" algn="l">
              <a:lnSpc>
                <a:spcPct val="110054"/>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Foreign investors</a:t>
            </a:r>
            <a:endParaRPr lang="en-US" sz="1875" dirty="0"/>
          </a:p>
          <a:p>
            <a:pPr marL="166688" indent="-166688" algn="l">
              <a:lnSpc>
                <a:spcPct val="110054"/>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Individuals</a:t>
            </a:r>
            <a:endParaRPr lang="en-US" sz="1875" dirty="0"/>
          </a:p>
          <a:p>
            <a:pPr marL="166688" indent="-166688" algn="l">
              <a:lnSpc>
                <a:spcPct val="110054"/>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Non-individuals</a:t>
            </a:r>
            <a:endParaRPr lang="en-US" sz="1875" dirty="0"/>
          </a:p>
        </p:txBody>
      </p:sp>
      <p:sp>
        <p:nvSpPr>
          <p:cNvPr id="11" name="Text 8"/>
          <p:cNvSpPr/>
          <p:nvPr/>
        </p:nvSpPr>
        <p:spPr>
          <a:xfrm>
            <a:off x="1390650" y="5700217"/>
            <a:ext cx="7900035" cy="346670"/>
          </a:xfrm>
          <a:prstGeom prst="rect">
            <a:avLst/>
          </a:prstGeom>
          <a:noFill/>
          <a:ln/>
        </p:spPr>
        <p:txBody>
          <a:bodyPr wrap="square" lIns="25400" tIns="25400" rIns="25400" bIns="25400" rtlCol="0" anchor="t">
            <a:normAutofit/>
          </a:bodyPr>
          <a:lstStyle/>
          <a:p>
            <a:pPr marL="0" indent="0" algn="l">
              <a:lnSpc>
                <a:spcPct val="110455"/>
              </a:lnSpc>
              <a:buNone/>
            </a:pPr>
            <a:r>
              <a:rPr lang="en-US" sz="1800" dirty="0">
                <a:solidFill>
                  <a:srgbClr val="6A6F7E"/>
                </a:solidFill>
                <a:latin typeface="Calibri" pitchFamily="34" charset="0"/>
                <a:ea typeface="Calibri" pitchFamily="34" charset="-122"/>
                <a:cs typeface="Calibri" pitchFamily="34" charset="-120"/>
              </a:rPr>
              <a:t>The above-mentioned investors should be from FATF-compliant jurisdictions.</a:t>
            </a:r>
            <a:endParaRPr lang="en-US" sz="1800" dirty="0"/>
          </a:p>
        </p:txBody>
      </p:sp>
      <p:sp>
        <p:nvSpPr>
          <p:cNvPr id="12" name="Shape 9"/>
          <p:cNvSpPr/>
          <p:nvPr/>
        </p:nvSpPr>
        <p:spPr>
          <a:xfrm>
            <a:off x="9372600" y="3131641"/>
            <a:ext cx="7867650" cy="3162895"/>
          </a:xfrm>
          <a:prstGeom prst="rect">
            <a:avLst/>
          </a:prstGeom>
          <a:solidFill>
            <a:srgbClr val="F6F7FA"/>
          </a:solidFill>
          <a:ln/>
        </p:spPr>
        <p:txBody>
          <a:bodyPr/>
          <a:lstStyle/>
          <a:p>
            <a:endParaRPr lang="en-IN"/>
          </a:p>
        </p:txBody>
      </p:sp>
      <p:sp>
        <p:nvSpPr>
          <p:cNvPr id="13" name="Shape 10"/>
          <p:cNvSpPr/>
          <p:nvPr/>
        </p:nvSpPr>
        <p:spPr>
          <a:xfrm>
            <a:off x="9372600" y="3131641"/>
            <a:ext cx="7867650" cy="57150"/>
          </a:xfrm>
          <a:prstGeom prst="rect">
            <a:avLst/>
          </a:prstGeom>
          <a:solidFill>
            <a:srgbClr val="DD3333"/>
          </a:solidFill>
          <a:ln/>
        </p:spPr>
        <p:txBody>
          <a:bodyPr/>
          <a:lstStyle/>
          <a:p>
            <a:endParaRPr lang="en-IN"/>
          </a:p>
        </p:txBody>
      </p:sp>
      <p:sp>
        <p:nvSpPr>
          <p:cNvPr id="14" name="Text 11"/>
          <p:cNvSpPr/>
          <p:nvPr/>
        </p:nvSpPr>
        <p:spPr>
          <a:xfrm>
            <a:off x="9715500" y="3474541"/>
            <a:ext cx="7900035" cy="38735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DD3333"/>
                </a:solidFill>
                <a:latin typeface="Calibri" pitchFamily="34" charset="0"/>
                <a:ea typeface="Calibri" pitchFamily="34" charset="-122"/>
                <a:cs typeface="Calibri" pitchFamily="34" charset="-120"/>
              </a:rPr>
              <a:t>Who cannot invest</a:t>
            </a:r>
            <a:endParaRPr lang="en-US" sz="2250" dirty="0"/>
          </a:p>
        </p:txBody>
      </p:sp>
      <p:sp>
        <p:nvSpPr>
          <p:cNvPr id="15" name="Text 12"/>
          <p:cNvSpPr/>
          <p:nvPr/>
        </p:nvSpPr>
        <p:spPr>
          <a:xfrm>
            <a:off x="9815513" y="3957142"/>
            <a:ext cx="7158038" cy="1931194"/>
          </a:xfrm>
          <a:prstGeom prst="rect">
            <a:avLst/>
          </a:prstGeom>
          <a:noFill/>
          <a:ln/>
        </p:spPr>
        <p:txBody>
          <a:bodyPr wrap="square" lIns="25400" tIns="25400" rIns="25400" bIns="25400" rtlCol="0" anchor="t">
            <a:normAutofit/>
          </a:bodyPr>
          <a:lstStyle/>
          <a:p>
            <a:pPr marL="166688" indent="-166688" algn="l">
              <a:lnSpc>
                <a:spcPct val="110054"/>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Indian residents</a:t>
            </a:r>
            <a:endParaRPr lang="en-US" sz="1875" dirty="0"/>
          </a:p>
          <a:p>
            <a:pPr marL="166688" indent="-166688" algn="l">
              <a:lnSpc>
                <a:spcPct val="110054"/>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NRIs and overseas investors residing in nations on the FATF blacklist</a:t>
            </a:r>
            <a:endParaRPr lang="en-US" sz="1875" dirty="0"/>
          </a:p>
          <a:p>
            <a:pPr marL="166688" indent="-166688" algn="l">
              <a:lnSpc>
                <a:spcPct val="110054"/>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NRIs and overseas investors residing in grey-list countries will require enhanced diligence</a:t>
            </a:r>
            <a:endParaRPr lang="en-US" sz="1875" dirty="0"/>
          </a:p>
          <a:p>
            <a:pPr marL="166688" indent="-166688" algn="l">
              <a:lnSpc>
                <a:spcPct val="110054"/>
              </a:lnSpc>
              <a:buSzPct val="100000"/>
              <a:buChar char="•"/>
              <a:tabLst>
                <a:tab pos="166688" algn="l"/>
              </a:tabLst>
            </a:pPr>
            <a:r>
              <a:rPr lang="en-US" sz="1875" dirty="0">
                <a:solidFill>
                  <a:srgbClr val="33384A"/>
                </a:solidFill>
                <a:latin typeface="Calibri" pitchFamily="34" charset="0"/>
                <a:ea typeface="Calibri" pitchFamily="34" charset="-122"/>
                <a:cs typeface="Calibri" pitchFamily="34" charset="-120"/>
              </a:rPr>
              <a:t>NRIs and overseas investors from China, Hong Kong, and Qatar</a:t>
            </a:r>
            <a:endParaRPr lang="en-US" sz="1875" dirty="0"/>
          </a:p>
        </p:txBody>
      </p:sp>
      <p:sp>
        <p:nvSpPr>
          <p:cNvPr id="16" name="Text 13"/>
          <p:cNvSpPr/>
          <p:nvPr/>
        </p:nvSpPr>
        <p:spPr>
          <a:xfrm>
            <a:off x="1047750" y="6561237"/>
            <a:ext cx="17811750" cy="358080"/>
          </a:xfrm>
          <a:prstGeom prst="rect">
            <a:avLst/>
          </a:prstGeom>
          <a:noFill/>
          <a:ln/>
        </p:spPr>
        <p:txBody>
          <a:bodyPr wrap="square" lIns="25400" tIns="25400" rIns="25400" bIns="25400" rtlCol="0" anchor="t">
            <a:normAutofit/>
          </a:bodyPr>
          <a:lstStyle/>
          <a:p>
            <a:pPr marL="0" indent="0" algn="l">
              <a:lnSpc>
                <a:spcPct val="114545"/>
              </a:lnSpc>
              <a:buNone/>
            </a:pPr>
            <a:r>
              <a:rPr lang="en-US" sz="1800" dirty="0">
                <a:solidFill>
                  <a:srgbClr val="6A6F7E"/>
                </a:solidFill>
                <a:latin typeface="Calibri" pitchFamily="34" charset="0"/>
                <a:ea typeface="Calibri" pitchFamily="34" charset="-122"/>
                <a:cs typeface="Calibri" pitchFamily="34" charset="-120"/>
              </a:rPr>
              <a:t>The Fund is not available for subscription by resident Indian(s). For investors based in the UAE, only reverse solicitation is permitted.</a:t>
            </a:r>
            <a:endParaRPr lang="en-US" sz="1800" dirty="0"/>
          </a:p>
        </p:txBody>
      </p:sp>
      <p:sp>
        <p:nvSpPr>
          <p:cNvPr id="17" name="Text 14"/>
          <p:cNvSpPr/>
          <p:nvPr/>
        </p:nvSpPr>
        <p:spPr>
          <a:xfrm>
            <a:off x="1047750" y="6976467"/>
            <a:ext cx="16678275" cy="678061"/>
          </a:xfrm>
          <a:prstGeom prst="rect">
            <a:avLst/>
          </a:prstGeom>
          <a:noFill/>
          <a:ln/>
        </p:spPr>
        <p:txBody>
          <a:bodyPr wrap="square" lIns="25400" tIns="25400" rIns="25400" bIns="25400" rtlCol="0" anchor="t">
            <a:normAutofit/>
          </a:bodyPr>
          <a:lstStyle/>
          <a:p>
            <a:pPr marL="0" indent="0" algn="l">
              <a:lnSpc>
                <a:spcPct val="114545"/>
              </a:lnSpc>
              <a:buNone/>
            </a:pPr>
            <a:r>
              <a:rPr lang="en-US" sz="1800" dirty="0">
                <a:solidFill>
                  <a:srgbClr val="6A6F7E"/>
                </a:solidFill>
                <a:latin typeface="Calibri" pitchFamily="34" charset="0"/>
                <a:ea typeface="Calibri" pitchFamily="34" charset="-122"/>
                <a:cs typeface="Calibri" pitchFamily="34" charset="-120"/>
              </a:rPr>
              <a:t>Where any investor at the time of onboarding is a non-resident and later has a change in status to ‘Resident Indian’, such change shall be immediately notified to the FME. The FME shall, per its discretion and evaluation, take necessary steps which may include compulsory redemption for such investor, restriction on further subscription, etc.</a:t>
            </a:r>
            <a:endParaRPr lang="en-US" sz="1800" dirty="0"/>
          </a:p>
        </p:txBody>
      </p:sp>
      <p:sp>
        <p:nvSpPr>
          <p:cNvPr id="18" name="Shape 15"/>
          <p:cNvSpPr/>
          <p:nvPr/>
        </p:nvSpPr>
        <p:spPr>
          <a:xfrm>
            <a:off x="1047750" y="9258300"/>
            <a:ext cx="16192500" cy="9525"/>
          </a:xfrm>
          <a:prstGeom prst="rect">
            <a:avLst/>
          </a:prstGeom>
          <a:solidFill>
            <a:srgbClr val="E4E6ED"/>
          </a:solidFill>
          <a:ln/>
        </p:spPr>
        <p:txBody>
          <a:bodyPr/>
          <a:lstStyle/>
          <a:p>
            <a:endParaRPr lang="en-IN"/>
          </a:p>
        </p:txBody>
      </p:sp>
      <p:sp>
        <p:nvSpPr>
          <p:cNvPr id="19" name="Text 16"/>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20" name="Text 17"/>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16</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15140338" cy="1295400"/>
          </a:xfrm>
          <a:prstGeom prst="rect">
            <a:avLst/>
          </a:prstGeom>
          <a:noFill/>
          <a:ln/>
        </p:spPr>
        <p:txBody>
          <a:bodyPr wrap="square" lIns="25400" tIns="25400" rIns="25400" bIns="25400" rtlCol="0" anchor="t">
            <a:normAutofit/>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COMPARATIVE TAX FRAMEWORK — NRI DIRECT INVESTMENT vs IFSC AIF</a:t>
            </a:r>
            <a:endParaRPr lang="en-US" sz="4050" dirty="0"/>
          </a:p>
        </p:txBody>
      </p:sp>
      <p:sp>
        <p:nvSpPr>
          <p:cNvPr id="3" name="Shape 1"/>
          <p:cNvSpPr/>
          <p:nvPr/>
        </p:nvSpPr>
        <p:spPr>
          <a:xfrm>
            <a:off x="1047750" y="2171700"/>
            <a:ext cx="666750" cy="57150"/>
          </a:xfrm>
          <a:prstGeom prst="rect">
            <a:avLst/>
          </a:prstGeom>
          <a:solidFill>
            <a:srgbClr val="157A3E"/>
          </a:solidFill>
          <a:ln/>
        </p:spPr>
        <p:txBody>
          <a:bodyPr/>
          <a:lstStyle/>
          <a:p>
            <a:endParaRPr lang="en-IN"/>
          </a:p>
        </p:txBody>
      </p:sp>
      <p:sp>
        <p:nvSpPr>
          <p:cNvPr id="4" name="Shape 2"/>
          <p:cNvSpPr/>
          <p:nvPr/>
        </p:nvSpPr>
        <p:spPr>
          <a:xfrm>
            <a:off x="1714500" y="217170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Shape 3"/>
          <p:cNvSpPr/>
          <p:nvPr/>
        </p:nvSpPr>
        <p:spPr>
          <a:xfrm>
            <a:off x="1047750" y="2609850"/>
            <a:ext cx="5505450" cy="603250"/>
          </a:xfrm>
          <a:prstGeom prst="rect">
            <a:avLst/>
          </a:prstGeom>
          <a:solidFill>
            <a:srgbClr val="23285F"/>
          </a:solidFill>
          <a:ln/>
        </p:spPr>
        <p:txBody>
          <a:bodyPr/>
          <a:lstStyle/>
          <a:p>
            <a:endParaRPr lang="en-IN"/>
          </a:p>
        </p:txBody>
      </p:sp>
      <p:sp>
        <p:nvSpPr>
          <p:cNvPr id="7" name="Text 4"/>
          <p:cNvSpPr/>
          <p:nvPr/>
        </p:nvSpPr>
        <p:spPr>
          <a:xfrm>
            <a:off x="1295400" y="2762250"/>
            <a:ext cx="5175313" cy="336550"/>
          </a:xfrm>
          <a:prstGeom prst="rect">
            <a:avLst/>
          </a:prstGeom>
          <a:noFill/>
          <a:ln/>
        </p:spPr>
        <p:txBody>
          <a:bodyPr wrap="square" lIns="25400" tIns="25400" rIns="25400" bIns="25400" rtlCol="0" anchor="ctr">
            <a:normAutofit lnSpcReduction="10000"/>
          </a:bodyPr>
          <a:lstStyle/>
          <a:p>
            <a:pPr marL="0" indent="0" algn="l">
              <a:buNone/>
            </a:pPr>
            <a:r>
              <a:rPr lang="en-US" sz="1950" b="1" dirty="0">
                <a:solidFill>
                  <a:srgbClr val="FFFFFF"/>
                </a:solidFill>
                <a:latin typeface="Calibri" pitchFamily="34" charset="0"/>
                <a:ea typeface="Calibri" pitchFamily="34" charset="-122"/>
                <a:cs typeface="Calibri" pitchFamily="34" charset="-120"/>
              </a:rPr>
              <a:t>Income Stream</a:t>
            </a:r>
            <a:endParaRPr lang="en-US" sz="1950" dirty="0"/>
          </a:p>
        </p:txBody>
      </p:sp>
      <p:sp>
        <p:nvSpPr>
          <p:cNvPr id="8" name="Shape 5"/>
          <p:cNvSpPr/>
          <p:nvPr/>
        </p:nvSpPr>
        <p:spPr>
          <a:xfrm>
            <a:off x="6553200" y="2609850"/>
            <a:ext cx="5343525" cy="603250"/>
          </a:xfrm>
          <a:prstGeom prst="rect">
            <a:avLst/>
          </a:prstGeom>
          <a:solidFill>
            <a:srgbClr val="23285F"/>
          </a:solidFill>
          <a:ln/>
        </p:spPr>
        <p:txBody>
          <a:bodyPr/>
          <a:lstStyle/>
          <a:p>
            <a:endParaRPr lang="en-IN"/>
          </a:p>
        </p:txBody>
      </p:sp>
      <p:sp>
        <p:nvSpPr>
          <p:cNvPr id="9" name="Text 6"/>
          <p:cNvSpPr/>
          <p:nvPr/>
        </p:nvSpPr>
        <p:spPr>
          <a:xfrm>
            <a:off x="6800850" y="2762250"/>
            <a:ext cx="5008531" cy="336550"/>
          </a:xfrm>
          <a:prstGeom prst="rect">
            <a:avLst/>
          </a:prstGeom>
          <a:noFill/>
          <a:ln/>
        </p:spPr>
        <p:txBody>
          <a:bodyPr wrap="square" lIns="25400" tIns="25400" rIns="25400" bIns="25400" rtlCol="0" anchor="ctr">
            <a:normAutofit lnSpcReduction="10000"/>
          </a:bodyPr>
          <a:lstStyle/>
          <a:p>
            <a:pPr marL="0" indent="0" algn="l">
              <a:buNone/>
            </a:pPr>
            <a:r>
              <a:rPr lang="en-US" sz="1950" b="1" dirty="0">
                <a:solidFill>
                  <a:srgbClr val="FFFFFF"/>
                </a:solidFill>
                <a:latin typeface="Calibri" pitchFamily="34" charset="0"/>
                <a:ea typeface="Calibri" pitchFamily="34" charset="-122"/>
                <a:cs typeface="Calibri" pitchFamily="34" charset="-120"/>
              </a:rPr>
              <a:t>NRI investing from Singapore into India#</a:t>
            </a:r>
            <a:endParaRPr lang="en-US" sz="1950" dirty="0"/>
          </a:p>
        </p:txBody>
      </p:sp>
      <p:sp>
        <p:nvSpPr>
          <p:cNvPr id="10" name="Shape 7"/>
          <p:cNvSpPr/>
          <p:nvPr/>
        </p:nvSpPr>
        <p:spPr>
          <a:xfrm>
            <a:off x="11896725" y="2609850"/>
            <a:ext cx="5343525" cy="603250"/>
          </a:xfrm>
          <a:prstGeom prst="rect">
            <a:avLst/>
          </a:prstGeom>
          <a:solidFill>
            <a:srgbClr val="23285F"/>
          </a:solidFill>
          <a:ln/>
        </p:spPr>
        <p:txBody>
          <a:bodyPr/>
          <a:lstStyle/>
          <a:p>
            <a:endParaRPr lang="en-IN"/>
          </a:p>
        </p:txBody>
      </p:sp>
      <p:sp>
        <p:nvSpPr>
          <p:cNvPr id="11" name="Text 8"/>
          <p:cNvSpPr/>
          <p:nvPr/>
        </p:nvSpPr>
        <p:spPr>
          <a:xfrm>
            <a:off x="12144375" y="2762250"/>
            <a:ext cx="5008531" cy="336550"/>
          </a:xfrm>
          <a:prstGeom prst="rect">
            <a:avLst/>
          </a:prstGeom>
          <a:noFill/>
          <a:ln/>
        </p:spPr>
        <p:txBody>
          <a:bodyPr wrap="square" lIns="25400" tIns="25400" rIns="25400" bIns="25400" rtlCol="0" anchor="ctr">
            <a:normAutofit lnSpcReduction="10000"/>
          </a:bodyPr>
          <a:lstStyle/>
          <a:p>
            <a:pPr marL="0" indent="0" algn="l">
              <a:buNone/>
            </a:pPr>
            <a:r>
              <a:rPr lang="en-US" sz="1950" b="1" dirty="0">
                <a:solidFill>
                  <a:srgbClr val="FFFFFF"/>
                </a:solidFill>
                <a:latin typeface="Calibri" pitchFamily="34" charset="0"/>
                <a:ea typeface="Calibri" pitchFamily="34" charset="-122"/>
                <a:cs typeface="Calibri" pitchFamily="34" charset="-120"/>
              </a:rPr>
              <a:t>IFSC Cat III AIF (Trust)</a:t>
            </a:r>
            <a:endParaRPr lang="en-US" sz="1950" dirty="0"/>
          </a:p>
        </p:txBody>
      </p:sp>
      <p:sp>
        <p:nvSpPr>
          <p:cNvPr id="12" name="Shape 9"/>
          <p:cNvSpPr/>
          <p:nvPr/>
        </p:nvSpPr>
        <p:spPr>
          <a:xfrm>
            <a:off x="1047750" y="4073525"/>
            <a:ext cx="5505450" cy="9525"/>
          </a:xfrm>
          <a:prstGeom prst="rect">
            <a:avLst/>
          </a:prstGeom>
          <a:solidFill>
            <a:srgbClr val="E4E6ED"/>
          </a:solidFill>
          <a:ln/>
        </p:spPr>
        <p:txBody>
          <a:bodyPr/>
          <a:lstStyle/>
          <a:p>
            <a:endParaRPr lang="en-IN"/>
          </a:p>
        </p:txBody>
      </p:sp>
      <p:sp>
        <p:nvSpPr>
          <p:cNvPr id="13" name="Text 10"/>
          <p:cNvSpPr/>
          <p:nvPr/>
        </p:nvSpPr>
        <p:spPr>
          <a:xfrm>
            <a:off x="1295400" y="3346450"/>
            <a:ext cx="5175313" cy="631825"/>
          </a:xfrm>
          <a:prstGeom prst="rect">
            <a:avLst/>
          </a:prstGeom>
          <a:noFill/>
          <a:ln/>
        </p:spPr>
        <p:txBody>
          <a:bodyPr wrap="square" lIns="25400" tIns="25400" rIns="25400" bIns="25400" rtlCol="0" anchor="ctr">
            <a:normAutofit/>
          </a:bodyPr>
          <a:lstStyle/>
          <a:p>
            <a:pPr marL="0" indent="0" algn="l">
              <a:buNone/>
            </a:pPr>
            <a:r>
              <a:rPr lang="en-US" sz="1950" b="1" dirty="0">
                <a:solidFill>
                  <a:srgbClr val="23285F"/>
                </a:solidFill>
                <a:latin typeface="Calibri" pitchFamily="34" charset="0"/>
                <a:ea typeface="Calibri" pitchFamily="34" charset="-122"/>
                <a:cs typeface="Calibri" pitchFamily="34" charset="-120"/>
              </a:rPr>
              <a:t>Capital gains on listed equity</a:t>
            </a:r>
            <a:endParaRPr lang="en-US" sz="1950" dirty="0"/>
          </a:p>
        </p:txBody>
      </p:sp>
      <p:sp>
        <p:nvSpPr>
          <p:cNvPr id="14" name="Shape 11"/>
          <p:cNvSpPr/>
          <p:nvPr/>
        </p:nvSpPr>
        <p:spPr>
          <a:xfrm>
            <a:off x="6553200" y="4073525"/>
            <a:ext cx="5343525" cy="9525"/>
          </a:xfrm>
          <a:prstGeom prst="rect">
            <a:avLst/>
          </a:prstGeom>
          <a:solidFill>
            <a:srgbClr val="E4E6ED"/>
          </a:solidFill>
          <a:ln/>
        </p:spPr>
        <p:txBody>
          <a:bodyPr/>
          <a:lstStyle/>
          <a:p>
            <a:endParaRPr lang="en-IN"/>
          </a:p>
        </p:txBody>
      </p:sp>
      <p:sp>
        <p:nvSpPr>
          <p:cNvPr id="15" name="Text 12"/>
          <p:cNvSpPr/>
          <p:nvPr/>
        </p:nvSpPr>
        <p:spPr>
          <a:xfrm>
            <a:off x="6800850" y="3346450"/>
            <a:ext cx="5008531" cy="631825"/>
          </a:xfrm>
          <a:prstGeom prst="rect">
            <a:avLst/>
          </a:prstGeom>
          <a:noFill/>
          <a:ln/>
        </p:spPr>
        <p:txBody>
          <a:bodyPr wrap="square" lIns="25400" tIns="25400" rIns="25400" bIns="25400" rtlCol="0" anchor="ctr">
            <a:normAutofit/>
          </a:bodyPr>
          <a:lstStyle/>
          <a:p>
            <a:pPr marL="0" indent="0" algn="l">
              <a:buNone/>
            </a:pPr>
            <a:r>
              <a:rPr lang="en-US" sz="1950" dirty="0">
                <a:solidFill>
                  <a:srgbClr val="33384A"/>
                </a:solidFill>
                <a:latin typeface="Calibri" pitchFamily="34" charset="0"/>
                <a:ea typeface="Calibri" pitchFamily="34" charset="-122"/>
                <a:cs typeface="Calibri" pitchFamily="34" charset="-120"/>
              </a:rPr>
              <a:t>Exempt (under India–Singapore treaty)</a:t>
            </a:r>
            <a:endParaRPr lang="en-US" sz="1950" dirty="0"/>
          </a:p>
        </p:txBody>
      </p:sp>
      <p:sp>
        <p:nvSpPr>
          <p:cNvPr id="16" name="Shape 13"/>
          <p:cNvSpPr/>
          <p:nvPr/>
        </p:nvSpPr>
        <p:spPr>
          <a:xfrm>
            <a:off x="11896725" y="4073525"/>
            <a:ext cx="5343525" cy="9525"/>
          </a:xfrm>
          <a:prstGeom prst="rect">
            <a:avLst/>
          </a:prstGeom>
          <a:solidFill>
            <a:srgbClr val="E4E6ED"/>
          </a:solidFill>
          <a:ln/>
        </p:spPr>
        <p:txBody>
          <a:bodyPr/>
          <a:lstStyle/>
          <a:p>
            <a:endParaRPr lang="en-IN"/>
          </a:p>
        </p:txBody>
      </p:sp>
      <p:sp>
        <p:nvSpPr>
          <p:cNvPr id="17" name="Text 14"/>
          <p:cNvSpPr/>
          <p:nvPr/>
        </p:nvSpPr>
        <p:spPr>
          <a:xfrm>
            <a:off x="12144375" y="3346450"/>
            <a:ext cx="5008531" cy="631825"/>
          </a:xfrm>
          <a:prstGeom prst="rect">
            <a:avLst/>
          </a:prstGeom>
          <a:noFill/>
          <a:ln/>
        </p:spPr>
        <p:txBody>
          <a:bodyPr wrap="square" lIns="25400" tIns="25400" rIns="25400" bIns="25400" rtlCol="0" anchor="ctr">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Short term — 20%; long term — 12.5%. Applicable at fund level; exemption for investors</a:t>
            </a:r>
            <a:endParaRPr lang="en-US" sz="1950" dirty="0"/>
          </a:p>
        </p:txBody>
      </p:sp>
      <p:sp>
        <p:nvSpPr>
          <p:cNvPr id="18" name="Shape 15"/>
          <p:cNvSpPr/>
          <p:nvPr/>
        </p:nvSpPr>
        <p:spPr>
          <a:xfrm>
            <a:off x="1047750" y="4079875"/>
            <a:ext cx="5505450" cy="571500"/>
          </a:xfrm>
          <a:prstGeom prst="rect">
            <a:avLst/>
          </a:prstGeom>
          <a:solidFill>
            <a:srgbClr val="F6F7FA"/>
          </a:solidFill>
          <a:ln/>
        </p:spPr>
        <p:txBody>
          <a:bodyPr/>
          <a:lstStyle/>
          <a:p>
            <a:endParaRPr lang="en-IN"/>
          </a:p>
        </p:txBody>
      </p:sp>
      <p:sp>
        <p:nvSpPr>
          <p:cNvPr id="19" name="Shape 16"/>
          <p:cNvSpPr/>
          <p:nvPr/>
        </p:nvSpPr>
        <p:spPr>
          <a:xfrm>
            <a:off x="1047750" y="4645025"/>
            <a:ext cx="5505450" cy="9525"/>
          </a:xfrm>
          <a:prstGeom prst="rect">
            <a:avLst/>
          </a:prstGeom>
          <a:solidFill>
            <a:srgbClr val="E4E6ED"/>
          </a:solidFill>
          <a:ln/>
        </p:spPr>
        <p:txBody>
          <a:bodyPr/>
          <a:lstStyle/>
          <a:p>
            <a:endParaRPr lang="en-IN"/>
          </a:p>
        </p:txBody>
      </p:sp>
      <p:sp>
        <p:nvSpPr>
          <p:cNvPr id="20" name="Text 17"/>
          <p:cNvSpPr/>
          <p:nvPr/>
        </p:nvSpPr>
        <p:spPr>
          <a:xfrm>
            <a:off x="1295400" y="4213225"/>
            <a:ext cx="5175313" cy="336550"/>
          </a:xfrm>
          <a:prstGeom prst="rect">
            <a:avLst/>
          </a:prstGeom>
          <a:noFill/>
          <a:ln/>
        </p:spPr>
        <p:txBody>
          <a:bodyPr wrap="square" lIns="25400" tIns="25400" rIns="25400" bIns="25400" rtlCol="0" anchor="ctr">
            <a:normAutofit lnSpcReduction="10000"/>
          </a:bodyPr>
          <a:lstStyle/>
          <a:p>
            <a:pPr marL="0" indent="0" algn="l">
              <a:buNone/>
            </a:pPr>
            <a:r>
              <a:rPr lang="en-US" sz="1950" b="1" dirty="0">
                <a:solidFill>
                  <a:srgbClr val="23285F"/>
                </a:solidFill>
                <a:latin typeface="Calibri" pitchFamily="34" charset="0"/>
                <a:ea typeface="Calibri" pitchFamily="34" charset="-122"/>
                <a:cs typeface="Calibri" pitchFamily="34" charset="-120"/>
              </a:rPr>
              <a:t>Units of equity-oriented AIF</a:t>
            </a:r>
            <a:endParaRPr lang="en-US" sz="1950" dirty="0"/>
          </a:p>
        </p:txBody>
      </p:sp>
      <p:sp>
        <p:nvSpPr>
          <p:cNvPr id="21" name="Shape 18"/>
          <p:cNvSpPr/>
          <p:nvPr/>
        </p:nvSpPr>
        <p:spPr>
          <a:xfrm>
            <a:off x="6553200" y="4079875"/>
            <a:ext cx="5343525" cy="571500"/>
          </a:xfrm>
          <a:prstGeom prst="rect">
            <a:avLst/>
          </a:prstGeom>
          <a:solidFill>
            <a:srgbClr val="F6F7FA"/>
          </a:solidFill>
          <a:ln/>
        </p:spPr>
        <p:txBody>
          <a:bodyPr/>
          <a:lstStyle/>
          <a:p>
            <a:endParaRPr lang="en-IN"/>
          </a:p>
        </p:txBody>
      </p:sp>
      <p:sp>
        <p:nvSpPr>
          <p:cNvPr id="22" name="Shape 19"/>
          <p:cNvSpPr/>
          <p:nvPr/>
        </p:nvSpPr>
        <p:spPr>
          <a:xfrm>
            <a:off x="6553200" y="4645025"/>
            <a:ext cx="5343525" cy="9525"/>
          </a:xfrm>
          <a:prstGeom prst="rect">
            <a:avLst/>
          </a:prstGeom>
          <a:solidFill>
            <a:srgbClr val="E4E6ED"/>
          </a:solidFill>
          <a:ln/>
        </p:spPr>
        <p:txBody>
          <a:bodyPr/>
          <a:lstStyle/>
          <a:p>
            <a:endParaRPr lang="en-IN"/>
          </a:p>
        </p:txBody>
      </p:sp>
      <p:sp>
        <p:nvSpPr>
          <p:cNvPr id="23" name="Text 20"/>
          <p:cNvSpPr/>
          <p:nvPr/>
        </p:nvSpPr>
        <p:spPr>
          <a:xfrm>
            <a:off x="6800850" y="4213225"/>
            <a:ext cx="5008531" cy="336550"/>
          </a:xfrm>
          <a:prstGeom prst="rect">
            <a:avLst/>
          </a:prstGeom>
          <a:noFill/>
          <a:ln/>
        </p:spPr>
        <p:txBody>
          <a:bodyPr wrap="square" lIns="25400" tIns="25400" rIns="25400" bIns="25400" rtlCol="0" anchor="ctr">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a:t>
            </a:r>
            <a:endParaRPr lang="en-US" sz="1950" dirty="0"/>
          </a:p>
        </p:txBody>
      </p:sp>
      <p:sp>
        <p:nvSpPr>
          <p:cNvPr id="24" name="Shape 21"/>
          <p:cNvSpPr/>
          <p:nvPr/>
        </p:nvSpPr>
        <p:spPr>
          <a:xfrm>
            <a:off x="11896725" y="4079875"/>
            <a:ext cx="5343525" cy="571500"/>
          </a:xfrm>
          <a:prstGeom prst="rect">
            <a:avLst/>
          </a:prstGeom>
          <a:solidFill>
            <a:srgbClr val="F6F7FA"/>
          </a:solidFill>
          <a:ln/>
        </p:spPr>
        <p:txBody>
          <a:bodyPr/>
          <a:lstStyle/>
          <a:p>
            <a:endParaRPr lang="en-IN"/>
          </a:p>
        </p:txBody>
      </p:sp>
      <p:sp>
        <p:nvSpPr>
          <p:cNvPr id="25" name="Shape 22"/>
          <p:cNvSpPr/>
          <p:nvPr/>
        </p:nvSpPr>
        <p:spPr>
          <a:xfrm>
            <a:off x="11896725" y="4645025"/>
            <a:ext cx="5343525" cy="9525"/>
          </a:xfrm>
          <a:prstGeom prst="rect">
            <a:avLst/>
          </a:prstGeom>
          <a:solidFill>
            <a:srgbClr val="E4E6ED"/>
          </a:solidFill>
          <a:ln/>
        </p:spPr>
        <p:txBody>
          <a:bodyPr/>
          <a:lstStyle/>
          <a:p>
            <a:endParaRPr lang="en-IN"/>
          </a:p>
        </p:txBody>
      </p:sp>
      <p:sp>
        <p:nvSpPr>
          <p:cNvPr id="26" name="Text 23"/>
          <p:cNvSpPr/>
          <p:nvPr/>
        </p:nvSpPr>
        <p:spPr>
          <a:xfrm>
            <a:off x="12144375" y="4213225"/>
            <a:ext cx="5008531" cy="336550"/>
          </a:xfrm>
          <a:prstGeom prst="rect">
            <a:avLst/>
          </a:prstGeom>
          <a:noFill/>
          <a:ln/>
        </p:spPr>
        <p:txBody>
          <a:bodyPr wrap="square" lIns="25400" tIns="25400" rIns="25400" bIns="25400" rtlCol="0" anchor="ctr">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Exempt (under domestic law)</a:t>
            </a:r>
            <a:endParaRPr lang="en-US" sz="1950" dirty="0"/>
          </a:p>
        </p:txBody>
      </p:sp>
      <p:sp>
        <p:nvSpPr>
          <p:cNvPr id="27" name="Shape 24"/>
          <p:cNvSpPr/>
          <p:nvPr/>
        </p:nvSpPr>
        <p:spPr>
          <a:xfrm>
            <a:off x="1047750" y="5216525"/>
            <a:ext cx="5505450" cy="9525"/>
          </a:xfrm>
          <a:prstGeom prst="rect">
            <a:avLst/>
          </a:prstGeom>
          <a:solidFill>
            <a:srgbClr val="E4E6ED"/>
          </a:solidFill>
          <a:ln/>
        </p:spPr>
        <p:txBody>
          <a:bodyPr/>
          <a:lstStyle/>
          <a:p>
            <a:endParaRPr lang="en-IN"/>
          </a:p>
        </p:txBody>
      </p:sp>
      <p:sp>
        <p:nvSpPr>
          <p:cNvPr id="28" name="Text 25"/>
          <p:cNvSpPr/>
          <p:nvPr/>
        </p:nvSpPr>
        <p:spPr>
          <a:xfrm>
            <a:off x="1295400" y="4784725"/>
            <a:ext cx="5175313" cy="336550"/>
          </a:xfrm>
          <a:prstGeom prst="rect">
            <a:avLst/>
          </a:prstGeom>
          <a:noFill/>
          <a:ln/>
        </p:spPr>
        <p:txBody>
          <a:bodyPr wrap="square" lIns="25400" tIns="25400" rIns="25400" bIns="25400" rtlCol="0" anchor="ctr">
            <a:normAutofit lnSpcReduction="10000"/>
          </a:bodyPr>
          <a:lstStyle/>
          <a:p>
            <a:pPr marL="0" indent="0" algn="l">
              <a:buNone/>
            </a:pPr>
            <a:r>
              <a:rPr lang="en-US" sz="1950" b="1" dirty="0">
                <a:solidFill>
                  <a:srgbClr val="23285F"/>
                </a:solidFill>
                <a:latin typeface="Calibri" pitchFamily="34" charset="0"/>
                <a:ea typeface="Calibri" pitchFamily="34" charset="-122"/>
                <a:cs typeface="Calibri" pitchFamily="34" charset="-120"/>
              </a:rPr>
              <a:t>Taxation in hands of investors</a:t>
            </a:r>
            <a:endParaRPr lang="en-US" sz="1950" dirty="0"/>
          </a:p>
        </p:txBody>
      </p:sp>
      <p:sp>
        <p:nvSpPr>
          <p:cNvPr id="29" name="Shape 26"/>
          <p:cNvSpPr/>
          <p:nvPr/>
        </p:nvSpPr>
        <p:spPr>
          <a:xfrm>
            <a:off x="6553200" y="5216525"/>
            <a:ext cx="5343525" cy="9525"/>
          </a:xfrm>
          <a:prstGeom prst="rect">
            <a:avLst/>
          </a:prstGeom>
          <a:solidFill>
            <a:srgbClr val="E4E6ED"/>
          </a:solidFill>
          <a:ln/>
        </p:spPr>
        <p:txBody>
          <a:bodyPr/>
          <a:lstStyle/>
          <a:p>
            <a:endParaRPr lang="en-IN"/>
          </a:p>
        </p:txBody>
      </p:sp>
      <p:sp>
        <p:nvSpPr>
          <p:cNvPr id="30" name="Text 27"/>
          <p:cNvSpPr/>
          <p:nvPr/>
        </p:nvSpPr>
        <p:spPr>
          <a:xfrm>
            <a:off x="6800850" y="4784725"/>
            <a:ext cx="5008531" cy="336550"/>
          </a:xfrm>
          <a:prstGeom prst="rect">
            <a:avLst/>
          </a:prstGeom>
          <a:noFill/>
          <a:ln/>
        </p:spPr>
        <p:txBody>
          <a:bodyPr wrap="square" lIns="25400" tIns="25400" rIns="25400" bIns="25400" rtlCol="0" anchor="ctr">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Taxable in hands of investors</a:t>
            </a:r>
            <a:endParaRPr lang="en-US" sz="1950" dirty="0"/>
          </a:p>
        </p:txBody>
      </p:sp>
      <p:sp>
        <p:nvSpPr>
          <p:cNvPr id="31" name="Shape 28"/>
          <p:cNvSpPr/>
          <p:nvPr/>
        </p:nvSpPr>
        <p:spPr>
          <a:xfrm>
            <a:off x="11896725" y="5216525"/>
            <a:ext cx="5343525" cy="9525"/>
          </a:xfrm>
          <a:prstGeom prst="rect">
            <a:avLst/>
          </a:prstGeom>
          <a:solidFill>
            <a:srgbClr val="E4E6ED"/>
          </a:solidFill>
          <a:ln/>
        </p:spPr>
        <p:txBody>
          <a:bodyPr/>
          <a:lstStyle/>
          <a:p>
            <a:endParaRPr lang="en-IN"/>
          </a:p>
        </p:txBody>
      </p:sp>
      <p:sp>
        <p:nvSpPr>
          <p:cNvPr id="32" name="Text 29"/>
          <p:cNvSpPr/>
          <p:nvPr/>
        </p:nvSpPr>
        <p:spPr>
          <a:xfrm>
            <a:off x="12144375" y="4784725"/>
            <a:ext cx="5008531" cy="336550"/>
          </a:xfrm>
          <a:prstGeom prst="rect">
            <a:avLst/>
          </a:prstGeom>
          <a:noFill/>
          <a:ln/>
        </p:spPr>
        <p:txBody>
          <a:bodyPr wrap="square" lIns="25400" tIns="25400" rIns="25400" bIns="25400" rtlCol="0" anchor="ctr">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Investors are exempt from tax</a:t>
            </a:r>
            <a:endParaRPr lang="en-US" sz="1950" dirty="0"/>
          </a:p>
        </p:txBody>
      </p:sp>
      <p:sp>
        <p:nvSpPr>
          <p:cNvPr id="33" name="Shape 30"/>
          <p:cNvSpPr/>
          <p:nvPr/>
        </p:nvSpPr>
        <p:spPr>
          <a:xfrm>
            <a:off x="1047750" y="5222875"/>
            <a:ext cx="5505450" cy="571500"/>
          </a:xfrm>
          <a:prstGeom prst="rect">
            <a:avLst/>
          </a:prstGeom>
          <a:solidFill>
            <a:srgbClr val="F6F7FA"/>
          </a:solidFill>
          <a:ln/>
        </p:spPr>
        <p:txBody>
          <a:bodyPr/>
          <a:lstStyle/>
          <a:p>
            <a:endParaRPr lang="en-IN"/>
          </a:p>
        </p:txBody>
      </p:sp>
      <p:sp>
        <p:nvSpPr>
          <p:cNvPr id="34" name="Shape 31"/>
          <p:cNvSpPr/>
          <p:nvPr/>
        </p:nvSpPr>
        <p:spPr>
          <a:xfrm>
            <a:off x="1047750" y="5788025"/>
            <a:ext cx="5505450" cy="9525"/>
          </a:xfrm>
          <a:prstGeom prst="rect">
            <a:avLst/>
          </a:prstGeom>
          <a:solidFill>
            <a:srgbClr val="E4E6ED"/>
          </a:solidFill>
          <a:ln/>
        </p:spPr>
        <p:txBody>
          <a:bodyPr/>
          <a:lstStyle/>
          <a:p>
            <a:endParaRPr lang="en-IN"/>
          </a:p>
        </p:txBody>
      </p:sp>
      <p:sp>
        <p:nvSpPr>
          <p:cNvPr id="35" name="Text 32"/>
          <p:cNvSpPr/>
          <p:nvPr/>
        </p:nvSpPr>
        <p:spPr>
          <a:xfrm>
            <a:off x="1295400" y="5356225"/>
            <a:ext cx="5175313" cy="336550"/>
          </a:xfrm>
          <a:prstGeom prst="rect">
            <a:avLst/>
          </a:prstGeom>
          <a:noFill/>
          <a:ln/>
        </p:spPr>
        <p:txBody>
          <a:bodyPr wrap="square" lIns="25400" tIns="25400" rIns="25400" bIns="25400" rtlCol="0" anchor="ctr">
            <a:normAutofit lnSpcReduction="10000"/>
          </a:bodyPr>
          <a:lstStyle/>
          <a:p>
            <a:pPr marL="0" indent="0" algn="l">
              <a:buNone/>
            </a:pPr>
            <a:r>
              <a:rPr lang="en-US" sz="1950" b="1" dirty="0">
                <a:solidFill>
                  <a:srgbClr val="23285F"/>
                </a:solidFill>
                <a:latin typeface="Calibri" pitchFamily="34" charset="0"/>
                <a:ea typeface="Calibri" pitchFamily="34" charset="-122"/>
                <a:cs typeface="Calibri" pitchFamily="34" charset="-120"/>
              </a:rPr>
              <a:t>PAN and tax return filing compliance</a:t>
            </a:r>
            <a:endParaRPr lang="en-US" sz="1950" dirty="0"/>
          </a:p>
        </p:txBody>
      </p:sp>
      <p:sp>
        <p:nvSpPr>
          <p:cNvPr id="36" name="Shape 33"/>
          <p:cNvSpPr/>
          <p:nvPr/>
        </p:nvSpPr>
        <p:spPr>
          <a:xfrm>
            <a:off x="6553200" y="5222875"/>
            <a:ext cx="5343525" cy="571500"/>
          </a:xfrm>
          <a:prstGeom prst="rect">
            <a:avLst/>
          </a:prstGeom>
          <a:solidFill>
            <a:srgbClr val="F6F7FA"/>
          </a:solidFill>
          <a:ln/>
        </p:spPr>
        <p:txBody>
          <a:bodyPr/>
          <a:lstStyle/>
          <a:p>
            <a:endParaRPr lang="en-IN"/>
          </a:p>
        </p:txBody>
      </p:sp>
      <p:sp>
        <p:nvSpPr>
          <p:cNvPr id="37" name="Shape 34"/>
          <p:cNvSpPr/>
          <p:nvPr/>
        </p:nvSpPr>
        <p:spPr>
          <a:xfrm>
            <a:off x="6553200" y="5788025"/>
            <a:ext cx="5343525" cy="9525"/>
          </a:xfrm>
          <a:prstGeom prst="rect">
            <a:avLst/>
          </a:prstGeom>
          <a:solidFill>
            <a:srgbClr val="E4E6ED"/>
          </a:solidFill>
          <a:ln/>
        </p:spPr>
        <p:txBody>
          <a:bodyPr/>
          <a:lstStyle/>
          <a:p>
            <a:endParaRPr lang="en-IN"/>
          </a:p>
        </p:txBody>
      </p:sp>
      <p:sp>
        <p:nvSpPr>
          <p:cNvPr id="38" name="Text 35"/>
          <p:cNvSpPr/>
          <p:nvPr/>
        </p:nvSpPr>
        <p:spPr>
          <a:xfrm>
            <a:off x="6800850" y="5356225"/>
            <a:ext cx="5008531" cy="336550"/>
          </a:xfrm>
          <a:prstGeom prst="rect">
            <a:avLst/>
          </a:prstGeom>
          <a:noFill/>
          <a:ln/>
        </p:spPr>
        <p:txBody>
          <a:bodyPr wrap="square" lIns="25400" tIns="25400" rIns="25400" bIns="25400" rtlCol="0" anchor="ctr">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Applicable</a:t>
            </a:r>
            <a:endParaRPr lang="en-US" sz="1950" dirty="0"/>
          </a:p>
        </p:txBody>
      </p:sp>
      <p:sp>
        <p:nvSpPr>
          <p:cNvPr id="39" name="Shape 36"/>
          <p:cNvSpPr/>
          <p:nvPr/>
        </p:nvSpPr>
        <p:spPr>
          <a:xfrm>
            <a:off x="11896725" y="5222875"/>
            <a:ext cx="5343525" cy="571500"/>
          </a:xfrm>
          <a:prstGeom prst="rect">
            <a:avLst/>
          </a:prstGeom>
          <a:solidFill>
            <a:srgbClr val="F6F7FA"/>
          </a:solidFill>
          <a:ln/>
        </p:spPr>
        <p:txBody>
          <a:bodyPr/>
          <a:lstStyle/>
          <a:p>
            <a:endParaRPr lang="en-IN"/>
          </a:p>
        </p:txBody>
      </p:sp>
      <p:sp>
        <p:nvSpPr>
          <p:cNvPr id="40" name="Shape 37"/>
          <p:cNvSpPr/>
          <p:nvPr/>
        </p:nvSpPr>
        <p:spPr>
          <a:xfrm>
            <a:off x="11896725" y="5788025"/>
            <a:ext cx="5343525" cy="9525"/>
          </a:xfrm>
          <a:prstGeom prst="rect">
            <a:avLst/>
          </a:prstGeom>
          <a:solidFill>
            <a:srgbClr val="E4E6ED"/>
          </a:solidFill>
          <a:ln/>
        </p:spPr>
        <p:txBody>
          <a:bodyPr/>
          <a:lstStyle/>
          <a:p>
            <a:endParaRPr lang="en-IN"/>
          </a:p>
        </p:txBody>
      </p:sp>
      <p:sp>
        <p:nvSpPr>
          <p:cNvPr id="41" name="Text 38"/>
          <p:cNvSpPr/>
          <p:nvPr/>
        </p:nvSpPr>
        <p:spPr>
          <a:xfrm>
            <a:off x="12144375" y="5356225"/>
            <a:ext cx="5008531" cy="336550"/>
          </a:xfrm>
          <a:prstGeom prst="rect">
            <a:avLst/>
          </a:prstGeom>
          <a:noFill/>
          <a:ln/>
        </p:spPr>
        <p:txBody>
          <a:bodyPr wrap="square" lIns="25400" tIns="25400" rIns="25400" bIns="25400" rtlCol="0" anchor="ctr">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a:t>
            </a:r>
            <a:endParaRPr lang="en-US" sz="1950" dirty="0"/>
          </a:p>
        </p:txBody>
      </p:sp>
      <p:sp>
        <p:nvSpPr>
          <p:cNvPr id="42" name="Shape 39"/>
          <p:cNvSpPr/>
          <p:nvPr/>
        </p:nvSpPr>
        <p:spPr>
          <a:xfrm>
            <a:off x="1047750" y="6359525"/>
            <a:ext cx="5505450" cy="9525"/>
          </a:xfrm>
          <a:prstGeom prst="rect">
            <a:avLst/>
          </a:prstGeom>
          <a:solidFill>
            <a:srgbClr val="E4E6ED"/>
          </a:solidFill>
          <a:ln/>
        </p:spPr>
        <p:txBody>
          <a:bodyPr/>
          <a:lstStyle/>
          <a:p>
            <a:endParaRPr lang="en-IN"/>
          </a:p>
        </p:txBody>
      </p:sp>
      <p:sp>
        <p:nvSpPr>
          <p:cNvPr id="43" name="Text 40"/>
          <p:cNvSpPr/>
          <p:nvPr/>
        </p:nvSpPr>
        <p:spPr>
          <a:xfrm>
            <a:off x="1295400" y="5927725"/>
            <a:ext cx="5175313" cy="336550"/>
          </a:xfrm>
          <a:prstGeom prst="rect">
            <a:avLst/>
          </a:prstGeom>
          <a:noFill/>
          <a:ln/>
        </p:spPr>
        <p:txBody>
          <a:bodyPr wrap="square" lIns="25400" tIns="25400" rIns="25400" bIns="25400" rtlCol="0" anchor="ctr">
            <a:normAutofit lnSpcReduction="10000"/>
          </a:bodyPr>
          <a:lstStyle/>
          <a:p>
            <a:pPr marL="0" indent="0" algn="l">
              <a:buNone/>
            </a:pPr>
            <a:r>
              <a:rPr lang="en-US" sz="1950" b="1" dirty="0">
                <a:solidFill>
                  <a:srgbClr val="23285F"/>
                </a:solidFill>
                <a:latin typeface="Calibri" pitchFamily="34" charset="0"/>
                <a:ea typeface="Calibri" pitchFamily="34" charset="-122"/>
                <a:cs typeface="Calibri" pitchFamily="34" charset="-120"/>
              </a:rPr>
              <a:t>GST on management fee / performance fee</a:t>
            </a:r>
            <a:endParaRPr lang="en-US" sz="1950" dirty="0"/>
          </a:p>
        </p:txBody>
      </p:sp>
      <p:sp>
        <p:nvSpPr>
          <p:cNvPr id="44" name="Shape 41"/>
          <p:cNvSpPr/>
          <p:nvPr/>
        </p:nvSpPr>
        <p:spPr>
          <a:xfrm>
            <a:off x="6553200" y="6359525"/>
            <a:ext cx="5343525" cy="9525"/>
          </a:xfrm>
          <a:prstGeom prst="rect">
            <a:avLst/>
          </a:prstGeom>
          <a:solidFill>
            <a:srgbClr val="E4E6ED"/>
          </a:solidFill>
          <a:ln/>
        </p:spPr>
        <p:txBody>
          <a:bodyPr/>
          <a:lstStyle/>
          <a:p>
            <a:endParaRPr lang="en-IN"/>
          </a:p>
        </p:txBody>
      </p:sp>
      <p:sp>
        <p:nvSpPr>
          <p:cNvPr id="45" name="Text 42"/>
          <p:cNvSpPr/>
          <p:nvPr/>
        </p:nvSpPr>
        <p:spPr>
          <a:xfrm>
            <a:off x="6800850" y="5927725"/>
            <a:ext cx="5008531" cy="336550"/>
          </a:xfrm>
          <a:prstGeom prst="rect">
            <a:avLst/>
          </a:prstGeom>
          <a:noFill/>
          <a:ln/>
        </p:spPr>
        <p:txBody>
          <a:bodyPr wrap="square" lIns="25400" tIns="25400" rIns="25400" bIns="25400" rtlCol="0" anchor="ctr">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Yes</a:t>
            </a:r>
            <a:endParaRPr lang="en-US" sz="1950" dirty="0"/>
          </a:p>
        </p:txBody>
      </p:sp>
      <p:sp>
        <p:nvSpPr>
          <p:cNvPr id="46" name="Shape 43"/>
          <p:cNvSpPr/>
          <p:nvPr/>
        </p:nvSpPr>
        <p:spPr>
          <a:xfrm>
            <a:off x="11896725" y="6359525"/>
            <a:ext cx="5343525" cy="9525"/>
          </a:xfrm>
          <a:prstGeom prst="rect">
            <a:avLst/>
          </a:prstGeom>
          <a:solidFill>
            <a:srgbClr val="E4E6ED"/>
          </a:solidFill>
          <a:ln/>
        </p:spPr>
        <p:txBody>
          <a:bodyPr/>
          <a:lstStyle/>
          <a:p>
            <a:endParaRPr lang="en-IN"/>
          </a:p>
        </p:txBody>
      </p:sp>
      <p:sp>
        <p:nvSpPr>
          <p:cNvPr id="47" name="Text 44"/>
          <p:cNvSpPr/>
          <p:nvPr/>
        </p:nvSpPr>
        <p:spPr>
          <a:xfrm>
            <a:off x="12144375" y="5927725"/>
            <a:ext cx="5008531" cy="336550"/>
          </a:xfrm>
          <a:prstGeom prst="rect">
            <a:avLst/>
          </a:prstGeom>
          <a:noFill/>
          <a:ln/>
        </p:spPr>
        <p:txBody>
          <a:bodyPr wrap="square" lIns="25400" tIns="25400" rIns="25400" bIns="25400" rtlCol="0" anchor="ctr">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No GST</a:t>
            </a:r>
            <a:endParaRPr lang="en-US" sz="1950" dirty="0"/>
          </a:p>
        </p:txBody>
      </p:sp>
      <p:sp>
        <p:nvSpPr>
          <p:cNvPr id="48" name="Text 45"/>
          <p:cNvSpPr/>
          <p:nvPr/>
        </p:nvSpPr>
        <p:spPr>
          <a:xfrm>
            <a:off x="1047750" y="6597650"/>
            <a:ext cx="17811750"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#Subject to treaty eligibility by providing Form 10F and tax residency certificate · Plus applicable surcharge and cess</a:t>
            </a:r>
            <a:endParaRPr lang="en-US" sz="1800" dirty="0"/>
          </a:p>
        </p:txBody>
      </p:sp>
      <p:sp>
        <p:nvSpPr>
          <p:cNvPr id="49" name="Shape 46"/>
          <p:cNvSpPr/>
          <p:nvPr/>
        </p:nvSpPr>
        <p:spPr>
          <a:xfrm>
            <a:off x="1047750" y="9258300"/>
            <a:ext cx="16192500" cy="9525"/>
          </a:xfrm>
          <a:prstGeom prst="rect">
            <a:avLst/>
          </a:prstGeom>
          <a:solidFill>
            <a:srgbClr val="E4E6ED"/>
          </a:solidFill>
          <a:ln/>
        </p:spPr>
        <p:txBody>
          <a:bodyPr/>
          <a:lstStyle/>
          <a:p>
            <a:endParaRPr lang="en-IN"/>
          </a:p>
        </p:txBody>
      </p:sp>
      <p:sp>
        <p:nvSpPr>
          <p:cNvPr id="50" name="Text 47"/>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51" name="Text 48"/>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17</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8802519"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PRINCIPAL TERMS OF INVESTMENT</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Shape 3"/>
          <p:cNvSpPr/>
          <p:nvPr/>
        </p:nvSpPr>
        <p:spPr>
          <a:xfrm>
            <a:off x="1047750" y="1981200"/>
            <a:ext cx="6153150" cy="701675"/>
          </a:xfrm>
          <a:prstGeom prst="rect">
            <a:avLst/>
          </a:prstGeom>
          <a:solidFill>
            <a:srgbClr val="F6F7FA"/>
          </a:solidFill>
          <a:ln/>
        </p:spPr>
        <p:txBody>
          <a:bodyPr/>
          <a:lstStyle/>
          <a:p>
            <a:endParaRPr lang="en-IN"/>
          </a:p>
        </p:txBody>
      </p:sp>
      <p:sp>
        <p:nvSpPr>
          <p:cNvPr id="7" name="Shape 4"/>
          <p:cNvSpPr/>
          <p:nvPr/>
        </p:nvSpPr>
        <p:spPr>
          <a:xfrm>
            <a:off x="1047750" y="2676525"/>
            <a:ext cx="6153150" cy="9525"/>
          </a:xfrm>
          <a:prstGeom prst="rect">
            <a:avLst/>
          </a:prstGeom>
          <a:solidFill>
            <a:srgbClr val="E4E6ED"/>
          </a:solidFill>
          <a:ln/>
        </p:spPr>
        <p:txBody>
          <a:bodyPr/>
          <a:lstStyle/>
          <a:p>
            <a:endParaRPr lang="en-IN"/>
          </a:p>
        </p:txBody>
      </p:sp>
      <p:sp>
        <p:nvSpPr>
          <p:cNvPr id="8" name="Text 5"/>
          <p:cNvSpPr/>
          <p:nvPr/>
        </p:nvSpPr>
        <p:spPr>
          <a:xfrm>
            <a:off x="1314450" y="2162175"/>
            <a:ext cx="5804345" cy="371475"/>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Type of Scheme</a:t>
            </a:r>
            <a:endParaRPr lang="en-US" sz="2175" dirty="0"/>
          </a:p>
        </p:txBody>
      </p:sp>
      <p:sp>
        <p:nvSpPr>
          <p:cNvPr id="9" name="Shape 6"/>
          <p:cNvSpPr/>
          <p:nvPr/>
        </p:nvSpPr>
        <p:spPr>
          <a:xfrm>
            <a:off x="7200900" y="2676525"/>
            <a:ext cx="10039350" cy="9525"/>
          </a:xfrm>
          <a:prstGeom prst="rect">
            <a:avLst/>
          </a:prstGeom>
          <a:solidFill>
            <a:srgbClr val="E4E6ED"/>
          </a:solidFill>
          <a:ln/>
        </p:spPr>
        <p:txBody>
          <a:bodyPr/>
          <a:lstStyle/>
          <a:p>
            <a:endParaRPr lang="en-IN"/>
          </a:p>
        </p:txBody>
      </p:sp>
      <p:sp>
        <p:nvSpPr>
          <p:cNvPr id="10" name="Text 7"/>
          <p:cNvSpPr/>
          <p:nvPr/>
        </p:nvSpPr>
        <p:spPr>
          <a:xfrm>
            <a:off x="7467600" y="2162175"/>
            <a:ext cx="9807131" cy="371475"/>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Open-ended, Category III, Alternative Investment Fund</a:t>
            </a:r>
            <a:endParaRPr lang="en-US" sz="2175" dirty="0"/>
          </a:p>
        </p:txBody>
      </p:sp>
      <p:sp>
        <p:nvSpPr>
          <p:cNvPr id="11" name="Shape 8"/>
          <p:cNvSpPr/>
          <p:nvPr/>
        </p:nvSpPr>
        <p:spPr>
          <a:xfrm>
            <a:off x="1047750" y="2682875"/>
            <a:ext cx="6153150" cy="704850"/>
          </a:xfrm>
          <a:prstGeom prst="rect">
            <a:avLst/>
          </a:prstGeom>
          <a:solidFill>
            <a:srgbClr val="F6F7FA"/>
          </a:solidFill>
          <a:ln/>
        </p:spPr>
        <p:txBody>
          <a:bodyPr/>
          <a:lstStyle/>
          <a:p>
            <a:endParaRPr lang="en-IN"/>
          </a:p>
        </p:txBody>
      </p:sp>
      <p:sp>
        <p:nvSpPr>
          <p:cNvPr id="12" name="Shape 9"/>
          <p:cNvSpPr/>
          <p:nvPr/>
        </p:nvSpPr>
        <p:spPr>
          <a:xfrm>
            <a:off x="1047750" y="3381375"/>
            <a:ext cx="6153150" cy="9525"/>
          </a:xfrm>
          <a:prstGeom prst="rect">
            <a:avLst/>
          </a:prstGeom>
          <a:solidFill>
            <a:srgbClr val="E4E6ED"/>
          </a:solidFill>
          <a:ln/>
        </p:spPr>
        <p:txBody>
          <a:bodyPr/>
          <a:lstStyle/>
          <a:p>
            <a:endParaRPr lang="en-IN"/>
          </a:p>
        </p:txBody>
      </p:sp>
      <p:sp>
        <p:nvSpPr>
          <p:cNvPr id="13" name="Text 10"/>
          <p:cNvSpPr/>
          <p:nvPr/>
        </p:nvSpPr>
        <p:spPr>
          <a:xfrm>
            <a:off x="1314450" y="2863850"/>
            <a:ext cx="5804345"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FME</a:t>
            </a:r>
            <a:endParaRPr lang="en-US" sz="2175" dirty="0"/>
          </a:p>
        </p:txBody>
      </p:sp>
      <p:sp>
        <p:nvSpPr>
          <p:cNvPr id="14" name="Shape 11"/>
          <p:cNvSpPr/>
          <p:nvPr/>
        </p:nvSpPr>
        <p:spPr>
          <a:xfrm>
            <a:off x="7200900" y="3381375"/>
            <a:ext cx="10039350" cy="9525"/>
          </a:xfrm>
          <a:prstGeom prst="rect">
            <a:avLst/>
          </a:prstGeom>
          <a:solidFill>
            <a:srgbClr val="E4E6ED"/>
          </a:solidFill>
          <a:ln/>
        </p:spPr>
        <p:txBody>
          <a:bodyPr/>
          <a:lstStyle/>
          <a:p>
            <a:endParaRPr lang="en-IN"/>
          </a:p>
        </p:txBody>
      </p:sp>
      <p:sp>
        <p:nvSpPr>
          <p:cNvPr id="15" name="Text 12"/>
          <p:cNvSpPr/>
          <p:nvPr/>
        </p:nvSpPr>
        <p:spPr>
          <a:xfrm>
            <a:off x="7467600" y="2863850"/>
            <a:ext cx="9807131"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Chanakya Capital Services Private Limited (IFSC Branch)</a:t>
            </a:r>
            <a:endParaRPr lang="en-US" sz="2175" dirty="0"/>
          </a:p>
        </p:txBody>
      </p:sp>
      <p:sp>
        <p:nvSpPr>
          <p:cNvPr id="16" name="Shape 13"/>
          <p:cNvSpPr/>
          <p:nvPr/>
        </p:nvSpPr>
        <p:spPr>
          <a:xfrm>
            <a:off x="1047750" y="3387725"/>
            <a:ext cx="6153150" cy="704850"/>
          </a:xfrm>
          <a:prstGeom prst="rect">
            <a:avLst/>
          </a:prstGeom>
          <a:solidFill>
            <a:srgbClr val="F6F7FA"/>
          </a:solidFill>
          <a:ln/>
        </p:spPr>
        <p:txBody>
          <a:bodyPr/>
          <a:lstStyle/>
          <a:p>
            <a:endParaRPr lang="en-IN"/>
          </a:p>
        </p:txBody>
      </p:sp>
      <p:sp>
        <p:nvSpPr>
          <p:cNvPr id="17" name="Shape 14"/>
          <p:cNvSpPr/>
          <p:nvPr/>
        </p:nvSpPr>
        <p:spPr>
          <a:xfrm>
            <a:off x="1047750" y="4086225"/>
            <a:ext cx="6153150" cy="9525"/>
          </a:xfrm>
          <a:prstGeom prst="rect">
            <a:avLst/>
          </a:prstGeom>
          <a:solidFill>
            <a:srgbClr val="E4E6ED"/>
          </a:solidFill>
          <a:ln/>
        </p:spPr>
        <p:txBody>
          <a:bodyPr/>
          <a:lstStyle/>
          <a:p>
            <a:endParaRPr lang="en-IN"/>
          </a:p>
        </p:txBody>
      </p:sp>
      <p:sp>
        <p:nvSpPr>
          <p:cNvPr id="18" name="Text 15"/>
          <p:cNvSpPr/>
          <p:nvPr/>
        </p:nvSpPr>
        <p:spPr>
          <a:xfrm>
            <a:off x="1314450" y="3568700"/>
            <a:ext cx="5804345"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Investee Fund</a:t>
            </a:r>
            <a:endParaRPr lang="en-US" sz="2175" dirty="0"/>
          </a:p>
        </p:txBody>
      </p:sp>
      <p:sp>
        <p:nvSpPr>
          <p:cNvPr id="19" name="Shape 16"/>
          <p:cNvSpPr/>
          <p:nvPr/>
        </p:nvSpPr>
        <p:spPr>
          <a:xfrm>
            <a:off x="7200900" y="4086225"/>
            <a:ext cx="10039350" cy="9525"/>
          </a:xfrm>
          <a:prstGeom prst="rect">
            <a:avLst/>
          </a:prstGeom>
          <a:solidFill>
            <a:srgbClr val="E4E6ED"/>
          </a:solidFill>
          <a:ln/>
        </p:spPr>
        <p:txBody>
          <a:bodyPr/>
          <a:lstStyle/>
          <a:p>
            <a:endParaRPr lang="en-IN"/>
          </a:p>
        </p:txBody>
      </p:sp>
      <p:sp>
        <p:nvSpPr>
          <p:cNvPr id="20" name="Text 17"/>
          <p:cNvSpPr/>
          <p:nvPr/>
        </p:nvSpPr>
        <p:spPr>
          <a:xfrm>
            <a:off x="7467600" y="3568700"/>
            <a:ext cx="9807131"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Chanakya Growth Fund</a:t>
            </a:r>
            <a:endParaRPr lang="en-US" sz="2175" dirty="0"/>
          </a:p>
        </p:txBody>
      </p:sp>
      <p:sp>
        <p:nvSpPr>
          <p:cNvPr id="21" name="Shape 18"/>
          <p:cNvSpPr/>
          <p:nvPr/>
        </p:nvSpPr>
        <p:spPr>
          <a:xfrm>
            <a:off x="1047750" y="4092575"/>
            <a:ext cx="6153150" cy="704850"/>
          </a:xfrm>
          <a:prstGeom prst="rect">
            <a:avLst/>
          </a:prstGeom>
          <a:solidFill>
            <a:srgbClr val="F6F7FA"/>
          </a:solidFill>
          <a:ln/>
        </p:spPr>
        <p:txBody>
          <a:bodyPr/>
          <a:lstStyle/>
          <a:p>
            <a:endParaRPr lang="en-IN"/>
          </a:p>
        </p:txBody>
      </p:sp>
      <p:sp>
        <p:nvSpPr>
          <p:cNvPr id="22" name="Shape 19"/>
          <p:cNvSpPr/>
          <p:nvPr/>
        </p:nvSpPr>
        <p:spPr>
          <a:xfrm>
            <a:off x="1047750" y="4791075"/>
            <a:ext cx="6153150" cy="9525"/>
          </a:xfrm>
          <a:prstGeom prst="rect">
            <a:avLst/>
          </a:prstGeom>
          <a:solidFill>
            <a:srgbClr val="E4E6ED"/>
          </a:solidFill>
          <a:ln/>
        </p:spPr>
        <p:txBody>
          <a:bodyPr/>
          <a:lstStyle/>
          <a:p>
            <a:endParaRPr lang="en-IN"/>
          </a:p>
        </p:txBody>
      </p:sp>
      <p:sp>
        <p:nvSpPr>
          <p:cNvPr id="23" name="Text 20"/>
          <p:cNvSpPr/>
          <p:nvPr/>
        </p:nvSpPr>
        <p:spPr>
          <a:xfrm>
            <a:off x="1314450" y="4273550"/>
            <a:ext cx="5804345"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Fund Structure</a:t>
            </a:r>
            <a:endParaRPr lang="en-US" sz="2175" dirty="0"/>
          </a:p>
        </p:txBody>
      </p:sp>
      <p:sp>
        <p:nvSpPr>
          <p:cNvPr id="24" name="Shape 21"/>
          <p:cNvSpPr/>
          <p:nvPr/>
        </p:nvSpPr>
        <p:spPr>
          <a:xfrm>
            <a:off x="7200900" y="4791075"/>
            <a:ext cx="10039350" cy="9525"/>
          </a:xfrm>
          <a:prstGeom prst="rect">
            <a:avLst/>
          </a:prstGeom>
          <a:solidFill>
            <a:srgbClr val="E4E6ED"/>
          </a:solidFill>
          <a:ln/>
        </p:spPr>
        <p:txBody>
          <a:bodyPr/>
          <a:lstStyle/>
          <a:p>
            <a:endParaRPr lang="en-IN"/>
          </a:p>
        </p:txBody>
      </p:sp>
      <p:sp>
        <p:nvSpPr>
          <p:cNvPr id="25" name="Text 22"/>
          <p:cNvSpPr/>
          <p:nvPr/>
        </p:nvSpPr>
        <p:spPr>
          <a:xfrm>
            <a:off x="7467600" y="4273550"/>
            <a:ext cx="9807131"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Standalone Fund</a:t>
            </a:r>
            <a:endParaRPr lang="en-US" sz="2175" dirty="0"/>
          </a:p>
        </p:txBody>
      </p:sp>
      <p:sp>
        <p:nvSpPr>
          <p:cNvPr id="26" name="Shape 23"/>
          <p:cNvSpPr/>
          <p:nvPr/>
        </p:nvSpPr>
        <p:spPr>
          <a:xfrm>
            <a:off x="1047750" y="4797425"/>
            <a:ext cx="6153150" cy="704850"/>
          </a:xfrm>
          <a:prstGeom prst="rect">
            <a:avLst/>
          </a:prstGeom>
          <a:solidFill>
            <a:srgbClr val="F6F7FA"/>
          </a:solidFill>
          <a:ln/>
        </p:spPr>
        <p:txBody>
          <a:bodyPr/>
          <a:lstStyle/>
          <a:p>
            <a:endParaRPr lang="en-IN"/>
          </a:p>
        </p:txBody>
      </p:sp>
      <p:sp>
        <p:nvSpPr>
          <p:cNvPr id="27" name="Shape 24"/>
          <p:cNvSpPr/>
          <p:nvPr/>
        </p:nvSpPr>
        <p:spPr>
          <a:xfrm>
            <a:off x="1047750" y="5495925"/>
            <a:ext cx="6153150" cy="9525"/>
          </a:xfrm>
          <a:prstGeom prst="rect">
            <a:avLst/>
          </a:prstGeom>
          <a:solidFill>
            <a:srgbClr val="E4E6ED"/>
          </a:solidFill>
          <a:ln/>
        </p:spPr>
        <p:txBody>
          <a:bodyPr/>
          <a:lstStyle/>
          <a:p>
            <a:endParaRPr lang="en-IN"/>
          </a:p>
        </p:txBody>
      </p:sp>
      <p:sp>
        <p:nvSpPr>
          <p:cNvPr id="28" name="Text 25"/>
          <p:cNvSpPr/>
          <p:nvPr/>
        </p:nvSpPr>
        <p:spPr>
          <a:xfrm>
            <a:off x="1314450" y="4978400"/>
            <a:ext cx="5804345"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Benchmark</a:t>
            </a:r>
            <a:endParaRPr lang="en-US" sz="2175" dirty="0"/>
          </a:p>
        </p:txBody>
      </p:sp>
      <p:sp>
        <p:nvSpPr>
          <p:cNvPr id="29" name="Shape 26"/>
          <p:cNvSpPr/>
          <p:nvPr/>
        </p:nvSpPr>
        <p:spPr>
          <a:xfrm>
            <a:off x="7200900" y="5495925"/>
            <a:ext cx="10039350" cy="9525"/>
          </a:xfrm>
          <a:prstGeom prst="rect">
            <a:avLst/>
          </a:prstGeom>
          <a:solidFill>
            <a:srgbClr val="E4E6ED"/>
          </a:solidFill>
          <a:ln/>
        </p:spPr>
        <p:txBody>
          <a:bodyPr/>
          <a:lstStyle/>
          <a:p>
            <a:endParaRPr lang="en-IN"/>
          </a:p>
        </p:txBody>
      </p:sp>
      <p:sp>
        <p:nvSpPr>
          <p:cNvPr id="30" name="Text 27"/>
          <p:cNvSpPr/>
          <p:nvPr/>
        </p:nvSpPr>
        <p:spPr>
          <a:xfrm>
            <a:off x="7467600" y="4978400"/>
            <a:ext cx="9807131"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NIFTY 50 TRI</a:t>
            </a:r>
            <a:endParaRPr lang="en-US" sz="2175" dirty="0"/>
          </a:p>
        </p:txBody>
      </p:sp>
      <p:sp>
        <p:nvSpPr>
          <p:cNvPr id="31" name="Shape 28"/>
          <p:cNvSpPr/>
          <p:nvPr/>
        </p:nvSpPr>
        <p:spPr>
          <a:xfrm>
            <a:off x="1047750" y="5502275"/>
            <a:ext cx="6153150" cy="704850"/>
          </a:xfrm>
          <a:prstGeom prst="rect">
            <a:avLst/>
          </a:prstGeom>
          <a:solidFill>
            <a:srgbClr val="F6F7FA"/>
          </a:solidFill>
          <a:ln/>
        </p:spPr>
        <p:txBody>
          <a:bodyPr/>
          <a:lstStyle/>
          <a:p>
            <a:endParaRPr lang="en-IN"/>
          </a:p>
        </p:txBody>
      </p:sp>
      <p:sp>
        <p:nvSpPr>
          <p:cNvPr id="32" name="Shape 29"/>
          <p:cNvSpPr/>
          <p:nvPr/>
        </p:nvSpPr>
        <p:spPr>
          <a:xfrm>
            <a:off x="1047750" y="6200775"/>
            <a:ext cx="6153150" cy="9525"/>
          </a:xfrm>
          <a:prstGeom prst="rect">
            <a:avLst/>
          </a:prstGeom>
          <a:solidFill>
            <a:srgbClr val="E4E6ED"/>
          </a:solidFill>
          <a:ln/>
        </p:spPr>
        <p:txBody>
          <a:bodyPr/>
          <a:lstStyle/>
          <a:p>
            <a:endParaRPr lang="en-IN"/>
          </a:p>
        </p:txBody>
      </p:sp>
      <p:sp>
        <p:nvSpPr>
          <p:cNvPr id="33" name="Text 30"/>
          <p:cNvSpPr/>
          <p:nvPr/>
        </p:nvSpPr>
        <p:spPr>
          <a:xfrm>
            <a:off x="1314450" y="5683250"/>
            <a:ext cx="5804345"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Fund Managers (Investee Fund)</a:t>
            </a:r>
            <a:endParaRPr lang="en-US" sz="2175" dirty="0"/>
          </a:p>
        </p:txBody>
      </p:sp>
      <p:sp>
        <p:nvSpPr>
          <p:cNvPr id="34" name="Shape 31"/>
          <p:cNvSpPr/>
          <p:nvPr/>
        </p:nvSpPr>
        <p:spPr>
          <a:xfrm>
            <a:off x="7200900" y="6200775"/>
            <a:ext cx="10039350" cy="9525"/>
          </a:xfrm>
          <a:prstGeom prst="rect">
            <a:avLst/>
          </a:prstGeom>
          <a:solidFill>
            <a:srgbClr val="E4E6ED"/>
          </a:solidFill>
          <a:ln/>
        </p:spPr>
        <p:txBody>
          <a:bodyPr/>
          <a:lstStyle/>
          <a:p>
            <a:endParaRPr lang="en-IN"/>
          </a:p>
        </p:txBody>
      </p:sp>
      <p:sp>
        <p:nvSpPr>
          <p:cNvPr id="35" name="Text 32"/>
          <p:cNvSpPr/>
          <p:nvPr/>
        </p:nvSpPr>
        <p:spPr>
          <a:xfrm>
            <a:off x="7467600" y="5683250"/>
            <a:ext cx="9807131"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Rajesh Kumar Tiwari &amp; Gautami Rahul Desai</a:t>
            </a:r>
            <a:endParaRPr lang="en-US" sz="2175" dirty="0"/>
          </a:p>
        </p:txBody>
      </p:sp>
      <p:sp>
        <p:nvSpPr>
          <p:cNvPr id="36" name="Shape 33"/>
          <p:cNvSpPr/>
          <p:nvPr/>
        </p:nvSpPr>
        <p:spPr>
          <a:xfrm>
            <a:off x="1047750" y="6207125"/>
            <a:ext cx="6153150" cy="704850"/>
          </a:xfrm>
          <a:prstGeom prst="rect">
            <a:avLst/>
          </a:prstGeom>
          <a:solidFill>
            <a:srgbClr val="F6F7FA"/>
          </a:solidFill>
          <a:ln/>
        </p:spPr>
        <p:txBody>
          <a:bodyPr/>
          <a:lstStyle/>
          <a:p>
            <a:endParaRPr lang="en-IN"/>
          </a:p>
        </p:txBody>
      </p:sp>
      <p:sp>
        <p:nvSpPr>
          <p:cNvPr id="37" name="Shape 34"/>
          <p:cNvSpPr/>
          <p:nvPr/>
        </p:nvSpPr>
        <p:spPr>
          <a:xfrm>
            <a:off x="1047750" y="6905625"/>
            <a:ext cx="6153150" cy="9525"/>
          </a:xfrm>
          <a:prstGeom prst="rect">
            <a:avLst/>
          </a:prstGeom>
          <a:solidFill>
            <a:srgbClr val="E4E6ED"/>
          </a:solidFill>
          <a:ln/>
        </p:spPr>
        <p:txBody>
          <a:bodyPr/>
          <a:lstStyle/>
          <a:p>
            <a:endParaRPr lang="en-IN"/>
          </a:p>
        </p:txBody>
      </p:sp>
      <p:sp>
        <p:nvSpPr>
          <p:cNvPr id="38" name="Text 35"/>
          <p:cNvSpPr/>
          <p:nvPr/>
        </p:nvSpPr>
        <p:spPr>
          <a:xfrm>
            <a:off x="1314450" y="6388100"/>
            <a:ext cx="5804345"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Minimum Commitment Amount</a:t>
            </a:r>
            <a:endParaRPr lang="en-US" sz="2175" dirty="0"/>
          </a:p>
        </p:txBody>
      </p:sp>
      <p:sp>
        <p:nvSpPr>
          <p:cNvPr id="39" name="Shape 36"/>
          <p:cNvSpPr/>
          <p:nvPr/>
        </p:nvSpPr>
        <p:spPr>
          <a:xfrm>
            <a:off x="7200900" y="6905625"/>
            <a:ext cx="10039350" cy="9525"/>
          </a:xfrm>
          <a:prstGeom prst="rect">
            <a:avLst/>
          </a:prstGeom>
          <a:solidFill>
            <a:srgbClr val="E4E6ED"/>
          </a:solidFill>
          <a:ln/>
        </p:spPr>
        <p:txBody>
          <a:bodyPr/>
          <a:lstStyle/>
          <a:p>
            <a:endParaRPr lang="en-IN"/>
          </a:p>
        </p:txBody>
      </p:sp>
      <p:sp>
        <p:nvSpPr>
          <p:cNvPr id="40" name="Text 37"/>
          <p:cNvSpPr/>
          <p:nvPr/>
        </p:nvSpPr>
        <p:spPr>
          <a:xfrm>
            <a:off x="7467600" y="6388100"/>
            <a:ext cx="9807131"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USD 150,000</a:t>
            </a:r>
            <a:endParaRPr lang="en-US" sz="2175" dirty="0"/>
          </a:p>
        </p:txBody>
      </p:sp>
      <p:sp>
        <p:nvSpPr>
          <p:cNvPr id="41" name="Shape 38"/>
          <p:cNvSpPr/>
          <p:nvPr/>
        </p:nvSpPr>
        <p:spPr>
          <a:xfrm>
            <a:off x="1047750" y="6911975"/>
            <a:ext cx="6153150" cy="704850"/>
          </a:xfrm>
          <a:prstGeom prst="rect">
            <a:avLst/>
          </a:prstGeom>
          <a:solidFill>
            <a:srgbClr val="F6F7FA"/>
          </a:solidFill>
          <a:ln/>
        </p:spPr>
        <p:txBody>
          <a:bodyPr/>
          <a:lstStyle/>
          <a:p>
            <a:endParaRPr lang="en-IN"/>
          </a:p>
        </p:txBody>
      </p:sp>
      <p:sp>
        <p:nvSpPr>
          <p:cNvPr id="42" name="Shape 39"/>
          <p:cNvSpPr/>
          <p:nvPr/>
        </p:nvSpPr>
        <p:spPr>
          <a:xfrm>
            <a:off x="1047750" y="7610475"/>
            <a:ext cx="6153150" cy="9525"/>
          </a:xfrm>
          <a:prstGeom prst="rect">
            <a:avLst/>
          </a:prstGeom>
          <a:solidFill>
            <a:srgbClr val="E4E6ED"/>
          </a:solidFill>
          <a:ln/>
        </p:spPr>
        <p:txBody>
          <a:bodyPr/>
          <a:lstStyle/>
          <a:p>
            <a:endParaRPr lang="en-IN"/>
          </a:p>
        </p:txBody>
      </p:sp>
      <p:sp>
        <p:nvSpPr>
          <p:cNvPr id="43" name="Text 40"/>
          <p:cNvSpPr/>
          <p:nvPr/>
        </p:nvSpPr>
        <p:spPr>
          <a:xfrm>
            <a:off x="1314450" y="7092950"/>
            <a:ext cx="5804345"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Lock-in</a:t>
            </a:r>
            <a:endParaRPr lang="en-US" sz="2175" dirty="0"/>
          </a:p>
        </p:txBody>
      </p:sp>
      <p:sp>
        <p:nvSpPr>
          <p:cNvPr id="44" name="Shape 41"/>
          <p:cNvSpPr/>
          <p:nvPr/>
        </p:nvSpPr>
        <p:spPr>
          <a:xfrm>
            <a:off x="7200900" y="7610475"/>
            <a:ext cx="10039350" cy="9525"/>
          </a:xfrm>
          <a:prstGeom prst="rect">
            <a:avLst/>
          </a:prstGeom>
          <a:solidFill>
            <a:srgbClr val="E4E6ED"/>
          </a:solidFill>
          <a:ln/>
        </p:spPr>
        <p:txBody>
          <a:bodyPr/>
          <a:lstStyle/>
          <a:p>
            <a:endParaRPr lang="en-IN"/>
          </a:p>
        </p:txBody>
      </p:sp>
      <p:sp>
        <p:nvSpPr>
          <p:cNvPr id="45" name="Text 42"/>
          <p:cNvSpPr/>
          <p:nvPr/>
        </p:nvSpPr>
        <p:spPr>
          <a:xfrm>
            <a:off x="7467600" y="7092950"/>
            <a:ext cx="9807131"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NA</a:t>
            </a:r>
            <a:endParaRPr lang="en-US" sz="2175" dirty="0"/>
          </a:p>
        </p:txBody>
      </p:sp>
      <p:sp>
        <p:nvSpPr>
          <p:cNvPr id="46" name="Shape 43"/>
          <p:cNvSpPr/>
          <p:nvPr/>
        </p:nvSpPr>
        <p:spPr>
          <a:xfrm>
            <a:off x="1047750" y="9258300"/>
            <a:ext cx="16192500" cy="9525"/>
          </a:xfrm>
          <a:prstGeom prst="rect">
            <a:avLst/>
          </a:prstGeom>
          <a:solidFill>
            <a:srgbClr val="E4E6ED"/>
          </a:solidFill>
          <a:ln/>
        </p:spPr>
        <p:txBody>
          <a:bodyPr/>
          <a:lstStyle/>
          <a:p>
            <a:endParaRPr lang="en-IN"/>
          </a:p>
        </p:txBody>
      </p:sp>
      <p:sp>
        <p:nvSpPr>
          <p:cNvPr id="47" name="Text 44"/>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48" name="Text 45"/>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18</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8066038"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PRINCIPAL TERMS OF THE FUND</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Shape 3"/>
          <p:cNvSpPr/>
          <p:nvPr/>
        </p:nvSpPr>
        <p:spPr>
          <a:xfrm>
            <a:off x="1047750" y="1981200"/>
            <a:ext cx="6153150" cy="701675"/>
          </a:xfrm>
          <a:prstGeom prst="rect">
            <a:avLst/>
          </a:prstGeom>
          <a:solidFill>
            <a:srgbClr val="F6F7FA"/>
          </a:solidFill>
          <a:ln/>
        </p:spPr>
        <p:txBody>
          <a:bodyPr/>
          <a:lstStyle/>
          <a:p>
            <a:endParaRPr lang="en-IN"/>
          </a:p>
        </p:txBody>
      </p:sp>
      <p:sp>
        <p:nvSpPr>
          <p:cNvPr id="7" name="Shape 4"/>
          <p:cNvSpPr/>
          <p:nvPr/>
        </p:nvSpPr>
        <p:spPr>
          <a:xfrm>
            <a:off x="1047750" y="2676525"/>
            <a:ext cx="6153150" cy="9525"/>
          </a:xfrm>
          <a:prstGeom prst="rect">
            <a:avLst/>
          </a:prstGeom>
          <a:solidFill>
            <a:srgbClr val="E4E6ED"/>
          </a:solidFill>
          <a:ln/>
        </p:spPr>
        <p:txBody>
          <a:bodyPr/>
          <a:lstStyle/>
          <a:p>
            <a:endParaRPr lang="en-IN"/>
          </a:p>
        </p:txBody>
      </p:sp>
      <p:sp>
        <p:nvSpPr>
          <p:cNvPr id="8" name="Text 5"/>
          <p:cNvSpPr/>
          <p:nvPr/>
        </p:nvSpPr>
        <p:spPr>
          <a:xfrm>
            <a:off x="1314450" y="2162175"/>
            <a:ext cx="5804345" cy="371475"/>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Class</a:t>
            </a:r>
            <a:endParaRPr lang="en-US" sz="2175" dirty="0"/>
          </a:p>
        </p:txBody>
      </p:sp>
      <p:sp>
        <p:nvSpPr>
          <p:cNvPr id="9" name="Shape 6"/>
          <p:cNvSpPr/>
          <p:nvPr/>
        </p:nvSpPr>
        <p:spPr>
          <a:xfrm>
            <a:off x="7200900" y="2676525"/>
            <a:ext cx="10039350" cy="9525"/>
          </a:xfrm>
          <a:prstGeom prst="rect">
            <a:avLst/>
          </a:prstGeom>
          <a:solidFill>
            <a:srgbClr val="E4E6ED"/>
          </a:solidFill>
          <a:ln/>
        </p:spPr>
        <p:txBody>
          <a:bodyPr/>
          <a:lstStyle/>
          <a:p>
            <a:endParaRPr lang="en-IN"/>
          </a:p>
        </p:txBody>
      </p:sp>
      <p:sp>
        <p:nvSpPr>
          <p:cNvPr id="10" name="Text 7"/>
          <p:cNvSpPr/>
          <p:nvPr/>
        </p:nvSpPr>
        <p:spPr>
          <a:xfrm>
            <a:off x="7467600" y="2162175"/>
            <a:ext cx="9807131" cy="371475"/>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Class A</a:t>
            </a:r>
            <a:endParaRPr lang="en-US" sz="2175" dirty="0"/>
          </a:p>
        </p:txBody>
      </p:sp>
      <p:sp>
        <p:nvSpPr>
          <p:cNvPr id="11" name="Shape 8"/>
          <p:cNvSpPr/>
          <p:nvPr/>
        </p:nvSpPr>
        <p:spPr>
          <a:xfrm>
            <a:off x="1047750" y="2682875"/>
            <a:ext cx="6153150" cy="704850"/>
          </a:xfrm>
          <a:prstGeom prst="rect">
            <a:avLst/>
          </a:prstGeom>
          <a:solidFill>
            <a:srgbClr val="F6F7FA"/>
          </a:solidFill>
          <a:ln/>
        </p:spPr>
        <p:txBody>
          <a:bodyPr/>
          <a:lstStyle/>
          <a:p>
            <a:endParaRPr lang="en-IN"/>
          </a:p>
        </p:txBody>
      </p:sp>
      <p:sp>
        <p:nvSpPr>
          <p:cNvPr id="12" name="Shape 9"/>
          <p:cNvSpPr/>
          <p:nvPr/>
        </p:nvSpPr>
        <p:spPr>
          <a:xfrm>
            <a:off x="1047750" y="3381375"/>
            <a:ext cx="6153150" cy="9525"/>
          </a:xfrm>
          <a:prstGeom prst="rect">
            <a:avLst/>
          </a:prstGeom>
          <a:solidFill>
            <a:srgbClr val="E4E6ED"/>
          </a:solidFill>
          <a:ln/>
        </p:spPr>
        <p:txBody>
          <a:bodyPr/>
          <a:lstStyle/>
          <a:p>
            <a:endParaRPr lang="en-IN"/>
          </a:p>
        </p:txBody>
      </p:sp>
      <p:sp>
        <p:nvSpPr>
          <p:cNvPr id="13" name="Text 10"/>
          <p:cNvSpPr/>
          <p:nvPr/>
        </p:nvSpPr>
        <p:spPr>
          <a:xfrm>
            <a:off x="1314450" y="2863850"/>
            <a:ext cx="5804345"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Minimum Capital Commitment</a:t>
            </a:r>
            <a:endParaRPr lang="en-US" sz="2175" dirty="0"/>
          </a:p>
        </p:txBody>
      </p:sp>
      <p:sp>
        <p:nvSpPr>
          <p:cNvPr id="14" name="Shape 11"/>
          <p:cNvSpPr/>
          <p:nvPr/>
        </p:nvSpPr>
        <p:spPr>
          <a:xfrm>
            <a:off x="7200900" y="3381375"/>
            <a:ext cx="10039350" cy="9525"/>
          </a:xfrm>
          <a:prstGeom prst="rect">
            <a:avLst/>
          </a:prstGeom>
          <a:solidFill>
            <a:srgbClr val="E4E6ED"/>
          </a:solidFill>
          <a:ln/>
        </p:spPr>
        <p:txBody>
          <a:bodyPr/>
          <a:lstStyle/>
          <a:p>
            <a:endParaRPr lang="en-IN"/>
          </a:p>
        </p:txBody>
      </p:sp>
      <p:sp>
        <p:nvSpPr>
          <p:cNvPr id="15" name="Text 12"/>
          <p:cNvSpPr/>
          <p:nvPr/>
        </p:nvSpPr>
        <p:spPr>
          <a:xfrm>
            <a:off x="7467600" y="2863850"/>
            <a:ext cx="9807131"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USD 150,000 and above</a:t>
            </a:r>
            <a:endParaRPr lang="en-US" sz="2175" dirty="0"/>
          </a:p>
        </p:txBody>
      </p:sp>
      <p:sp>
        <p:nvSpPr>
          <p:cNvPr id="16" name="Shape 13"/>
          <p:cNvSpPr/>
          <p:nvPr/>
        </p:nvSpPr>
        <p:spPr>
          <a:xfrm>
            <a:off x="1047750" y="3387725"/>
            <a:ext cx="6153150" cy="704850"/>
          </a:xfrm>
          <a:prstGeom prst="rect">
            <a:avLst/>
          </a:prstGeom>
          <a:solidFill>
            <a:srgbClr val="F6F7FA"/>
          </a:solidFill>
          <a:ln/>
        </p:spPr>
        <p:txBody>
          <a:bodyPr/>
          <a:lstStyle/>
          <a:p>
            <a:endParaRPr lang="en-IN"/>
          </a:p>
        </p:txBody>
      </p:sp>
      <p:sp>
        <p:nvSpPr>
          <p:cNvPr id="17" name="Shape 14"/>
          <p:cNvSpPr/>
          <p:nvPr/>
        </p:nvSpPr>
        <p:spPr>
          <a:xfrm>
            <a:off x="1047750" y="4086225"/>
            <a:ext cx="6153150" cy="9525"/>
          </a:xfrm>
          <a:prstGeom prst="rect">
            <a:avLst/>
          </a:prstGeom>
          <a:solidFill>
            <a:srgbClr val="E4E6ED"/>
          </a:solidFill>
          <a:ln/>
        </p:spPr>
        <p:txBody>
          <a:bodyPr/>
          <a:lstStyle/>
          <a:p>
            <a:endParaRPr lang="en-IN"/>
          </a:p>
        </p:txBody>
      </p:sp>
      <p:sp>
        <p:nvSpPr>
          <p:cNvPr id="18" name="Text 15"/>
          <p:cNvSpPr/>
          <p:nvPr/>
        </p:nvSpPr>
        <p:spPr>
          <a:xfrm>
            <a:off x="1314450" y="3568700"/>
            <a:ext cx="5804345"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Management Fee p.a.</a:t>
            </a:r>
            <a:endParaRPr lang="en-US" sz="2175" dirty="0"/>
          </a:p>
        </p:txBody>
      </p:sp>
      <p:sp>
        <p:nvSpPr>
          <p:cNvPr id="19" name="Shape 16"/>
          <p:cNvSpPr/>
          <p:nvPr/>
        </p:nvSpPr>
        <p:spPr>
          <a:xfrm>
            <a:off x="7200900" y="4086225"/>
            <a:ext cx="10039350" cy="9525"/>
          </a:xfrm>
          <a:prstGeom prst="rect">
            <a:avLst/>
          </a:prstGeom>
          <a:solidFill>
            <a:srgbClr val="E4E6ED"/>
          </a:solidFill>
          <a:ln/>
        </p:spPr>
        <p:txBody>
          <a:bodyPr/>
          <a:lstStyle/>
          <a:p>
            <a:endParaRPr lang="en-IN"/>
          </a:p>
        </p:txBody>
      </p:sp>
      <p:sp>
        <p:nvSpPr>
          <p:cNvPr id="20" name="Text 17"/>
          <p:cNvSpPr/>
          <p:nvPr/>
        </p:nvSpPr>
        <p:spPr>
          <a:xfrm>
            <a:off x="7467600" y="3568700"/>
            <a:ext cx="9807131"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2%</a:t>
            </a:r>
            <a:endParaRPr lang="en-US" sz="2175" dirty="0"/>
          </a:p>
        </p:txBody>
      </p:sp>
      <p:sp>
        <p:nvSpPr>
          <p:cNvPr id="21" name="Shape 18"/>
          <p:cNvSpPr/>
          <p:nvPr/>
        </p:nvSpPr>
        <p:spPr>
          <a:xfrm>
            <a:off x="1047750" y="4092575"/>
            <a:ext cx="6153150" cy="704850"/>
          </a:xfrm>
          <a:prstGeom prst="rect">
            <a:avLst/>
          </a:prstGeom>
          <a:solidFill>
            <a:srgbClr val="F6F7FA"/>
          </a:solidFill>
          <a:ln/>
        </p:spPr>
        <p:txBody>
          <a:bodyPr/>
          <a:lstStyle/>
          <a:p>
            <a:endParaRPr lang="en-IN"/>
          </a:p>
        </p:txBody>
      </p:sp>
      <p:sp>
        <p:nvSpPr>
          <p:cNvPr id="22" name="Shape 19"/>
          <p:cNvSpPr/>
          <p:nvPr/>
        </p:nvSpPr>
        <p:spPr>
          <a:xfrm>
            <a:off x="1047750" y="4791075"/>
            <a:ext cx="6153150" cy="9525"/>
          </a:xfrm>
          <a:prstGeom prst="rect">
            <a:avLst/>
          </a:prstGeom>
          <a:solidFill>
            <a:srgbClr val="E4E6ED"/>
          </a:solidFill>
          <a:ln/>
        </p:spPr>
        <p:txBody>
          <a:bodyPr/>
          <a:lstStyle/>
          <a:p>
            <a:endParaRPr lang="en-IN"/>
          </a:p>
        </p:txBody>
      </p:sp>
      <p:sp>
        <p:nvSpPr>
          <p:cNvPr id="23" name="Text 20"/>
          <p:cNvSpPr/>
          <p:nvPr/>
        </p:nvSpPr>
        <p:spPr>
          <a:xfrm>
            <a:off x="1314450" y="4273550"/>
            <a:ext cx="5804345"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Performance Fee</a:t>
            </a:r>
            <a:endParaRPr lang="en-US" sz="2175" dirty="0"/>
          </a:p>
        </p:txBody>
      </p:sp>
      <p:sp>
        <p:nvSpPr>
          <p:cNvPr id="24" name="Shape 21"/>
          <p:cNvSpPr/>
          <p:nvPr/>
        </p:nvSpPr>
        <p:spPr>
          <a:xfrm>
            <a:off x="7200900" y="4791075"/>
            <a:ext cx="10039350" cy="9525"/>
          </a:xfrm>
          <a:prstGeom prst="rect">
            <a:avLst/>
          </a:prstGeom>
          <a:solidFill>
            <a:srgbClr val="E4E6ED"/>
          </a:solidFill>
          <a:ln/>
        </p:spPr>
        <p:txBody>
          <a:bodyPr/>
          <a:lstStyle/>
          <a:p>
            <a:endParaRPr lang="en-IN"/>
          </a:p>
        </p:txBody>
      </p:sp>
      <p:sp>
        <p:nvSpPr>
          <p:cNvPr id="25" name="Text 22"/>
          <p:cNvSpPr/>
          <p:nvPr/>
        </p:nvSpPr>
        <p:spPr>
          <a:xfrm>
            <a:off x="7467600" y="4273550"/>
            <a:ext cx="9807131"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20% performance fee (subject to an 8% hurdle rate)</a:t>
            </a:r>
            <a:endParaRPr lang="en-US" sz="2175" dirty="0"/>
          </a:p>
        </p:txBody>
      </p:sp>
      <p:sp>
        <p:nvSpPr>
          <p:cNvPr id="26" name="Shape 23"/>
          <p:cNvSpPr/>
          <p:nvPr/>
        </p:nvSpPr>
        <p:spPr>
          <a:xfrm>
            <a:off x="1047750" y="4797425"/>
            <a:ext cx="6153150" cy="704850"/>
          </a:xfrm>
          <a:prstGeom prst="rect">
            <a:avLst/>
          </a:prstGeom>
          <a:solidFill>
            <a:srgbClr val="F6F7FA"/>
          </a:solidFill>
          <a:ln/>
        </p:spPr>
        <p:txBody>
          <a:bodyPr/>
          <a:lstStyle/>
          <a:p>
            <a:endParaRPr lang="en-IN"/>
          </a:p>
        </p:txBody>
      </p:sp>
      <p:sp>
        <p:nvSpPr>
          <p:cNvPr id="27" name="Shape 24"/>
          <p:cNvSpPr/>
          <p:nvPr/>
        </p:nvSpPr>
        <p:spPr>
          <a:xfrm>
            <a:off x="1047750" y="5495925"/>
            <a:ext cx="6153150" cy="9525"/>
          </a:xfrm>
          <a:prstGeom prst="rect">
            <a:avLst/>
          </a:prstGeom>
          <a:solidFill>
            <a:srgbClr val="E4E6ED"/>
          </a:solidFill>
          <a:ln/>
        </p:spPr>
        <p:txBody>
          <a:bodyPr/>
          <a:lstStyle/>
          <a:p>
            <a:endParaRPr lang="en-IN"/>
          </a:p>
        </p:txBody>
      </p:sp>
      <p:sp>
        <p:nvSpPr>
          <p:cNvPr id="28" name="Text 25"/>
          <p:cNvSpPr/>
          <p:nvPr/>
        </p:nvSpPr>
        <p:spPr>
          <a:xfrm>
            <a:off x="1314450" y="4978400"/>
            <a:ext cx="5804345" cy="374650"/>
          </a:xfrm>
          <a:prstGeom prst="rect">
            <a:avLst/>
          </a:prstGeom>
          <a:noFill/>
          <a:ln/>
        </p:spPr>
        <p:txBody>
          <a:bodyPr wrap="square" lIns="25400" tIns="25400" rIns="25400" bIns="25400" rtlCol="0" anchor="ctr">
            <a:normAutofit lnSpcReduction="10000"/>
          </a:bodyPr>
          <a:lstStyle/>
          <a:p>
            <a:pPr marL="0" indent="0" algn="l">
              <a:buNone/>
            </a:pPr>
            <a:r>
              <a:rPr lang="en-US" sz="2175" b="1" dirty="0">
                <a:solidFill>
                  <a:srgbClr val="23285F"/>
                </a:solidFill>
                <a:latin typeface="Calibri" pitchFamily="34" charset="0"/>
                <a:ea typeface="Calibri" pitchFamily="34" charset="-122"/>
                <a:cs typeface="Calibri" pitchFamily="34" charset="-120"/>
              </a:rPr>
              <a:t>Exit Load</a:t>
            </a:r>
            <a:endParaRPr lang="en-US" sz="2175" dirty="0"/>
          </a:p>
        </p:txBody>
      </p:sp>
      <p:sp>
        <p:nvSpPr>
          <p:cNvPr id="29" name="Shape 26"/>
          <p:cNvSpPr/>
          <p:nvPr/>
        </p:nvSpPr>
        <p:spPr>
          <a:xfrm>
            <a:off x="7200900" y="5495925"/>
            <a:ext cx="10039350" cy="9525"/>
          </a:xfrm>
          <a:prstGeom prst="rect">
            <a:avLst/>
          </a:prstGeom>
          <a:solidFill>
            <a:srgbClr val="E4E6ED"/>
          </a:solidFill>
          <a:ln/>
        </p:spPr>
        <p:txBody>
          <a:bodyPr/>
          <a:lstStyle/>
          <a:p>
            <a:endParaRPr lang="en-IN"/>
          </a:p>
        </p:txBody>
      </p:sp>
      <p:sp>
        <p:nvSpPr>
          <p:cNvPr id="30" name="Text 27"/>
          <p:cNvSpPr/>
          <p:nvPr/>
        </p:nvSpPr>
        <p:spPr>
          <a:xfrm>
            <a:off x="7467600" y="4978400"/>
            <a:ext cx="9807131" cy="374650"/>
          </a:xfrm>
          <a:prstGeom prst="rect">
            <a:avLst/>
          </a:prstGeom>
          <a:noFill/>
          <a:ln/>
        </p:spPr>
        <p:txBody>
          <a:bodyPr wrap="square" lIns="25400" tIns="25400" rIns="25400" bIns="25400" rtlCol="0" anchor="ctr">
            <a:normAutofit lnSpcReduction="10000"/>
          </a:bodyPr>
          <a:lstStyle/>
          <a:p>
            <a:pPr marL="0" indent="0" algn="l">
              <a:buNone/>
            </a:pPr>
            <a:r>
              <a:rPr lang="en-US" sz="2175" dirty="0">
                <a:solidFill>
                  <a:srgbClr val="33384A"/>
                </a:solidFill>
                <a:latin typeface="Calibri" pitchFamily="34" charset="0"/>
                <a:ea typeface="Calibri" pitchFamily="34" charset="-122"/>
                <a:cs typeface="Calibri" pitchFamily="34" charset="-120"/>
              </a:rPr>
              <a:t>NA</a:t>
            </a:r>
            <a:endParaRPr lang="en-US" sz="2175" dirty="0"/>
          </a:p>
        </p:txBody>
      </p:sp>
      <p:sp>
        <p:nvSpPr>
          <p:cNvPr id="31" name="Text 28"/>
          <p:cNvSpPr/>
          <p:nvPr/>
        </p:nvSpPr>
        <p:spPr>
          <a:xfrm>
            <a:off x="1047750" y="5810250"/>
            <a:ext cx="16678275" cy="758031"/>
          </a:xfrm>
          <a:prstGeom prst="rect">
            <a:avLst/>
          </a:prstGeom>
          <a:noFill/>
          <a:ln/>
        </p:spPr>
        <p:txBody>
          <a:bodyPr wrap="square" lIns="25400" tIns="25400" rIns="25400" bIns="25400" rtlCol="0" anchor="t">
            <a:normAutofit/>
          </a:bodyPr>
          <a:lstStyle/>
          <a:p>
            <a:pPr marL="0" indent="0" algn="l">
              <a:lnSpc>
                <a:spcPct val="113400"/>
              </a:lnSpc>
              <a:buNone/>
            </a:pPr>
            <a:r>
              <a:rPr lang="en-US" sz="2025" i="1" dirty="0">
                <a:solidFill>
                  <a:srgbClr val="6A6F7E"/>
                </a:solidFill>
                <a:latin typeface="Calibri" pitchFamily="34" charset="0"/>
                <a:ea typeface="Calibri" pitchFamily="34" charset="-122"/>
                <a:cs typeface="Calibri" pitchFamily="34" charset="-120"/>
              </a:rPr>
              <a:t>For comprehensive details on various classes, fee structure, and expenses, please refer to the Private Placement Memorandum and Contribution Agreement.</a:t>
            </a:r>
            <a:endParaRPr lang="en-US" sz="2025" dirty="0"/>
          </a:p>
        </p:txBody>
      </p:sp>
      <p:sp>
        <p:nvSpPr>
          <p:cNvPr id="32" name="Shape 29"/>
          <p:cNvSpPr/>
          <p:nvPr/>
        </p:nvSpPr>
        <p:spPr>
          <a:xfrm>
            <a:off x="1047750" y="9258300"/>
            <a:ext cx="16192500" cy="9525"/>
          </a:xfrm>
          <a:prstGeom prst="rect">
            <a:avLst/>
          </a:prstGeom>
          <a:solidFill>
            <a:srgbClr val="E4E6ED"/>
          </a:solidFill>
          <a:ln/>
        </p:spPr>
        <p:txBody>
          <a:bodyPr/>
          <a:lstStyle/>
          <a:p>
            <a:endParaRPr lang="en-IN"/>
          </a:p>
        </p:txBody>
      </p:sp>
      <p:sp>
        <p:nvSpPr>
          <p:cNvPr id="33" name="Text 30"/>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34" name="Text 31"/>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19</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762000"/>
            <a:ext cx="3105924" cy="666750"/>
          </a:xfrm>
          <a:prstGeom prst="rect">
            <a:avLst/>
          </a:prstGeom>
          <a:noFill/>
          <a:ln/>
        </p:spPr>
        <p:txBody>
          <a:bodyPr wrap="square" lIns="25400" tIns="25400" rIns="25400" bIns="25400" rtlCol="0" anchor="t">
            <a:normAutofit lnSpcReduction="10000"/>
          </a:bodyPr>
          <a:lstStyle/>
          <a:p>
            <a:pPr marL="0" indent="0" algn="l">
              <a:buNone/>
            </a:pPr>
            <a:r>
              <a:rPr lang="en-US" sz="4050" b="1" kern="0" spc="150" dirty="0">
                <a:solidFill>
                  <a:srgbClr val="23285F"/>
                </a:solidFill>
                <a:latin typeface="Calibri" pitchFamily="34" charset="0"/>
                <a:ea typeface="Calibri" pitchFamily="34" charset="-122"/>
                <a:cs typeface="Calibri" pitchFamily="34" charset="-120"/>
              </a:rPr>
              <a:t>DISCLAIMER</a:t>
            </a:r>
            <a:endParaRPr lang="en-US" sz="4050" dirty="0"/>
          </a:p>
        </p:txBody>
      </p:sp>
      <p:sp>
        <p:nvSpPr>
          <p:cNvPr id="3" name="Shape 1"/>
          <p:cNvSpPr/>
          <p:nvPr/>
        </p:nvSpPr>
        <p:spPr>
          <a:xfrm>
            <a:off x="1047750" y="1543050"/>
            <a:ext cx="666750" cy="57150"/>
          </a:xfrm>
          <a:prstGeom prst="rect">
            <a:avLst/>
          </a:prstGeom>
          <a:solidFill>
            <a:srgbClr val="157A3E"/>
          </a:solidFill>
          <a:ln/>
        </p:spPr>
        <p:txBody>
          <a:bodyPr/>
          <a:lstStyle/>
          <a:p>
            <a:endParaRPr lang="en-IN"/>
          </a:p>
        </p:txBody>
      </p:sp>
      <p:sp>
        <p:nvSpPr>
          <p:cNvPr id="4" name="Shape 2"/>
          <p:cNvSpPr/>
          <p:nvPr/>
        </p:nvSpPr>
        <p:spPr>
          <a:xfrm>
            <a:off x="1714500" y="1543050"/>
            <a:ext cx="666750" cy="57150"/>
          </a:xfrm>
          <a:prstGeom prst="rect">
            <a:avLst/>
          </a:prstGeom>
          <a:solidFill>
            <a:srgbClr val="DD3333"/>
          </a:solidFill>
          <a:ln/>
        </p:spPr>
        <p:txBody>
          <a:bodyPr/>
          <a:lstStyle/>
          <a:p>
            <a:endParaRPr lang="en-IN"/>
          </a:p>
        </p:txBody>
      </p:sp>
      <p:pic>
        <p:nvPicPr>
          <p:cNvPr id="5" name="Image 0" descr="preencoded.png"/>
          <p:cNvPicPr>
            <a:picLocks noChangeAspect="1"/>
          </p:cNvPicPr>
          <p:nvPr/>
        </p:nvPicPr>
        <p:blipFill>
          <a:blip r:embed="rId3"/>
          <a:stretch>
            <a:fillRect/>
          </a:stretch>
        </p:blipFill>
        <p:spPr>
          <a:xfrm>
            <a:off x="15747107" y="762000"/>
            <a:ext cx="1493143" cy="552450"/>
          </a:xfrm>
          <a:prstGeom prst="rect">
            <a:avLst/>
          </a:prstGeom>
        </p:spPr>
      </p:pic>
      <p:sp>
        <p:nvSpPr>
          <p:cNvPr id="6" name="Text 3"/>
          <p:cNvSpPr/>
          <p:nvPr/>
        </p:nvSpPr>
        <p:spPr>
          <a:xfrm>
            <a:off x="1047750" y="2019300"/>
            <a:ext cx="16089630" cy="728663"/>
          </a:xfrm>
          <a:prstGeom prst="rect">
            <a:avLst/>
          </a:prstGeom>
          <a:noFill/>
          <a:ln/>
        </p:spPr>
        <p:txBody>
          <a:bodyPr wrap="square" lIns="25400" tIns="25400" rIns="25400" bIns="25400" rtlCol="0" anchor="t">
            <a:normAutofit/>
          </a:bodyPr>
          <a:lstStyle/>
          <a:p>
            <a:pPr marL="0" indent="0" algn="l">
              <a:lnSpc>
                <a:spcPct val="118207"/>
              </a:lnSpc>
              <a:buNone/>
            </a:pPr>
            <a:r>
              <a:rPr lang="en-US" sz="1875" dirty="0">
                <a:solidFill>
                  <a:srgbClr val="33384A"/>
                </a:solidFill>
                <a:latin typeface="Calibri" pitchFamily="34" charset="0"/>
                <a:ea typeface="Calibri" pitchFamily="34" charset="-122"/>
                <a:cs typeface="Calibri" pitchFamily="34" charset="-120"/>
              </a:rPr>
              <a:t>This presentation is being provided by Chanakya Capital for informational purposes only and is intended solely for the use of the recipient. It does not constitute an offer to sell or a solicitation of an offer to buy any securities or investment products.</a:t>
            </a:r>
            <a:endParaRPr lang="en-US" sz="1875" dirty="0"/>
          </a:p>
        </p:txBody>
      </p:sp>
      <p:sp>
        <p:nvSpPr>
          <p:cNvPr id="7" name="Text 4"/>
          <p:cNvSpPr/>
          <p:nvPr/>
        </p:nvSpPr>
        <p:spPr>
          <a:xfrm>
            <a:off x="1047750" y="2919413"/>
            <a:ext cx="16089630" cy="728663"/>
          </a:xfrm>
          <a:prstGeom prst="rect">
            <a:avLst/>
          </a:prstGeom>
          <a:noFill/>
          <a:ln/>
        </p:spPr>
        <p:txBody>
          <a:bodyPr wrap="square" lIns="25400" tIns="25400" rIns="25400" bIns="25400" rtlCol="0" anchor="t">
            <a:normAutofit/>
          </a:bodyPr>
          <a:lstStyle/>
          <a:p>
            <a:pPr marL="0" indent="0" algn="l">
              <a:lnSpc>
                <a:spcPct val="118207"/>
              </a:lnSpc>
              <a:buNone/>
            </a:pPr>
            <a:r>
              <a:rPr lang="en-US" sz="1875" dirty="0">
                <a:solidFill>
                  <a:srgbClr val="33384A"/>
                </a:solidFill>
                <a:latin typeface="Calibri" pitchFamily="34" charset="0"/>
                <a:ea typeface="Calibri" pitchFamily="34" charset="-122"/>
                <a:cs typeface="Calibri" pitchFamily="34" charset="-120"/>
              </a:rPr>
              <a:t>Chanakya Capital is a SEBI-registered Portfolio Manager. Investments in securities are subject to market risks, including the possible loss of principal. There can be no assurance that the investment objectives of any strategy will be achieved.</a:t>
            </a:r>
            <a:endParaRPr lang="en-US" sz="1875" dirty="0"/>
          </a:p>
        </p:txBody>
      </p:sp>
      <p:sp>
        <p:nvSpPr>
          <p:cNvPr id="8" name="Text 5"/>
          <p:cNvSpPr/>
          <p:nvPr/>
        </p:nvSpPr>
        <p:spPr>
          <a:xfrm>
            <a:off x="1047750" y="3819525"/>
            <a:ext cx="16089630" cy="728663"/>
          </a:xfrm>
          <a:prstGeom prst="rect">
            <a:avLst/>
          </a:prstGeom>
          <a:noFill/>
          <a:ln/>
        </p:spPr>
        <p:txBody>
          <a:bodyPr wrap="square" lIns="25400" tIns="25400" rIns="25400" bIns="25400" rtlCol="0" anchor="t">
            <a:normAutofit/>
          </a:bodyPr>
          <a:lstStyle/>
          <a:p>
            <a:pPr marL="0" indent="0" algn="l">
              <a:lnSpc>
                <a:spcPct val="118207"/>
              </a:lnSpc>
              <a:buNone/>
            </a:pPr>
            <a:r>
              <a:rPr lang="en-US" sz="1875" dirty="0">
                <a:solidFill>
                  <a:srgbClr val="33384A"/>
                </a:solidFill>
                <a:latin typeface="Calibri" pitchFamily="34" charset="0"/>
                <a:ea typeface="Calibri" pitchFamily="34" charset="-122"/>
                <a:cs typeface="Calibri" pitchFamily="34" charset="-120"/>
              </a:rPr>
              <a:t>Past performance is not indicative of future results. Any returns, projections, or forward-looking statements are based on assumptions and current market conditions and are subject to change without notice.</a:t>
            </a:r>
            <a:endParaRPr lang="en-US" sz="1875" dirty="0"/>
          </a:p>
        </p:txBody>
      </p:sp>
      <p:sp>
        <p:nvSpPr>
          <p:cNvPr id="9" name="Text 6"/>
          <p:cNvSpPr/>
          <p:nvPr/>
        </p:nvSpPr>
        <p:spPr>
          <a:xfrm>
            <a:off x="1047750" y="4719638"/>
            <a:ext cx="16089630" cy="728663"/>
          </a:xfrm>
          <a:prstGeom prst="rect">
            <a:avLst/>
          </a:prstGeom>
          <a:noFill/>
          <a:ln/>
        </p:spPr>
        <p:txBody>
          <a:bodyPr wrap="square" lIns="25400" tIns="25400" rIns="25400" bIns="25400" rtlCol="0" anchor="t">
            <a:normAutofit/>
          </a:bodyPr>
          <a:lstStyle/>
          <a:p>
            <a:pPr marL="0" indent="0" algn="l">
              <a:lnSpc>
                <a:spcPct val="118207"/>
              </a:lnSpc>
              <a:buNone/>
            </a:pPr>
            <a:r>
              <a:rPr lang="en-US" sz="1875" dirty="0">
                <a:solidFill>
                  <a:srgbClr val="33384A"/>
                </a:solidFill>
                <a:latin typeface="Calibri" pitchFamily="34" charset="0"/>
                <a:ea typeface="Calibri" pitchFamily="34" charset="-122"/>
                <a:cs typeface="Calibri" pitchFamily="34" charset="-120"/>
              </a:rPr>
              <a:t>The information contained herein has been prepared in good faith and is believed to be reliable; however, no representation or warranty, express or implied, is made as to its accuracy, completeness, or adequacy. Chanakya Capital shall not be liable for any direct or indirect loss arising from the use of this material.</a:t>
            </a:r>
            <a:endParaRPr lang="en-US" sz="1875" dirty="0"/>
          </a:p>
        </p:txBody>
      </p:sp>
      <p:sp>
        <p:nvSpPr>
          <p:cNvPr id="10" name="Text 7"/>
          <p:cNvSpPr/>
          <p:nvPr/>
        </p:nvSpPr>
        <p:spPr>
          <a:xfrm>
            <a:off x="1047750" y="5619750"/>
            <a:ext cx="17183100" cy="383381"/>
          </a:xfrm>
          <a:prstGeom prst="rect">
            <a:avLst/>
          </a:prstGeom>
          <a:noFill/>
          <a:ln/>
        </p:spPr>
        <p:txBody>
          <a:bodyPr wrap="square" lIns="25400" tIns="25400" rIns="25400" bIns="25400" rtlCol="0" anchor="t">
            <a:normAutofit/>
          </a:bodyPr>
          <a:lstStyle/>
          <a:p>
            <a:pPr marL="0" indent="0" algn="l">
              <a:lnSpc>
                <a:spcPct val="118207"/>
              </a:lnSpc>
              <a:buNone/>
            </a:pPr>
            <a:r>
              <a:rPr lang="en-US" sz="1875" dirty="0">
                <a:solidFill>
                  <a:srgbClr val="33384A"/>
                </a:solidFill>
                <a:latin typeface="Calibri" pitchFamily="34" charset="0"/>
                <a:ea typeface="Calibri" pitchFamily="34" charset="-122"/>
                <a:cs typeface="Calibri" pitchFamily="34" charset="-120"/>
              </a:rPr>
              <a:t>Recipients should conduct their own due diligence and consult their financial, legal, and tax advisors before making any investment decision.</a:t>
            </a:r>
            <a:endParaRPr lang="en-US" sz="1875" dirty="0"/>
          </a:p>
        </p:txBody>
      </p:sp>
      <p:sp>
        <p:nvSpPr>
          <p:cNvPr id="11" name="Text 8"/>
          <p:cNvSpPr/>
          <p:nvPr/>
        </p:nvSpPr>
        <p:spPr>
          <a:xfrm>
            <a:off x="1047750" y="6174581"/>
            <a:ext cx="17183100" cy="383381"/>
          </a:xfrm>
          <a:prstGeom prst="rect">
            <a:avLst/>
          </a:prstGeom>
          <a:noFill/>
          <a:ln/>
        </p:spPr>
        <p:txBody>
          <a:bodyPr wrap="square" lIns="25400" tIns="25400" rIns="25400" bIns="25400" rtlCol="0" anchor="t">
            <a:normAutofit/>
          </a:bodyPr>
          <a:lstStyle/>
          <a:p>
            <a:pPr marL="0" indent="0" algn="l">
              <a:lnSpc>
                <a:spcPct val="118207"/>
              </a:lnSpc>
              <a:buNone/>
            </a:pPr>
            <a:r>
              <a:rPr lang="en-US" sz="1875" dirty="0">
                <a:solidFill>
                  <a:srgbClr val="33384A"/>
                </a:solidFill>
                <a:latin typeface="Calibri" pitchFamily="34" charset="0"/>
                <a:ea typeface="Calibri" pitchFamily="34" charset="-122"/>
                <a:cs typeface="Calibri" pitchFamily="34" charset="-120"/>
              </a:rPr>
              <a:t>This document is confidential and may not be reproduced, distributed, or transmitted, in whole or in part, without the prior written consent of Chanakya Capital.</a:t>
            </a:r>
            <a:endParaRPr lang="en-US" sz="1875" dirty="0"/>
          </a:p>
        </p:txBody>
      </p:sp>
      <p:sp>
        <p:nvSpPr>
          <p:cNvPr id="12" name="Shape 9"/>
          <p:cNvSpPr/>
          <p:nvPr/>
        </p:nvSpPr>
        <p:spPr>
          <a:xfrm>
            <a:off x="1047750" y="9258300"/>
            <a:ext cx="16192500" cy="9525"/>
          </a:xfrm>
          <a:prstGeom prst="rect">
            <a:avLst/>
          </a:prstGeom>
          <a:solidFill>
            <a:srgbClr val="E4E6ED"/>
          </a:solidFill>
          <a:ln/>
        </p:spPr>
        <p:txBody>
          <a:bodyPr/>
          <a:lstStyle/>
          <a:p>
            <a:endParaRPr lang="en-IN"/>
          </a:p>
        </p:txBody>
      </p:sp>
      <p:sp>
        <p:nvSpPr>
          <p:cNvPr id="13" name="Text 10"/>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14" name="Text 11"/>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20</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728049" y="2159992"/>
            <a:ext cx="2831902" cy="1047750"/>
          </a:xfrm>
          <a:prstGeom prst="rect">
            <a:avLst/>
          </a:prstGeom>
        </p:spPr>
      </p:pic>
      <p:sp>
        <p:nvSpPr>
          <p:cNvPr id="3" name="Text 0"/>
          <p:cNvSpPr/>
          <p:nvPr/>
        </p:nvSpPr>
        <p:spPr>
          <a:xfrm>
            <a:off x="7078955" y="3664942"/>
            <a:ext cx="4129990" cy="876300"/>
          </a:xfrm>
          <a:prstGeom prst="rect">
            <a:avLst/>
          </a:prstGeom>
          <a:noFill/>
          <a:ln/>
        </p:spPr>
        <p:txBody>
          <a:bodyPr wrap="square" lIns="25400" tIns="25400" rIns="25400" bIns="25400" rtlCol="0" anchor="t">
            <a:normAutofit/>
          </a:bodyPr>
          <a:lstStyle/>
          <a:p>
            <a:pPr marL="0" indent="0" algn="ctr">
              <a:buNone/>
            </a:pPr>
            <a:r>
              <a:rPr lang="en-US" sz="5400" b="1" kern="0" spc="300" dirty="0">
                <a:solidFill>
                  <a:srgbClr val="23285F"/>
                </a:solidFill>
                <a:latin typeface="Calibri" pitchFamily="34" charset="0"/>
                <a:ea typeface="Calibri" pitchFamily="34" charset="-122"/>
                <a:cs typeface="Calibri" pitchFamily="34" charset="-120"/>
              </a:rPr>
              <a:t>THANK YOU</a:t>
            </a:r>
            <a:endParaRPr lang="en-US" sz="5400" dirty="0"/>
          </a:p>
        </p:txBody>
      </p:sp>
      <p:sp>
        <p:nvSpPr>
          <p:cNvPr id="4" name="Shape 1"/>
          <p:cNvSpPr/>
          <p:nvPr/>
        </p:nvSpPr>
        <p:spPr>
          <a:xfrm>
            <a:off x="8286651" y="4693642"/>
            <a:ext cx="857250" cy="66675"/>
          </a:xfrm>
          <a:prstGeom prst="rect">
            <a:avLst/>
          </a:prstGeom>
          <a:solidFill>
            <a:srgbClr val="157A3E"/>
          </a:solidFill>
          <a:ln/>
        </p:spPr>
        <p:txBody>
          <a:bodyPr/>
          <a:lstStyle/>
          <a:p>
            <a:endParaRPr lang="en-IN"/>
          </a:p>
        </p:txBody>
      </p:sp>
      <p:sp>
        <p:nvSpPr>
          <p:cNvPr id="5" name="Shape 2"/>
          <p:cNvSpPr/>
          <p:nvPr/>
        </p:nvSpPr>
        <p:spPr>
          <a:xfrm>
            <a:off x="9143901" y="4693642"/>
            <a:ext cx="857250" cy="66675"/>
          </a:xfrm>
          <a:prstGeom prst="rect">
            <a:avLst/>
          </a:prstGeom>
          <a:solidFill>
            <a:srgbClr val="DD3333"/>
          </a:solidFill>
          <a:ln/>
        </p:spPr>
        <p:txBody>
          <a:bodyPr/>
          <a:lstStyle/>
          <a:p>
            <a:endParaRPr lang="en-IN"/>
          </a:p>
        </p:txBody>
      </p:sp>
      <p:sp>
        <p:nvSpPr>
          <p:cNvPr id="6" name="Text 3"/>
          <p:cNvSpPr/>
          <p:nvPr/>
        </p:nvSpPr>
        <p:spPr>
          <a:xfrm>
            <a:off x="8114050" y="4950818"/>
            <a:ext cx="2059702" cy="387350"/>
          </a:xfrm>
          <a:prstGeom prst="rect">
            <a:avLst/>
          </a:prstGeom>
          <a:noFill/>
          <a:ln/>
        </p:spPr>
        <p:txBody>
          <a:bodyPr wrap="square" lIns="25400" tIns="25400" rIns="25400" bIns="25400" rtlCol="0" anchor="t">
            <a:normAutofit lnSpcReduction="10000"/>
          </a:bodyPr>
          <a:lstStyle/>
          <a:p>
            <a:pPr marL="0" indent="0" algn="ctr">
              <a:buNone/>
            </a:pPr>
            <a:r>
              <a:rPr lang="en-US" sz="2250" dirty="0">
                <a:solidFill>
                  <a:srgbClr val="5C6270"/>
                </a:solidFill>
                <a:latin typeface="Calibri" pitchFamily="34" charset="0"/>
                <a:ea typeface="Calibri" pitchFamily="34" charset="-122"/>
                <a:cs typeface="Calibri" pitchFamily="34" charset="-120"/>
              </a:rPr>
              <a:t>Reach out to us:</a:t>
            </a:r>
            <a:endParaRPr lang="en-US" sz="2250" dirty="0"/>
          </a:p>
        </p:txBody>
      </p:sp>
      <p:sp>
        <p:nvSpPr>
          <p:cNvPr id="7" name="Text 4"/>
          <p:cNvSpPr/>
          <p:nvPr/>
        </p:nvSpPr>
        <p:spPr>
          <a:xfrm>
            <a:off x="3190875" y="5776317"/>
            <a:ext cx="899616" cy="33655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157A3E"/>
                </a:solidFill>
                <a:latin typeface="Calibri" pitchFamily="34" charset="0"/>
                <a:ea typeface="Calibri" pitchFamily="34" charset="-122"/>
                <a:cs typeface="Calibri" pitchFamily="34" charset="-120"/>
              </a:rPr>
              <a:t>Address</a:t>
            </a:r>
            <a:endParaRPr lang="en-US" sz="1950" dirty="0"/>
          </a:p>
        </p:txBody>
      </p:sp>
      <p:sp>
        <p:nvSpPr>
          <p:cNvPr id="8" name="Text 5"/>
          <p:cNvSpPr/>
          <p:nvPr/>
        </p:nvSpPr>
        <p:spPr>
          <a:xfrm>
            <a:off x="4280992" y="5757267"/>
            <a:ext cx="11140618" cy="731441"/>
          </a:xfrm>
          <a:prstGeom prst="rect">
            <a:avLst/>
          </a:prstGeom>
          <a:noFill/>
          <a:ln/>
        </p:spPr>
        <p:txBody>
          <a:bodyPr wrap="square" lIns="25400" tIns="25400" rIns="25400" bIns="25400" rtlCol="0" anchor="t">
            <a:normAutofit/>
          </a:bodyPr>
          <a:lstStyle/>
          <a:p>
            <a:pPr marL="0" indent="0" algn="l">
              <a:lnSpc>
                <a:spcPct val="116170"/>
              </a:lnSpc>
              <a:buNone/>
            </a:pPr>
            <a:r>
              <a:rPr lang="en-US" sz="1950" dirty="0">
                <a:solidFill>
                  <a:srgbClr val="33384A"/>
                </a:solidFill>
                <a:latin typeface="Calibri" pitchFamily="34" charset="0"/>
                <a:ea typeface="Calibri" pitchFamily="34" charset="-122"/>
                <a:cs typeface="Calibri" pitchFamily="34" charset="-120"/>
              </a:rPr>
              <a:t>F-115, Nahar &amp; Seth Industrial Estate, Next to P&amp;G Plaza, B. D. Chakala Road, Andheri (E), Mumbai – 400 099</a:t>
            </a:r>
            <a:endParaRPr lang="en-US" sz="1950" dirty="0"/>
          </a:p>
        </p:txBody>
      </p:sp>
      <p:sp>
        <p:nvSpPr>
          <p:cNvPr id="9" name="Text 6"/>
          <p:cNvSpPr/>
          <p:nvPr/>
        </p:nvSpPr>
        <p:spPr>
          <a:xfrm>
            <a:off x="3190875" y="6622058"/>
            <a:ext cx="899616" cy="33655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157A3E"/>
                </a:solidFill>
                <a:latin typeface="Calibri" pitchFamily="34" charset="0"/>
                <a:ea typeface="Calibri" pitchFamily="34" charset="-122"/>
                <a:cs typeface="Calibri" pitchFamily="34" charset="-120"/>
              </a:rPr>
              <a:t>Phone</a:t>
            </a:r>
            <a:endParaRPr lang="en-US" sz="1950" dirty="0"/>
          </a:p>
        </p:txBody>
      </p:sp>
      <p:sp>
        <p:nvSpPr>
          <p:cNvPr id="10" name="Text 7"/>
          <p:cNvSpPr/>
          <p:nvPr/>
        </p:nvSpPr>
        <p:spPr>
          <a:xfrm>
            <a:off x="4280992" y="6622058"/>
            <a:ext cx="11897747" cy="33655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+91 99305 50052</a:t>
            </a:r>
            <a:endParaRPr lang="en-US" sz="1950" dirty="0"/>
          </a:p>
        </p:txBody>
      </p:sp>
      <p:sp>
        <p:nvSpPr>
          <p:cNvPr id="11" name="Text 8"/>
          <p:cNvSpPr/>
          <p:nvPr/>
        </p:nvSpPr>
        <p:spPr>
          <a:xfrm>
            <a:off x="3190875" y="7091958"/>
            <a:ext cx="899616" cy="33655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157A3E"/>
                </a:solidFill>
                <a:latin typeface="Calibri" pitchFamily="34" charset="0"/>
                <a:ea typeface="Calibri" pitchFamily="34" charset="-122"/>
                <a:cs typeface="Calibri" pitchFamily="34" charset="-120"/>
              </a:rPr>
              <a:t>Email</a:t>
            </a:r>
            <a:endParaRPr lang="en-US" sz="1950" dirty="0"/>
          </a:p>
        </p:txBody>
      </p:sp>
      <p:sp>
        <p:nvSpPr>
          <p:cNvPr id="12" name="Text 9"/>
          <p:cNvSpPr/>
          <p:nvPr/>
        </p:nvSpPr>
        <p:spPr>
          <a:xfrm>
            <a:off x="4280992" y="7091958"/>
            <a:ext cx="11897747" cy="33655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rajesh.tiwari@chanakyacapital.in · gautami.desai@chanakyacapital.in</a:t>
            </a:r>
            <a:endParaRPr lang="en-US" sz="1950" dirty="0"/>
          </a:p>
        </p:txBody>
      </p:sp>
      <p:sp>
        <p:nvSpPr>
          <p:cNvPr id="13" name="Text 10"/>
          <p:cNvSpPr/>
          <p:nvPr/>
        </p:nvSpPr>
        <p:spPr>
          <a:xfrm>
            <a:off x="3190875" y="7561858"/>
            <a:ext cx="899616" cy="33655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157A3E"/>
                </a:solidFill>
                <a:latin typeface="Calibri" pitchFamily="34" charset="0"/>
                <a:ea typeface="Calibri" pitchFamily="34" charset="-122"/>
                <a:cs typeface="Calibri" pitchFamily="34" charset="-120"/>
              </a:rPr>
              <a:t>Web</a:t>
            </a:r>
            <a:endParaRPr lang="en-US" sz="1950" dirty="0"/>
          </a:p>
        </p:txBody>
      </p:sp>
      <p:sp>
        <p:nvSpPr>
          <p:cNvPr id="14" name="Text 11"/>
          <p:cNvSpPr/>
          <p:nvPr/>
        </p:nvSpPr>
        <p:spPr>
          <a:xfrm>
            <a:off x="4280992" y="7561858"/>
            <a:ext cx="11897747" cy="33655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33384A"/>
                </a:solidFill>
                <a:latin typeface="Calibri" pitchFamily="34" charset="0"/>
                <a:ea typeface="Calibri" pitchFamily="34" charset="-122"/>
                <a:cs typeface="Calibri" pitchFamily="34" charset="-120"/>
              </a:rPr>
              <a:t>www.chanakyacapital.in</a:t>
            </a:r>
            <a:endParaRPr lang="en-US" sz="1950" dirty="0"/>
          </a:p>
        </p:txBody>
      </p:sp>
      <p:sp>
        <p:nvSpPr>
          <p:cNvPr id="15" name="Shape 12"/>
          <p:cNvSpPr/>
          <p:nvPr/>
        </p:nvSpPr>
        <p:spPr>
          <a:xfrm>
            <a:off x="1047750" y="9258300"/>
            <a:ext cx="16192500" cy="9525"/>
          </a:xfrm>
          <a:prstGeom prst="rect">
            <a:avLst/>
          </a:prstGeom>
          <a:solidFill>
            <a:srgbClr val="E4E6ED"/>
          </a:solidFill>
          <a:ln/>
        </p:spPr>
        <p:txBody>
          <a:bodyPr/>
          <a:lstStyle/>
          <a:p>
            <a:endParaRPr lang="en-IN"/>
          </a:p>
        </p:txBody>
      </p:sp>
      <p:sp>
        <p:nvSpPr>
          <p:cNvPr id="16" name="Text 13"/>
          <p:cNvSpPr/>
          <p:nvPr/>
        </p:nvSpPr>
        <p:spPr>
          <a:xfrm>
            <a:off x="1047750" y="9474200"/>
            <a:ext cx="9139764"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SEBI Registered Portfolio Manager · Registration No: INP000006040 · chanakyacapital.in</a:t>
            </a:r>
            <a:endParaRPr lang="en-US" sz="1800" dirty="0"/>
          </a:p>
        </p:txBody>
      </p:sp>
      <p:sp>
        <p:nvSpPr>
          <p:cNvPr id="17" name="Text 14"/>
          <p:cNvSpPr/>
          <p:nvPr/>
        </p:nvSpPr>
        <p:spPr>
          <a:xfrm>
            <a:off x="17008476" y="9474200"/>
            <a:ext cx="307975" cy="317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A6F7E"/>
                </a:solidFill>
                <a:latin typeface="Calibri" pitchFamily="34" charset="0"/>
                <a:ea typeface="Calibri" pitchFamily="34" charset="-122"/>
                <a:cs typeface="Calibri" pitchFamily="34" charset="-120"/>
              </a:rPr>
              <a:t>21</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 dockstate="right" visibility="0" width="438" row="1">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A3668F3C-A769-469A-A7C0-7EC82ADAC0CC}">
  <we:reference id="wa200010725" version="1.0.0.1" store="en-US" storeType="OMEX"/>
  <we:alternateReferences>
    <we:reference id="WA200010725" version="1.0.0.1" store="WA200010725" storeType="OMEX"/>
  </we:alternateReferences>
  <we:properties>
    <we:property name="claude.fileId" value="&quot;f8f262a3-7a75-44b0-82d2-4edada9cee70&quot;"/>
  </we:properties>
  <we:bindings/>
  <we:snapshot xmlns:r="http://schemas.openxmlformats.org/officeDocument/2006/relationships"/>
</we:webextension>
</file>

<file path=ppt/webextensions/webextension2.xml><?xml version="1.0" encoding="utf-8"?>
<we:webextension xmlns:we="http://schemas.microsoft.com/office/webextensions/webextension/2010/11" id="{E8202CA6-8BE8-4790-80CB-047C59C19A29}">
  <we:reference id="wa200010001" version="1.0.0.1" store="en-US" storeType="OMEX"/>
  <we:alternateReferences>
    <we:reference id="WA200010001" version="1.0.0.1" store="WA200010001" storeType="OMEX"/>
  </we:alternateReferences>
  <we:properties>
    <we:property name="claude.fileId" value="&quot;233aff48-3018-4b51-a9c8-de1dd41075a3&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225</TotalTime>
  <Words>2897</Words>
  <Application>Microsoft Office PowerPoint</Application>
  <PresentationFormat>Custom</PresentationFormat>
  <Paragraphs>358</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Rajesh Tiwari</cp:lastModifiedBy>
  <cp:revision>11</cp:revision>
  <cp:lastPrinted>2026-09-07T13:04:58Z</cp:lastPrinted>
  <dcterms:created xsi:type="dcterms:W3CDTF">2026-07-27T11:42:22Z</dcterms:created>
  <dcterms:modified xsi:type="dcterms:W3CDTF">2026-10-14T10:14:00Z</dcterms:modified>
</cp:coreProperties>
</file>